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528" r:id="rId2"/>
    <p:sldId id="529" r:id="rId3"/>
    <p:sldId id="530" r:id="rId4"/>
    <p:sldId id="531" r:id="rId5"/>
    <p:sldId id="532" r:id="rId6"/>
    <p:sldId id="533" r:id="rId7"/>
    <p:sldId id="534" r:id="rId8"/>
    <p:sldId id="535" r:id="rId9"/>
    <p:sldId id="536" r:id="rId10"/>
    <p:sldId id="537" r:id="rId11"/>
    <p:sldId id="538" r:id="rId12"/>
    <p:sldId id="539" r:id="rId13"/>
    <p:sldId id="540" r:id="rId14"/>
    <p:sldId id="541" r:id="rId15"/>
    <p:sldId id="542" r:id="rId16"/>
    <p:sldId id="543" r:id="rId17"/>
    <p:sldId id="544" r:id="rId18"/>
    <p:sldId id="545" r:id="rId19"/>
  </p:sldIdLst>
  <p:sldSz cx="9144000" cy="6858000" type="screen4x3"/>
  <p:notesSz cx="7099300" cy="10234613"/>
  <p:defaultTextStyle>
    <a:defPPr>
      <a:defRPr lang="pt-BR"/>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224">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DF4"/>
    <a:srgbClr val="FFFF99"/>
    <a:srgbClr val="FF9933"/>
    <a:srgbClr val="66FF33"/>
    <a:srgbClr val="D0D8E8"/>
    <a:srgbClr val="FF6600"/>
    <a:srgbClr val="660066"/>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o Mé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Estilo Médio 4 - Ênfas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34" autoAdjust="0"/>
    <p:restoredTop sz="88735" autoAdjust="0"/>
  </p:normalViewPr>
  <p:slideViewPr>
    <p:cSldViewPr>
      <p:cViewPr>
        <p:scale>
          <a:sx n="81" d="100"/>
          <a:sy n="81" d="100"/>
        </p:scale>
        <p:origin x="-94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5400"/>
    </p:cViewPr>
  </p:sorterViewPr>
  <p:notesViewPr>
    <p:cSldViewPr>
      <p:cViewPr varScale="1">
        <p:scale>
          <a:sx n="47" d="100"/>
          <a:sy n="47" d="100"/>
        </p:scale>
        <p:origin x="-2952" y="-108"/>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175299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3076575" cy="511175"/>
          </a:xfrm>
          <a:prstGeom prst="rect">
            <a:avLst/>
          </a:prstGeom>
        </p:spPr>
        <p:txBody>
          <a:bodyPr vert="horz" wrap="square" lIns="94320" tIns="47160" rIns="94320" bIns="47160" numCol="1" anchor="t" anchorCtr="0" compatLnSpc="1">
            <a:prstTxWarp prst="textNoShape">
              <a:avLst/>
            </a:prstTxWarp>
          </a:bodyPr>
          <a:lstStyle>
            <a:lvl1pPr eaLnBrk="1" hangingPunct="1">
              <a:defRPr sz="1200">
                <a:latin typeface="Calibri" pitchFamily="34" charset="0"/>
                <a:cs typeface="Arial" charset="0"/>
              </a:defRPr>
            </a:lvl1pPr>
          </a:lstStyle>
          <a:p>
            <a:pPr>
              <a:defRPr/>
            </a:pPr>
            <a:endParaRPr lang="pt-BR"/>
          </a:p>
        </p:txBody>
      </p:sp>
      <p:sp>
        <p:nvSpPr>
          <p:cNvPr id="3" name="Espaço Reservado para Data 2"/>
          <p:cNvSpPr>
            <a:spLocks noGrp="1"/>
          </p:cNvSpPr>
          <p:nvPr>
            <p:ph type="dt" idx="1"/>
          </p:nvPr>
        </p:nvSpPr>
        <p:spPr>
          <a:xfrm>
            <a:off x="4021138" y="0"/>
            <a:ext cx="3076575" cy="511175"/>
          </a:xfrm>
          <a:prstGeom prst="rect">
            <a:avLst/>
          </a:prstGeom>
        </p:spPr>
        <p:txBody>
          <a:bodyPr vert="horz" lIns="94320" tIns="47160" rIns="94320" bIns="47160" rtlCol="0"/>
          <a:lstStyle>
            <a:lvl1pPr algn="r" eaLnBrk="1" fontAlgn="auto" hangingPunct="1">
              <a:spcBef>
                <a:spcPts val="0"/>
              </a:spcBef>
              <a:spcAft>
                <a:spcPts val="0"/>
              </a:spcAft>
              <a:defRPr sz="1200">
                <a:latin typeface="+mn-lt"/>
                <a:cs typeface="+mn-cs"/>
              </a:defRPr>
            </a:lvl1pPr>
          </a:lstStyle>
          <a:p>
            <a:pPr>
              <a:defRPr/>
            </a:pPr>
            <a:fld id="{91748275-32CC-49DF-B21E-738000200F74}" type="datetime1">
              <a:rPr lang="pt-BR"/>
              <a:pPr>
                <a:defRPr/>
              </a:pPr>
              <a:t>19/10/2022</a:t>
            </a:fld>
            <a:endParaRPr lang="pt-BR" dirty="0"/>
          </a:p>
        </p:txBody>
      </p:sp>
      <p:sp>
        <p:nvSpPr>
          <p:cNvPr id="4" name="Espaço Reservado para Imagem de Slide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4320" tIns="47160" rIns="94320" bIns="47160" rtlCol="0" anchor="ctr"/>
          <a:lstStyle/>
          <a:p>
            <a:pPr lvl="0"/>
            <a:endParaRPr lang="pt-BR" noProof="0" dirty="0"/>
          </a:p>
        </p:txBody>
      </p:sp>
      <p:sp>
        <p:nvSpPr>
          <p:cNvPr id="5" name="Espaço Reservado para Anotações 4"/>
          <p:cNvSpPr>
            <a:spLocks noGrp="1"/>
          </p:cNvSpPr>
          <p:nvPr>
            <p:ph type="body" sz="quarter" idx="3"/>
          </p:nvPr>
        </p:nvSpPr>
        <p:spPr>
          <a:xfrm>
            <a:off x="709613" y="4860925"/>
            <a:ext cx="5680075" cy="4605338"/>
          </a:xfrm>
          <a:prstGeom prst="rect">
            <a:avLst/>
          </a:prstGeom>
        </p:spPr>
        <p:txBody>
          <a:bodyPr vert="horz" lIns="94320" tIns="47160" rIns="94320" bIns="47160" rtlCol="0">
            <a:normAutofit/>
          </a:bodyPr>
          <a:lstStyle/>
          <a:p>
            <a:pPr lvl="0"/>
            <a:r>
              <a:rPr lang="pt-BR" noProof="0" smtClean="0"/>
              <a:t>Clique para editar os estilos do texto mestre</a:t>
            </a:r>
          </a:p>
          <a:p>
            <a:pPr lvl="1"/>
            <a:r>
              <a:rPr lang="pt-BR" noProof="0" smtClean="0"/>
              <a:t>Segundo nível</a:t>
            </a:r>
          </a:p>
          <a:p>
            <a:pPr lvl="2"/>
            <a:r>
              <a:rPr lang="pt-BR" noProof="0" smtClean="0"/>
              <a:t>Terceiro nível</a:t>
            </a:r>
          </a:p>
          <a:p>
            <a:pPr lvl="3"/>
            <a:r>
              <a:rPr lang="pt-BR" noProof="0" smtClean="0"/>
              <a:t>Quarto nível</a:t>
            </a:r>
          </a:p>
          <a:p>
            <a:pPr lvl="4"/>
            <a:r>
              <a:rPr lang="pt-BR" noProof="0" smtClean="0"/>
              <a:t>Quinto nível</a:t>
            </a:r>
            <a:endParaRPr lang="pt-BR" noProof="0"/>
          </a:p>
        </p:txBody>
      </p:sp>
      <p:sp>
        <p:nvSpPr>
          <p:cNvPr id="6" name="Espaço Reservado para Rodapé 5"/>
          <p:cNvSpPr>
            <a:spLocks noGrp="1"/>
          </p:cNvSpPr>
          <p:nvPr>
            <p:ph type="ftr" sz="quarter" idx="4"/>
          </p:nvPr>
        </p:nvSpPr>
        <p:spPr>
          <a:xfrm>
            <a:off x="0" y="9721850"/>
            <a:ext cx="3076575" cy="511175"/>
          </a:xfrm>
          <a:prstGeom prst="rect">
            <a:avLst/>
          </a:prstGeom>
        </p:spPr>
        <p:txBody>
          <a:bodyPr vert="horz" wrap="square" lIns="94320" tIns="47160" rIns="94320" bIns="47160" numCol="1" anchor="b" anchorCtr="0" compatLnSpc="1">
            <a:prstTxWarp prst="textNoShape">
              <a:avLst/>
            </a:prstTxWarp>
          </a:bodyPr>
          <a:lstStyle>
            <a:lvl1pPr eaLnBrk="1" hangingPunct="1">
              <a:defRPr sz="1200">
                <a:latin typeface="Calibri" pitchFamily="34" charset="0"/>
                <a:cs typeface="Arial" charset="0"/>
              </a:defRPr>
            </a:lvl1pPr>
          </a:lstStyle>
          <a:p>
            <a:pPr>
              <a:defRPr/>
            </a:pPr>
            <a:endParaRPr lang="pt-BR"/>
          </a:p>
        </p:txBody>
      </p:sp>
      <p:sp>
        <p:nvSpPr>
          <p:cNvPr id="7" name="Espaço Reservado para Número de Slide 6"/>
          <p:cNvSpPr>
            <a:spLocks noGrp="1"/>
          </p:cNvSpPr>
          <p:nvPr>
            <p:ph type="sldNum" sz="quarter" idx="5"/>
          </p:nvPr>
        </p:nvSpPr>
        <p:spPr>
          <a:xfrm>
            <a:off x="4021138" y="9721850"/>
            <a:ext cx="3076575" cy="511175"/>
          </a:xfrm>
          <a:prstGeom prst="rect">
            <a:avLst/>
          </a:prstGeom>
        </p:spPr>
        <p:txBody>
          <a:bodyPr vert="horz" wrap="square" lIns="94320" tIns="47160" rIns="94320" bIns="47160" numCol="1" anchor="b" anchorCtr="0" compatLnSpc="1">
            <a:prstTxWarp prst="textNoShape">
              <a:avLst/>
            </a:prstTxWarp>
          </a:bodyPr>
          <a:lstStyle>
            <a:lvl1pPr algn="r" eaLnBrk="1" hangingPunct="1">
              <a:defRPr sz="1200">
                <a:latin typeface="Calibri" pitchFamily="34" charset="0"/>
              </a:defRPr>
            </a:lvl1pPr>
          </a:lstStyle>
          <a:p>
            <a:fld id="{FA52BBB8-AFD4-4A2E-B7BC-8F591FE6546A}" type="slidenum">
              <a:rPr lang="pt-BR" altLang="pt-BR"/>
              <a:pPr/>
              <a:t>‹nº›</a:t>
            </a:fld>
            <a:endParaRPr lang="pt-BR" altLang="pt-BR"/>
          </a:p>
        </p:txBody>
      </p:sp>
    </p:spTree>
    <p:extLst>
      <p:ext uri="{BB962C8B-B14F-4D97-AF65-F5344CB8AC3E}">
        <p14:creationId xmlns:p14="http://schemas.microsoft.com/office/powerpoint/2010/main" val="260717882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1</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1</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10425847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10</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10</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1473474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11</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11</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31215273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12</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12</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3993400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13</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13</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25857985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14</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14</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2452606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15</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15</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16938172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16</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16</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42923558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17</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17</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19533578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18</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18</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1525621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2</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2</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2568283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3</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3</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2795381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4</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4</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4142093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5</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5</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17789606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6</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6</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3024382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7</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7</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31915300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8</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8</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5968504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ço Reservado para Número de Slide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fld id="{5E755689-00EF-409F-89A7-99165330C67F}" type="slidenum">
              <a:rPr lang="pt-BR" altLang="pt-BR">
                <a:latin typeface="Calibri" pitchFamily="34" charset="0"/>
              </a:rPr>
              <a:pPr/>
              <a:t>9</a:t>
            </a:fld>
            <a:endParaRPr lang="pt-BR" altLang="pt-BR">
              <a:latin typeface="Calibri" pitchFamily="34" charset="0"/>
            </a:endParaRPr>
          </a:p>
        </p:txBody>
      </p:sp>
      <p:sp>
        <p:nvSpPr>
          <p:cNvPr id="15363" name="Espaço Reservado para Número de Slide 6"/>
          <p:cNvSpPr txBox="1">
            <a:spLocks noGrp="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0" tIns="47160" rIns="94320" bIns="47160" anchor="b"/>
          <a:lstStyle>
            <a:lvl1pPr defTabSz="942975">
              <a:defRPr>
                <a:solidFill>
                  <a:schemeClr val="tx1"/>
                </a:solidFill>
                <a:latin typeface="Arial" charset="0"/>
                <a:cs typeface="Arial" charset="0"/>
              </a:defRPr>
            </a:lvl1pPr>
            <a:lvl2pPr marL="742950" indent="-285750" defTabSz="942975">
              <a:defRPr>
                <a:solidFill>
                  <a:schemeClr val="tx1"/>
                </a:solidFill>
                <a:latin typeface="Arial" charset="0"/>
                <a:cs typeface="Arial" charset="0"/>
              </a:defRPr>
            </a:lvl2pPr>
            <a:lvl3pPr marL="1143000" indent="-228600" defTabSz="942975">
              <a:defRPr>
                <a:solidFill>
                  <a:schemeClr val="tx1"/>
                </a:solidFill>
                <a:latin typeface="Arial" charset="0"/>
                <a:cs typeface="Arial" charset="0"/>
              </a:defRPr>
            </a:lvl3pPr>
            <a:lvl4pPr marL="1600200" indent="-228600" defTabSz="942975">
              <a:defRPr>
                <a:solidFill>
                  <a:schemeClr val="tx1"/>
                </a:solidFill>
                <a:latin typeface="Arial" charset="0"/>
                <a:cs typeface="Arial" charset="0"/>
              </a:defRPr>
            </a:lvl4pPr>
            <a:lvl5pPr marL="2057400" indent="-228600" defTabSz="942975">
              <a:defRPr>
                <a:solidFill>
                  <a:schemeClr val="tx1"/>
                </a:solidFill>
                <a:latin typeface="Arial" charset="0"/>
                <a:cs typeface="Arial" charset="0"/>
              </a:defRPr>
            </a:lvl5pPr>
            <a:lvl6pPr marL="2514600" indent="-228600" defTabSz="942975" eaLnBrk="0" fontAlgn="base" hangingPunct="0">
              <a:spcBef>
                <a:spcPct val="0"/>
              </a:spcBef>
              <a:spcAft>
                <a:spcPct val="0"/>
              </a:spcAft>
              <a:defRPr>
                <a:solidFill>
                  <a:schemeClr val="tx1"/>
                </a:solidFill>
                <a:latin typeface="Arial" charset="0"/>
                <a:cs typeface="Arial" charset="0"/>
              </a:defRPr>
            </a:lvl6pPr>
            <a:lvl7pPr marL="2971800" indent="-228600" defTabSz="942975" eaLnBrk="0" fontAlgn="base" hangingPunct="0">
              <a:spcBef>
                <a:spcPct val="0"/>
              </a:spcBef>
              <a:spcAft>
                <a:spcPct val="0"/>
              </a:spcAft>
              <a:defRPr>
                <a:solidFill>
                  <a:schemeClr val="tx1"/>
                </a:solidFill>
                <a:latin typeface="Arial" charset="0"/>
                <a:cs typeface="Arial" charset="0"/>
              </a:defRPr>
            </a:lvl7pPr>
            <a:lvl8pPr marL="3429000" indent="-228600" defTabSz="942975" eaLnBrk="0" fontAlgn="base" hangingPunct="0">
              <a:spcBef>
                <a:spcPct val="0"/>
              </a:spcBef>
              <a:spcAft>
                <a:spcPct val="0"/>
              </a:spcAft>
              <a:defRPr>
                <a:solidFill>
                  <a:schemeClr val="tx1"/>
                </a:solidFill>
                <a:latin typeface="Arial" charset="0"/>
                <a:cs typeface="Arial" charset="0"/>
              </a:defRPr>
            </a:lvl8pPr>
            <a:lvl9pPr marL="3886200" indent="-228600" defTabSz="942975" eaLnBrk="0" fontAlgn="base" hangingPunct="0">
              <a:spcBef>
                <a:spcPct val="0"/>
              </a:spcBef>
              <a:spcAft>
                <a:spcPct val="0"/>
              </a:spcAft>
              <a:defRPr>
                <a:solidFill>
                  <a:schemeClr val="tx1"/>
                </a:solidFill>
                <a:latin typeface="Arial" charset="0"/>
                <a:cs typeface="Arial" charset="0"/>
              </a:defRPr>
            </a:lvl9pPr>
          </a:lstStyle>
          <a:p>
            <a:pPr algn="r" eaLnBrk="1" hangingPunct="1"/>
            <a:fld id="{35FE2978-0D3C-4748-BE73-2AF766C933CB}" type="slidenum">
              <a:rPr lang="pt-BR" altLang="pt-BR" sz="1200">
                <a:latin typeface="Calibri" pitchFamily="34" charset="0"/>
              </a:rPr>
              <a:pPr algn="r" eaLnBrk="1" hangingPunct="1"/>
              <a:t>9</a:t>
            </a:fld>
            <a:endParaRPr lang="pt-BR" altLang="pt-BR" sz="1200">
              <a:latin typeface="Calibri" pitchFamily="34" charset="0"/>
            </a:endParaRPr>
          </a:p>
        </p:txBody>
      </p:sp>
      <p:sp>
        <p:nvSpPr>
          <p:cNvPr id="15364" name="Espaço Reservado para Imagem de Slid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Espaço Reservado para Anotaçõ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pt-BR" altLang="pt-BR" smtClean="0"/>
          </a:p>
        </p:txBody>
      </p:sp>
    </p:spTree>
    <p:extLst>
      <p:ext uri="{BB962C8B-B14F-4D97-AF65-F5344CB8AC3E}">
        <p14:creationId xmlns:p14="http://schemas.microsoft.com/office/powerpoint/2010/main" val="4458986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a:ln>
            <a:solidFill>
              <a:schemeClr val="accent1"/>
            </a:solidFill>
          </a:ln>
        </p:spPr>
        <p:txBody>
          <a:bodyPr/>
          <a:lstStyle>
            <a:lvl1pPr>
              <a:defRPr>
                <a:solidFill>
                  <a:schemeClr val="bg1"/>
                </a:solidFill>
              </a:defRPr>
            </a:lvl1pPr>
          </a:lstStyle>
          <a:p>
            <a:r>
              <a:rPr lang="pt-BR" dirty="0" smtClean="0"/>
              <a:t>Clique para editar o estilo do título mestre</a:t>
            </a:r>
            <a:endParaRPr lang="pt-BR" dirty="0"/>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dirty="0" smtClean="0"/>
              <a:t>Clique para editar o estilo do subtítulo mestre</a:t>
            </a:r>
            <a:endParaRPr lang="pt-BR" dirty="0"/>
          </a:p>
        </p:txBody>
      </p:sp>
    </p:spTree>
    <p:extLst>
      <p:ext uri="{BB962C8B-B14F-4D97-AF65-F5344CB8AC3E}">
        <p14:creationId xmlns:p14="http://schemas.microsoft.com/office/powerpoint/2010/main" val="22365700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22511902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9"/>
            <a:ext cx="2057400" cy="5583254"/>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9"/>
            <a:ext cx="6019800" cy="5583254"/>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41707640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3525512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dirty="0" smtClean="0"/>
              <a:t>Clique para editar os estilos do texto mestre</a:t>
            </a:r>
          </a:p>
        </p:txBody>
      </p:sp>
    </p:spTree>
    <p:extLst>
      <p:ext uri="{BB962C8B-B14F-4D97-AF65-F5344CB8AC3E}">
        <p14:creationId xmlns:p14="http://schemas.microsoft.com/office/powerpoint/2010/main" val="2700072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1"/>
            <a:ext cx="4038600" cy="42576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1"/>
            <a:ext cx="4038600" cy="425769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3947907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68301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68301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17258050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Tree>
    <p:extLst>
      <p:ext uri="{BB962C8B-B14F-4D97-AF65-F5344CB8AC3E}">
        <p14:creationId xmlns:p14="http://schemas.microsoft.com/office/powerpoint/2010/main" val="4096029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85401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1"/>
            <a:ext cx="5111750" cy="558484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1"/>
            <a:ext cx="3008313" cy="442279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3502124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dirty="0"/>
          </a:p>
        </p:txBody>
      </p:sp>
      <p:sp>
        <p:nvSpPr>
          <p:cNvPr id="4" name="Espaço Reservado para Texto 3"/>
          <p:cNvSpPr>
            <a:spLocks noGrp="1"/>
          </p:cNvSpPr>
          <p:nvPr>
            <p:ph type="body" sz="half" idx="2"/>
          </p:nvPr>
        </p:nvSpPr>
        <p:spPr>
          <a:xfrm>
            <a:off x="1792288" y="5367338"/>
            <a:ext cx="5486400" cy="49055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extLst>
      <p:ext uri="{BB962C8B-B14F-4D97-AF65-F5344CB8AC3E}">
        <p14:creationId xmlns:p14="http://schemas.microsoft.com/office/powerpoint/2010/main" val="4245823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Imagem 5" descr="fundo-igam.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3175"/>
            <a:ext cx="9144000" cy="685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Espaço Reservado para Título 1"/>
          <p:cNvSpPr>
            <a:spLocks noGrp="1"/>
          </p:cNvSpPr>
          <p:nvPr>
            <p:ph type="title"/>
          </p:nvPr>
        </p:nvSpPr>
        <p:spPr bwMode="auto">
          <a:xfrm>
            <a:off x="457200" y="274638"/>
            <a:ext cx="8229600" cy="1143000"/>
          </a:xfrm>
          <a:prstGeom prst="rect">
            <a:avLst/>
          </a:prstGeom>
          <a:solidFill>
            <a:schemeClr val="accent1"/>
          </a:solidFill>
          <a:ln w="9525">
            <a:solidFill>
              <a:schemeClr val="accent1"/>
            </a:solidFill>
            <a:miter lim="800000"/>
            <a:headEnd/>
            <a:tailEnd/>
          </a:ln>
        </p:spPr>
        <p:txBody>
          <a:bodyPr vert="horz" wrap="square" lIns="91440" tIns="45720" rIns="91440" bIns="45720" numCol="1" anchor="ctr" anchorCtr="0" compatLnSpc="1">
            <a:prstTxWarp prst="textNoShape">
              <a:avLst/>
            </a:prstTxWarp>
          </a:bodyPr>
          <a:lstStyle/>
          <a:p>
            <a:pPr lvl="0"/>
            <a:r>
              <a:rPr lang="pt-BR" altLang="pt-BR" smtClean="0"/>
              <a:t>Clique para editar o estilo do título mestre</a:t>
            </a:r>
          </a:p>
        </p:txBody>
      </p:sp>
      <p:sp>
        <p:nvSpPr>
          <p:cNvPr id="1028" name="Espaço Reservado para Texto 2"/>
          <p:cNvSpPr>
            <a:spLocks noGrp="1"/>
          </p:cNvSpPr>
          <p:nvPr>
            <p:ph type="body" idx="1"/>
          </p:nvPr>
        </p:nvSpPr>
        <p:spPr bwMode="auto">
          <a:xfrm>
            <a:off x="457200" y="1600200"/>
            <a:ext cx="8229600" cy="425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pt-BR" altLang="pt-BR" smtClean="0"/>
              <a:t>Clique para editar os estilos do texto mestre</a:t>
            </a:r>
          </a:p>
          <a:p>
            <a:pPr lvl="1"/>
            <a:r>
              <a:rPr lang="pt-BR" altLang="pt-BR" smtClean="0"/>
              <a:t>Segundo nível</a:t>
            </a:r>
          </a:p>
          <a:p>
            <a:pPr lvl="2"/>
            <a:r>
              <a:rPr lang="pt-BR" altLang="pt-BR" smtClean="0"/>
              <a:t>Terceiro nível</a:t>
            </a:r>
          </a:p>
          <a:p>
            <a:pPr lvl="3"/>
            <a:r>
              <a:rPr lang="pt-BR" altLang="pt-BR" smtClean="0"/>
              <a:t>Quarto nível</a:t>
            </a:r>
          </a:p>
          <a:p>
            <a:pPr lvl="4"/>
            <a:r>
              <a:rPr lang="pt-BR" altLang="pt-BR" smtClean="0"/>
              <a:t>Quinto nível</a:t>
            </a:r>
          </a:p>
        </p:txBody>
      </p:sp>
      <p:pic>
        <p:nvPicPr>
          <p:cNvPr id="1029" name="Imagem 7" descr="logo-igam.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215188" y="6000750"/>
            <a:ext cx="172402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Lst>
  <p:hf hdr="0" ftr="0" dt="0"/>
  <p:txStyles>
    <p:titleStyle>
      <a:lvl1pPr algn="ctr" rtl="0" eaLnBrk="0" fontAlgn="base" hangingPunct="0">
        <a:spcBef>
          <a:spcPct val="0"/>
        </a:spcBef>
        <a:spcAft>
          <a:spcPct val="0"/>
        </a:spcAft>
        <a:defRPr sz="4400" kern="12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Trebuchet MS" pitchFamily="32" charset="0"/>
        </a:defRPr>
      </a:lvl2pPr>
      <a:lvl3pPr algn="ctr" rtl="0" eaLnBrk="0" fontAlgn="base" hangingPunct="0">
        <a:spcBef>
          <a:spcPct val="0"/>
        </a:spcBef>
        <a:spcAft>
          <a:spcPct val="0"/>
        </a:spcAft>
        <a:defRPr sz="4400">
          <a:solidFill>
            <a:schemeClr val="bg1"/>
          </a:solidFill>
          <a:latin typeface="Trebuchet MS" pitchFamily="32" charset="0"/>
        </a:defRPr>
      </a:lvl3pPr>
      <a:lvl4pPr algn="ctr" rtl="0" eaLnBrk="0" fontAlgn="base" hangingPunct="0">
        <a:spcBef>
          <a:spcPct val="0"/>
        </a:spcBef>
        <a:spcAft>
          <a:spcPct val="0"/>
        </a:spcAft>
        <a:defRPr sz="4400">
          <a:solidFill>
            <a:schemeClr val="bg1"/>
          </a:solidFill>
          <a:latin typeface="Trebuchet MS" pitchFamily="32" charset="0"/>
        </a:defRPr>
      </a:lvl4pPr>
      <a:lvl5pPr algn="ctr" rtl="0" eaLnBrk="0" fontAlgn="base" hangingPunct="0">
        <a:spcBef>
          <a:spcPct val="0"/>
        </a:spcBef>
        <a:spcAft>
          <a:spcPct val="0"/>
        </a:spcAft>
        <a:defRPr sz="4400">
          <a:solidFill>
            <a:schemeClr val="bg1"/>
          </a:solidFill>
          <a:latin typeface="Trebuchet MS" pitchFamily="32" charset="0"/>
        </a:defRPr>
      </a:lvl5pPr>
      <a:lvl6pPr marL="457200" algn="ctr" rtl="0" fontAlgn="base">
        <a:spcBef>
          <a:spcPct val="0"/>
        </a:spcBef>
        <a:spcAft>
          <a:spcPct val="0"/>
        </a:spcAft>
        <a:defRPr sz="4400">
          <a:solidFill>
            <a:schemeClr val="tx1"/>
          </a:solidFill>
          <a:latin typeface="Trebuchet MS" pitchFamily="32" charset="0"/>
        </a:defRPr>
      </a:lvl6pPr>
      <a:lvl7pPr marL="914400" algn="ctr" rtl="0" fontAlgn="base">
        <a:spcBef>
          <a:spcPct val="0"/>
        </a:spcBef>
        <a:spcAft>
          <a:spcPct val="0"/>
        </a:spcAft>
        <a:defRPr sz="4400">
          <a:solidFill>
            <a:schemeClr val="tx1"/>
          </a:solidFill>
          <a:latin typeface="Trebuchet MS" pitchFamily="32" charset="0"/>
        </a:defRPr>
      </a:lvl7pPr>
      <a:lvl8pPr marL="1371600" algn="ctr" rtl="0" fontAlgn="base">
        <a:spcBef>
          <a:spcPct val="0"/>
        </a:spcBef>
        <a:spcAft>
          <a:spcPct val="0"/>
        </a:spcAft>
        <a:defRPr sz="4400">
          <a:solidFill>
            <a:schemeClr val="tx1"/>
          </a:solidFill>
          <a:latin typeface="Trebuchet MS" pitchFamily="32" charset="0"/>
        </a:defRPr>
      </a:lvl8pPr>
      <a:lvl9pPr marL="1828800" algn="ctr" rtl="0" fontAlgn="base">
        <a:spcBef>
          <a:spcPct val="0"/>
        </a:spcBef>
        <a:spcAft>
          <a:spcPct val="0"/>
        </a:spcAft>
        <a:defRPr sz="4400">
          <a:solidFill>
            <a:schemeClr val="tx1"/>
          </a:solidFill>
          <a:latin typeface="Trebuchet MS" pitchFamily="32"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jurisprudencia.stf.jus.br/pages/search?classeNumeroIncidente=RE%20598099&amp;base=acordaos&amp;sinonimo=true&amp;plural=true&amp;page=1&amp;pageSize=10&amp;sort=_score&amp;sortBy=desc&amp;isAdvanced=true&amp;origem=AP" TargetMode="External"/><Relationship Id="rId4" Type="http://schemas.openxmlformats.org/officeDocument/2006/relationships/hyperlink" Target="http://portal.stf.jus.br/jurisprudenciaRepercussao/verAndamentoProcesso.asp?incidente=2667158&amp;numeroProcesso=598099&amp;classeProcesso=RE&amp;numeroTema=161"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jurisprudencia.stf.jus.br/pages/search?classeNumeroIncidente=RE%20662405&amp;base=acordaos&amp;sinonimo=true&amp;plural=true&amp;page=1&amp;pageSize=10&amp;sort=_score&amp;sortBy=desc&amp;isAdvanced=true&amp;origem=AP" TargetMode="External"/><Relationship Id="rId4" Type="http://schemas.openxmlformats.org/officeDocument/2006/relationships/hyperlink" Target="http://portal.stf.jus.br/jurisprudenciaRepercussao/verAndamentoProcesso.asp?incidente=4163004&amp;numeroProcesso=662405&amp;classeProcesso=RE&amp;numeroTema=512"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jurisprudencia.stf.jus.br/pages/search?classeNumeroIncidente=ARE%20678112&amp;base=acordaos&amp;sinonimo=true&amp;plural=true&amp;page=1&amp;pageSize=10&amp;sort=_score&amp;sortBy=desc&amp;isAdvanced=true&amp;origem=AP" TargetMode="External"/><Relationship Id="rId4" Type="http://schemas.openxmlformats.org/officeDocument/2006/relationships/hyperlink" Target="http://portal.stf.jus.br/jurisprudenciaRepercussao/verAndamentoProcesso.asp?incidente=4218573&amp;numeroProcesso=678112&amp;classeProcesso=RE&amp;numeroTema=646"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jurisprudencia.stf.jus.br/pages/search?classeNumeroIncidente=RE%20898450&amp;base=acordaos&amp;sinonimo=true&amp;plural=true&amp;page=1&amp;pageSize=10&amp;sort=_score&amp;sortBy=desc&amp;isAdvanced=true&amp;origem=AP" TargetMode="External"/><Relationship Id="rId4" Type="http://schemas.openxmlformats.org/officeDocument/2006/relationships/hyperlink" Target="http://portal.stf.jus.br/jurisprudenciaRepercussao/verAndamentoProcesso.asp?incidente=4804268&amp;numeroProcesso=898450&amp;classeProcesso=RE&amp;numeroTema=838"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jurisprudencia.stf.jus.br/pages/search?classeNumeroIncidente=RE%201058333&amp;base=acordaos&amp;sinonimo=true&amp;plural=true&amp;page=1&amp;pageSize=10&amp;sort=_score&amp;sortBy=desc&amp;isAdvanced=true&amp;origem=AP" TargetMode="External"/><Relationship Id="rId4" Type="http://schemas.openxmlformats.org/officeDocument/2006/relationships/hyperlink" Target="http://portal.stf.jus.br/jurisprudenciaRepercussao/verAndamentoProcesso.asp?incidente=5220068&amp;numeroProcesso=1058333&amp;classeProcesso=RE&amp;numeroTema=973"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jurisprudencia.stf.jus.br/pages/search?classeNumeroIncidente=RE%201058333&amp;base=acordaos&amp;sinonimo=true&amp;plural=true&amp;page=1&amp;pageSize=10&amp;sort=_score&amp;sortBy=desc&amp;isAdvanced=true&amp;origem=AP" TargetMode="External"/><Relationship Id="rId4" Type="http://schemas.openxmlformats.org/officeDocument/2006/relationships/hyperlink" Target="http://portal.stf.jus.br/jurisprudenciaRepercussao/verAndamentoProcesso.asp?incidente=5220068&amp;numeroProcesso=1058333&amp;classeProcesso=RE&amp;numeroTema=973"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jurisprudencia.stf.jus.br/pages/search?classeNumeroIncidente=RE%20629392&amp;base=acordaos&amp;sinonimo=true&amp;plural=true&amp;page=1&amp;pageSize=10&amp;sort=_score&amp;sortBy=desc&amp;isAdvanced=true&amp;origem=AP" TargetMode="External"/><Relationship Id="rId4" Type="http://schemas.openxmlformats.org/officeDocument/2006/relationships/hyperlink" Target="http://portal.stf.jus.br/jurisprudenciaRepercussao/verAndamentoProcesso.asp?incidente=3941737&amp;numeroProcesso=629392&amp;classeProcesso=RE&amp;numeroTema=454"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hyperlink" Target="https://jurisprudencia.stf.jus.br/pages/search?classeNumeroIncidente=RE%20837311&amp;base=acordaos&amp;sinonimo=true&amp;plural=true&amp;page=1&amp;pageSize=10&amp;sort=_score&amp;sortBy=desc&amp;isAdvanced=true&amp;origem=AP" TargetMode="External"/><Relationship Id="rId4" Type="http://schemas.openxmlformats.org/officeDocument/2006/relationships/hyperlink" Target="http://portal.stf.jus.br/jurisprudenciaRepercussao/verAndamentoProcesso.asp?incidente=4634356&amp;numeroProcesso=837311&amp;classeProcesso=RE&amp;numeroTema=784"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jurisprudencia.stf.jus.br/pages/search?classeNumeroIncidente=RE%20560900&amp;base=acordaos&amp;sinonimo=true&amp;plural=true&amp;page=1&amp;pageSize=10&amp;sort=_score&amp;sortBy=desc&amp;isAdvanced=true&amp;origem=AP" TargetMode="External"/><Relationship Id="rId4" Type="http://schemas.openxmlformats.org/officeDocument/2006/relationships/hyperlink" Target="http://portal.stf.jus.br/jurisprudenciaRepercussao/verAndamentoProcesso.asp?incidente=2551965&amp;numeroProcesso=560900&amp;classeProcesso=RE&amp;numeroTema=22"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jurisprudencia.stf.jus.br/pages/search?classeNumeroIncidente=RE%20630733&amp;base=acordaos&amp;sinonimo=true&amp;plural=true&amp;page=1&amp;pageSize=10&amp;sort=_score&amp;sortBy=desc&amp;isAdvanced=true&amp;origem=AP" TargetMode="External"/><Relationship Id="rId4" Type="http://schemas.openxmlformats.org/officeDocument/2006/relationships/hyperlink" Target="http://portal.stf.jus.br/jurisprudenciaRepercussao/verAndamentoProcesso.asp?incidente=3957697&amp;numeroProcesso=630733&amp;classeProcesso=RE&amp;numeroTema=335"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jurisprudencia.stf.jus.br/pages/search?classeNumeroIncidente=AI%20758533&amp;base=acordaos&amp;sinonimo=true&amp;plural=true&amp;page=1&amp;pageSize=10&amp;sort=_score&amp;sortBy=desc&amp;isAdvanced=true&amp;origem=AP" TargetMode="External"/><Relationship Id="rId4" Type="http://schemas.openxmlformats.org/officeDocument/2006/relationships/hyperlink" Target="http://portal.stf.jus.br/jurisprudenciaRepercussao/verAndamentoProcesso.asp?incidente=2685175&amp;numeroProcesso=758533&amp;classeProcesso=RE&amp;numeroTema=338"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jurisprudencia.stf.jus.br/pages/search?classeNumeroIncidente=RE%20635739&amp;base=acordaos&amp;sinonimo=true&amp;plural=true&amp;page=1&amp;pageSize=10&amp;sort=_score&amp;sortBy=desc&amp;isAdvanced=true&amp;origem=AP" TargetMode="External"/><Relationship Id="rId4" Type="http://schemas.openxmlformats.org/officeDocument/2006/relationships/hyperlink" Target="http://portal.stf.jus.br/jurisprudenciaRepercussao/verAndamentoProcesso.asp?incidente=4035287&amp;numeroProcesso=635739&amp;classeProcesso=RE&amp;numeroTema=376"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jurisprudencia.stf.jus.br/pages/search?classeNumeroIncidente=RE%20611874&amp;base=acordaos&amp;sinonimo=true&amp;plural=true&amp;page=1&amp;pageSize=10&amp;sort=_score&amp;sortBy=desc&amp;isAdvanced=true&amp;origem=AP" TargetMode="External"/><Relationship Id="rId4" Type="http://schemas.openxmlformats.org/officeDocument/2006/relationships/hyperlink" Target="http://portal.stf.jus.br/jurisprudenciaRepercussao/verAndamentoProcesso.asp?incidente=3861938&amp;numeroProcesso=611874&amp;classeProcesso=RE&amp;numeroTema=386"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jurisprudencia.stf.jus.br/pages/search?classeNumeroIncidente=RE%20629392&amp;base=acordaos&amp;sinonimo=true&amp;plural=true&amp;page=1&amp;pageSize=10&amp;sort=_score&amp;sortBy=desc&amp;isAdvanced=true&amp;origem=AP" TargetMode="External"/><Relationship Id="rId4" Type="http://schemas.openxmlformats.org/officeDocument/2006/relationships/hyperlink" Target="http://portal.stf.jus.br/jurisprudenciaRepercussao/verAndamentoProcesso.asp?incidente=3941737&amp;numeroProcesso=629392&amp;classeProcesso=RE&amp;numeroTema=454"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tângulo 3"/>
          <p:cNvSpPr/>
          <p:nvPr/>
        </p:nvSpPr>
        <p:spPr>
          <a:xfrm>
            <a:off x="2286000" y="2828836"/>
            <a:ext cx="4572000" cy="1200329"/>
          </a:xfrm>
          <a:prstGeom prst="rect">
            <a:avLst/>
          </a:prstGeom>
        </p:spPr>
        <p:txBody>
          <a:bodyPr>
            <a:spAutoFit/>
          </a:bodyPr>
          <a:lstStyle/>
          <a:p>
            <a:r>
              <a:rPr lang="pt-BR" dirty="0">
                <a:solidFill>
                  <a:srgbClr val="333333"/>
                </a:solidFill>
                <a:latin typeface="Open Sans"/>
              </a:rPr>
              <a:t>O candidato aprovado em concurso público dentro do número de vagas previsto no edital possui direito subjetivo à nomeação.</a:t>
            </a:r>
            <a:endParaRPr lang="pt-BR" dirty="0"/>
          </a:p>
        </p:txBody>
      </p:sp>
      <p:sp>
        <p:nvSpPr>
          <p:cNvPr id="6" name="Retângulo 5"/>
          <p:cNvSpPr/>
          <p:nvPr/>
        </p:nvSpPr>
        <p:spPr>
          <a:xfrm>
            <a:off x="2286000" y="4029165"/>
            <a:ext cx="4572000" cy="923330"/>
          </a:xfrm>
          <a:prstGeom prst="rect">
            <a:avLst/>
          </a:prstGeom>
        </p:spPr>
        <p:txBody>
          <a:bodyPr>
            <a:spAutoFit/>
          </a:bodyPr>
          <a:lstStyle/>
          <a:p>
            <a:pPr algn="ctr"/>
            <a:r>
              <a:rPr lang="pt-BR" dirty="0" smtClean="0">
                <a:solidFill>
                  <a:srgbClr val="00A7E6"/>
                </a:solidFill>
                <a:latin typeface="Open Sans"/>
                <a:hlinkClick r:id="rId4"/>
              </a:rPr>
              <a:t>0161</a:t>
            </a:r>
            <a:r>
              <a:rPr lang="pt-BR" dirty="0" smtClean="0">
                <a:solidFill>
                  <a:srgbClr val="00A7E6"/>
                </a:solidFill>
                <a:latin typeface="Open Sans"/>
              </a:rPr>
              <a:t> STF</a:t>
            </a:r>
            <a:endParaRPr lang="pt-BR" dirty="0">
              <a:solidFill>
                <a:srgbClr val="333333"/>
              </a:solidFill>
              <a:latin typeface="Open Sans"/>
            </a:endParaRPr>
          </a:p>
          <a:p>
            <a:pPr algn="ctr"/>
            <a:r>
              <a:rPr lang="pt-BR" dirty="0">
                <a:solidFill>
                  <a:srgbClr val="333333"/>
                </a:solidFill>
                <a:latin typeface="Open Sans"/>
              </a:rPr>
              <a:t>RE 598099</a:t>
            </a:r>
            <a:br>
              <a:rPr lang="pt-BR" dirty="0">
                <a:solidFill>
                  <a:srgbClr val="333333"/>
                </a:solidFill>
                <a:latin typeface="Open Sans"/>
              </a:rPr>
            </a:br>
            <a:r>
              <a:rPr lang="pt-BR" dirty="0">
                <a:solidFill>
                  <a:srgbClr val="00A7E6"/>
                </a:solidFill>
                <a:latin typeface="Open Sans"/>
                <a:hlinkClick r:id="rId5"/>
              </a:rPr>
              <a:t>Acórdão</a:t>
            </a:r>
            <a:endParaRPr lang="pt-BR" b="0" i="0" dirty="0">
              <a:solidFill>
                <a:srgbClr val="333333"/>
              </a:solidFill>
              <a:effectLst/>
              <a:latin typeface="Open Sans"/>
            </a:endParaRPr>
          </a:p>
        </p:txBody>
      </p:sp>
      <p:sp>
        <p:nvSpPr>
          <p:cNvPr id="2" name="Retângulo 1"/>
          <p:cNvSpPr/>
          <p:nvPr/>
        </p:nvSpPr>
        <p:spPr>
          <a:xfrm>
            <a:off x="2471977" y="4952495"/>
            <a:ext cx="4572000" cy="646331"/>
          </a:xfrm>
          <a:prstGeom prst="rect">
            <a:avLst/>
          </a:prstGeom>
        </p:spPr>
        <p:txBody>
          <a:bodyPr>
            <a:spAutoFit/>
          </a:bodyPr>
          <a:lstStyle/>
          <a:p>
            <a:r>
              <a:rPr lang="pt-BR" dirty="0"/>
              <a:t>http://portal.stf.jus.br/repercussaogeral/teses.asp</a:t>
            </a:r>
          </a:p>
        </p:txBody>
      </p:sp>
      <p:pic>
        <p:nvPicPr>
          <p:cNvPr id="7" name="Picture 2" descr="E:\DESIGN\LOGO202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9512" y="188640"/>
            <a:ext cx="1948495" cy="1378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95464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ângulo 1"/>
          <p:cNvSpPr/>
          <p:nvPr/>
        </p:nvSpPr>
        <p:spPr>
          <a:xfrm>
            <a:off x="2446714" y="5970597"/>
            <a:ext cx="4572000" cy="646331"/>
          </a:xfrm>
          <a:prstGeom prst="rect">
            <a:avLst/>
          </a:prstGeom>
        </p:spPr>
        <p:txBody>
          <a:bodyPr>
            <a:spAutoFit/>
          </a:bodyPr>
          <a:lstStyle/>
          <a:p>
            <a:r>
              <a:rPr lang="pt-BR" dirty="0"/>
              <a:t>http://portal.stf.jus.br/repercussaogeral/teses.asp</a:t>
            </a:r>
          </a:p>
        </p:txBody>
      </p:sp>
      <p:sp>
        <p:nvSpPr>
          <p:cNvPr id="3" name="Retângulo 2"/>
          <p:cNvSpPr/>
          <p:nvPr/>
        </p:nvSpPr>
        <p:spPr>
          <a:xfrm>
            <a:off x="2308086" y="1183295"/>
            <a:ext cx="4572000" cy="1754326"/>
          </a:xfrm>
          <a:prstGeom prst="rect">
            <a:avLst/>
          </a:prstGeom>
        </p:spPr>
        <p:txBody>
          <a:bodyPr>
            <a:spAutoFit/>
          </a:bodyPr>
          <a:lstStyle/>
          <a:p>
            <a:r>
              <a:rPr lang="pt-BR" dirty="0">
                <a:solidFill>
                  <a:srgbClr val="333333"/>
                </a:solidFill>
                <a:latin typeface="Open Sans"/>
              </a:rPr>
              <a:t>O Estado responde subsidiariamente por danos materiais causados a candidatos em concurso público organizado por pessoa jurídica de direito privado (art. 37, § 6º, da CRFB/88), quando os exames são cancelados por indícios de fraude.</a:t>
            </a:r>
            <a:endParaRPr lang="pt-BR" dirty="0"/>
          </a:p>
        </p:txBody>
      </p:sp>
      <p:sp>
        <p:nvSpPr>
          <p:cNvPr id="4" name="Retângulo 3"/>
          <p:cNvSpPr/>
          <p:nvPr/>
        </p:nvSpPr>
        <p:spPr>
          <a:xfrm>
            <a:off x="2446714" y="3669830"/>
            <a:ext cx="4572000" cy="923330"/>
          </a:xfrm>
          <a:prstGeom prst="rect">
            <a:avLst/>
          </a:prstGeom>
        </p:spPr>
        <p:txBody>
          <a:bodyPr>
            <a:spAutoFit/>
          </a:bodyPr>
          <a:lstStyle/>
          <a:p>
            <a:pPr algn="ctr"/>
            <a:r>
              <a:rPr lang="pt-BR" dirty="0">
                <a:solidFill>
                  <a:srgbClr val="00A7E6"/>
                </a:solidFill>
                <a:latin typeface="Open Sans"/>
                <a:hlinkClick r:id="rId4"/>
              </a:rPr>
              <a:t>0512</a:t>
            </a:r>
            <a:endParaRPr lang="pt-BR" dirty="0">
              <a:solidFill>
                <a:srgbClr val="333333"/>
              </a:solidFill>
              <a:latin typeface="Open Sans"/>
            </a:endParaRPr>
          </a:p>
          <a:p>
            <a:pPr algn="ctr"/>
            <a:r>
              <a:rPr lang="pt-BR" dirty="0">
                <a:solidFill>
                  <a:srgbClr val="333333"/>
                </a:solidFill>
                <a:latin typeface="Open Sans"/>
              </a:rPr>
              <a:t>RE 662405</a:t>
            </a:r>
            <a:br>
              <a:rPr lang="pt-BR" dirty="0">
                <a:solidFill>
                  <a:srgbClr val="333333"/>
                </a:solidFill>
                <a:latin typeface="Open Sans"/>
              </a:rPr>
            </a:br>
            <a:r>
              <a:rPr lang="pt-BR" dirty="0">
                <a:solidFill>
                  <a:srgbClr val="00A7E6"/>
                </a:solidFill>
                <a:latin typeface="Open Sans"/>
                <a:hlinkClick r:id="rId5"/>
              </a:rPr>
              <a:t>Acórdão</a:t>
            </a:r>
            <a:endParaRPr lang="pt-BR" b="0" i="0" dirty="0">
              <a:solidFill>
                <a:srgbClr val="333333"/>
              </a:solidFill>
              <a:effectLst/>
              <a:latin typeface="Open Sans"/>
            </a:endParaRPr>
          </a:p>
        </p:txBody>
      </p:sp>
      <p:pic>
        <p:nvPicPr>
          <p:cNvPr id="6" name="Picture 2" descr="E:\DESIGN\LOGO202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9512" y="188640"/>
            <a:ext cx="1948495" cy="1378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52277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ângulo 1"/>
          <p:cNvSpPr/>
          <p:nvPr/>
        </p:nvSpPr>
        <p:spPr>
          <a:xfrm>
            <a:off x="2446714" y="5970597"/>
            <a:ext cx="4572000" cy="646331"/>
          </a:xfrm>
          <a:prstGeom prst="rect">
            <a:avLst/>
          </a:prstGeom>
        </p:spPr>
        <p:txBody>
          <a:bodyPr>
            <a:spAutoFit/>
          </a:bodyPr>
          <a:lstStyle/>
          <a:p>
            <a:r>
              <a:rPr lang="pt-BR" dirty="0"/>
              <a:t>http://portal.stf.jus.br/repercussaogeral/teses.asp</a:t>
            </a:r>
          </a:p>
        </p:txBody>
      </p:sp>
      <p:sp>
        <p:nvSpPr>
          <p:cNvPr id="5" name="Retângulo 4"/>
          <p:cNvSpPr/>
          <p:nvPr/>
        </p:nvSpPr>
        <p:spPr>
          <a:xfrm>
            <a:off x="2339752" y="1504823"/>
            <a:ext cx="4572000" cy="1200329"/>
          </a:xfrm>
          <a:prstGeom prst="rect">
            <a:avLst/>
          </a:prstGeom>
        </p:spPr>
        <p:txBody>
          <a:bodyPr>
            <a:spAutoFit/>
          </a:bodyPr>
          <a:lstStyle/>
          <a:p>
            <a:r>
              <a:rPr lang="pt-BR" dirty="0">
                <a:solidFill>
                  <a:srgbClr val="333333"/>
                </a:solidFill>
                <a:latin typeface="Open Sans"/>
              </a:rPr>
              <a:t>O estabelecimento de limite de idade para inscrição em concurso público apenas é legítimo quando justificado pela natureza das atribuições do cargo a ser preenchido.</a:t>
            </a:r>
            <a:endParaRPr lang="pt-BR" dirty="0"/>
          </a:p>
        </p:txBody>
      </p:sp>
      <p:sp>
        <p:nvSpPr>
          <p:cNvPr id="6" name="Retângulo 5"/>
          <p:cNvSpPr/>
          <p:nvPr/>
        </p:nvSpPr>
        <p:spPr>
          <a:xfrm>
            <a:off x="2286000" y="2967335"/>
            <a:ext cx="4572000" cy="923330"/>
          </a:xfrm>
          <a:prstGeom prst="rect">
            <a:avLst/>
          </a:prstGeom>
        </p:spPr>
        <p:txBody>
          <a:bodyPr>
            <a:spAutoFit/>
          </a:bodyPr>
          <a:lstStyle/>
          <a:p>
            <a:pPr algn="ctr"/>
            <a:r>
              <a:rPr lang="pt-BR" dirty="0">
                <a:solidFill>
                  <a:srgbClr val="00A7E6"/>
                </a:solidFill>
                <a:latin typeface="Open Sans"/>
                <a:hlinkClick r:id="rId4"/>
              </a:rPr>
              <a:t>0646</a:t>
            </a:r>
            <a:endParaRPr lang="pt-BR" dirty="0">
              <a:solidFill>
                <a:srgbClr val="333333"/>
              </a:solidFill>
              <a:latin typeface="Open Sans"/>
            </a:endParaRPr>
          </a:p>
          <a:p>
            <a:pPr algn="ctr"/>
            <a:r>
              <a:rPr lang="pt-BR" dirty="0">
                <a:solidFill>
                  <a:srgbClr val="333333"/>
                </a:solidFill>
                <a:latin typeface="Open Sans"/>
              </a:rPr>
              <a:t>ARE 678112</a:t>
            </a:r>
            <a:br>
              <a:rPr lang="pt-BR" dirty="0">
                <a:solidFill>
                  <a:srgbClr val="333333"/>
                </a:solidFill>
                <a:latin typeface="Open Sans"/>
              </a:rPr>
            </a:br>
            <a:r>
              <a:rPr lang="pt-BR" dirty="0">
                <a:solidFill>
                  <a:srgbClr val="00A7E6"/>
                </a:solidFill>
                <a:latin typeface="Open Sans"/>
                <a:hlinkClick r:id="rId5"/>
              </a:rPr>
              <a:t>Acórdão</a:t>
            </a:r>
            <a:endParaRPr lang="pt-BR" b="0" i="0" dirty="0">
              <a:solidFill>
                <a:srgbClr val="333333"/>
              </a:solidFill>
              <a:effectLst/>
              <a:latin typeface="Open Sans"/>
            </a:endParaRPr>
          </a:p>
        </p:txBody>
      </p:sp>
      <p:pic>
        <p:nvPicPr>
          <p:cNvPr id="7" name="Picture 2" descr="E:\DESIGN\LOGO202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9512" y="188640"/>
            <a:ext cx="1948495" cy="1378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9626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ângulo 1"/>
          <p:cNvSpPr/>
          <p:nvPr/>
        </p:nvSpPr>
        <p:spPr>
          <a:xfrm>
            <a:off x="2446714" y="5970597"/>
            <a:ext cx="4572000" cy="646331"/>
          </a:xfrm>
          <a:prstGeom prst="rect">
            <a:avLst/>
          </a:prstGeom>
        </p:spPr>
        <p:txBody>
          <a:bodyPr>
            <a:spAutoFit/>
          </a:bodyPr>
          <a:lstStyle/>
          <a:p>
            <a:r>
              <a:rPr lang="pt-BR" dirty="0"/>
              <a:t>http://portal.stf.jus.br/repercussaogeral/teses.asp</a:t>
            </a:r>
          </a:p>
        </p:txBody>
      </p:sp>
      <p:sp>
        <p:nvSpPr>
          <p:cNvPr id="3" name="Retângulo 2"/>
          <p:cNvSpPr/>
          <p:nvPr/>
        </p:nvSpPr>
        <p:spPr>
          <a:xfrm>
            <a:off x="2286000" y="2690336"/>
            <a:ext cx="4572000" cy="1477328"/>
          </a:xfrm>
          <a:prstGeom prst="rect">
            <a:avLst/>
          </a:prstGeom>
        </p:spPr>
        <p:txBody>
          <a:bodyPr>
            <a:spAutoFit/>
          </a:bodyPr>
          <a:lstStyle/>
          <a:p>
            <a:r>
              <a:rPr lang="pt-BR" dirty="0">
                <a:solidFill>
                  <a:srgbClr val="333333"/>
                </a:solidFill>
                <a:latin typeface="Open Sans"/>
              </a:rPr>
              <a:t>Editais de concurso público não podem estabelecer restrição a pessoas com tatuagem, salvo situações excepcionais em razão de conteúdo que viole valores constitucionais.</a:t>
            </a:r>
            <a:endParaRPr lang="pt-BR" dirty="0"/>
          </a:p>
        </p:txBody>
      </p:sp>
      <p:sp>
        <p:nvSpPr>
          <p:cNvPr id="4" name="Retângulo 3"/>
          <p:cNvSpPr/>
          <p:nvPr/>
        </p:nvSpPr>
        <p:spPr>
          <a:xfrm>
            <a:off x="2446714" y="4376609"/>
            <a:ext cx="4572000" cy="923330"/>
          </a:xfrm>
          <a:prstGeom prst="rect">
            <a:avLst/>
          </a:prstGeom>
        </p:spPr>
        <p:txBody>
          <a:bodyPr>
            <a:spAutoFit/>
          </a:bodyPr>
          <a:lstStyle/>
          <a:p>
            <a:pPr algn="ctr"/>
            <a:r>
              <a:rPr lang="pt-BR" dirty="0">
                <a:solidFill>
                  <a:srgbClr val="00A7E6"/>
                </a:solidFill>
                <a:latin typeface="Open Sans"/>
                <a:hlinkClick r:id="rId4"/>
              </a:rPr>
              <a:t>0838</a:t>
            </a:r>
            <a:endParaRPr lang="pt-BR" dirty="0">
              <a:solidFill>
                <a:srgbClr val="333333"/>
              </a:solidFill>
              <a:latin typeface="Open Sans"/>
            </a:endParaRPr>
          </a:p>
          <a:p>
            <a:pPr algn="ctr"/>
            <a:r>
              <a:rPr lang="pt-BR" dirty="0">
                <a:solidFill>
                  <a:srgbClr val="333333"/>
                </a:solidFill>
                <a:latin typeface="Open Sans"/>
              </a:rPr>
              <a:t>RE 898450</a:t>
            </a:r>
            <a:br>
              <a:rPr lang="pt-BR" dirty="0">
                <a:solidFill>
                  <a:srgbClr val="333333"/>
                </a:solidFill>
                <a:latin typeface="Open Sans"/>
              </a:rPr>
            </a:br>
            <a:r>
              <a:rPr lang="pt-BR" dirty="0">
                <a:solidFill>
                  <a:srgbClr val="00A7E6"/>
                </a:solidFill>
                <a:latin typeface="Open Sans"/>
                <a:hlinkClick r:id="rId5"/>
              </a:rPr>
              <a:t>Acórdão</a:t>
            </a:r>
            <a:endParaRPr lang="pt-BR" b="0" i="0" dirty="0">
              <a:solidFill>
                <a:srgbClr val="333333"/>
              </a:solidFill>
              <a:effectLst/>
              <a:latin typeface="Open Sans"/>
            </a:endParaRPr>
          </a:p>
        </p:txBody>
      </p:sp>
      <p:pic>
        <p:nvPicPr>
          <p:cNvPr id="6" name="Picture 2" descr="E:\DESIGN\LOGO202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9512" y="188640"/>
            <a:ext cx="1948495" cy="1378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42560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ângulo 1"/>
          <p:cNvSpPr/>
          <p:nvPr/>
        </p:nvSpPr>
        <p:spPr>
          <a:xfrm>
            <a:off x="2446714" y="5970597"/>
            <a:ext cx="4572000" cy="646331"/>
          </a:xfrm>
          <a:prstGeom prst="rect">
            <a:avLst/>
          </a:prstGeom>
        </p:spPr>
        <p:txBody>
          <a:bodyPr>
            <a:spAutoFit/>
          </a:bodyPr>
          <a:lstStyle/>
          <a:p>
            <a:r>
              <a:rPr lang="pt-BR" dirty="0"/>
              <a:t>http://portal.stf.jus.br/repercussaogeral/teses.asp</a:t>
            </a:r>
          </a:p>
        </p:txBody>
      </p:sp>
      <p:sp>
        <p:nvSpPr>
          <p:cNvPr id="5" name="Retângulo 4"/>
          <p:cNvSpPr/>
          <p:nvPr/>
        </p:nvSpPr>
        <p:spPr>
          <a:xfrm>
            <a:off x="2286000" y="2690336"/>
            <a:ext cx="4572000" cy="1477328"/>
          </a:xfrm>
          <a:prstGeom prst="rect">
            <a:avLst/>
          </a:prstGeom>
        </p:spPr>
        <p:txBody>
          <a:bodyPr>
            <a:spAutoFit/>
          </a:bodyPr>
          <a:lstStyle/>
          <a:p>
            <a:r>
              <a:rPr lang="pt-BR" dirty="0">
                <a:solidFill>
                  <a:srgbClr val="333333"/>
                </a:solidFill>
                <a:latin typeface="Open Sans"/>
              </a:rPr>
              <a:t>É constitucional a remarcação do teste de aptidão física de candidata que esteja grávida à época de sua realização, independentemente da previsão expressa em edital do concurso público.</a:t>
            </a:r>
            <a:endParaRPr lang="pt-BR" dirty="0"/>
          </a:p>
        </p:txBody>
      </p:sp>
      <p:sp>
        <p:nvSpPr>
          <p:cNvPr id="6" name="Retângulo 5"/>
          <p:cNvSpPr/>
          <p:nvPr/>
        </p:nvSpPr>
        <p:spPr>
          <a:xfrm>
            <a:off x="2263159" y="4350851"/>
            <a:ext cx="4572000" cy="923330"/>
          </a:xfrm>
          <a:prstGeom prst="rect">
            <a:avLst/>
          </a:prstGeom>
        </p:spPr>
        <p:txBody>
          <a:bodyPr>
            <a:spAutoFit/>
          </a:bodyPr>
          <a:lstStyle/>
          <a:p>
            <a:pPr algn="ctr"/>
            <a:r>
              <a:rPr lang="pt-BR" dirty="0">
                <a:solidFill>
                  <a:srgbClr val="00A7E6"/>
                </a:solidFill>
                <a:latin typeface="Open Sans"/>
                <a:hlinkClick r:id="rId4"/>
              </a:rPr>
              <a:t>0973</a:t>
            </a:r>
            <a:endParaRPr lang="pt-BR" dirty="0">
              <a:solidFill>
                <a:srgbClr val="333333"/>
              </a:solidFill>
              <a:latin typeface="Open Sans"/>
            </a:endParaRPr>
          </a:p>
          <a:p>
            <a:pPr algn="ctr"/>
            <a:r>
              <a:rPr lang="pt-BR" dirty="0">
                <a:solidFill>
                  <a:srgbClr val="333333"/>
                </a:solidFill>
                <a:latin typeface="Open Sans"/>
              </a:rPr>
              <a:t>RE 1058333</a:t>
            </a:r>
            <a:br>
              <a:rPr lang="pt-BR" dirty="0">
                <a:solidFill>
                  <a:srgbClr val="333333"/>
                </a:solidFill>
                <a:latin typeface="Open Sans"/>
              </a:rPr>
            </a:br>
            <a:r>
              <a:rPr lang="pt-BR" dirty="0">
                <a:solidFill>
                  <a:srgbClr val="00A7E6"/>
                </a:solidFill>
                <a:latin typeface="Open Sans"/>
                <a:hlinkClick r:id="rId5"/>
              </a:rPr>
              <a:t>Acórdão</a:t>
            </a:r>
            <a:endParaRPr lang="pt-BR" b="0" i="0" dirty="0">
              <a:solidFill>
                <a:srgbClr val="333333"/>
              </a:solidFill>
              <a:effectLst/>
              <a:latin typeface="Open Sans"/>
            </a:endParaRPr>
          </a:p>
        </p:txBody>
      </p:sp>
      <p:pic>
        <p:nvPicPr>
          <p:cNvPr id="7" name="Picture 2" descr="E:\DESIGN\LOGO202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9512" y="188640"/>
            <a:ext cx="1948495" cy="1378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1331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ângulo 1"/>
          <p:cNvSpPr/>
          <p:nvPr/>
        </p:nvSpPr>
        <p:spPr>
          <a:xfrm>
            <a:off x="2446714" y="5970597"/>
            <a:ext cx="4572000" cy="646331"/>
          </a:xfrm>
          <a:prstGeom prst="rect">
            <a:avLst/>
          </a:prstGeom>
        </p:spPr>
        <p:txBody>
          <a:bodyPr>
            <a:spAutoFit/>
          </a:bodyPr>
          <a:lstStyle/>
          <a:p>
            <a:r>
              <a:rPr lang="pt-BR" dirty="0"/>
              <a:t>http://portal.stf.jus.br/repercussaogeral/teses.asp</a:t>
            </a:r>
          </a:p>
        </p:txBody>
      </p:sp>
      <p:sp>
        <p:nvSpPr>
          <p:cNvPr id="5" name="Retângulo 4"/>
          <p:cNvSpPr/>
          <p:nvPr/>
        </p:nvSpPr>
        <p:spPr>
          <a:xfrm>
            <a:off x="2286000" y="2690336"/>
            <a:ext cx="4572000" cy="1477328"/>
          </a:xfrm>
          <a:prstGeom prst="rect">
            <a:avLst/>
          </a:prstGeom>
        </p:spPr>
        <p:txBody>
          <a:bodyPr>
            <a:spAutoFit/>
          </a:bodyPr>
          <a:lstStyle/>
          <a:p>
            <a:r>
              <a:rPr lang="pt-BR" dirty="0">
                <a:solidFill>
                  <a:srgbClr val="333333"/>
                </a:solidFill>
                <a:latin typeface="Open Sans"/>
              </a:rPr>
              <a:t>É constitucional a remarcação do teste de aptidão física de candidata que esteja grávida à época de sua realização, independentemente da previsão expressa em edital do concurso público.</a:t>
            </a:r>
            <a:endParaRPr lang="pt-BR" dirty="0"/>
          </a:p>
        </p:txBody>
      </p:sp>
      <p:sp>
        <p:nvSpPr>
          <p:cNvPr id="6" name="Retângulo 5"/>
          <p:cNvSpPr/>
          <p:nvPr/>
        </p:nvSpPr>
        <p:spPr>
          <a:xfrm>
            <a:off x="2263159" y="4350851"/>
            <a:ext cx="4572000" cy="923330"/>
          </a:xfrm>
          <a:prstGeom prst="rect">
            <a:avLst/>
          </a:prstGeom>
        </p:spPr>
        <p:txBody>
          <a:bodyPr>
            <a:spAutoFit/>
          </a:bodyPr>
          <a:lstStyle/>
          <a:p>
            <a:pPr algn="ctr"/>
            <a:r>
              <a:rPr lang="pt-BR" dirty="0">
                <a:solidFill>
                  <a:srgbClr val="00A7E6"/>
                </a:solidFill>
                <a:latin typeface="Open Sans"/>
                <a:hlinkClick r:id="rId4"/>
              </a:rPr>
              <a:t>0973</a:t>
            </a:r>
            <a:endParaRPr lang="pt-BR" dirty="0">
              <a:solidFill>
                <a:srgbClr val="333333"/>
              </a:solidFill>
              <a:latin typeface="Open Sans"/>
            </a:endParaRPr>
          </a:p>
          <a:p>
            <a:pPr algn="ctr"/>
            <a:r>
              <a:rPr lang="pt-BR" dirty="0">
                <a:solidFill>
                  <a:srgbClr val="333333"/>
                </a:solidFill>
                <a:latin typeface="Open Sans"/>
              </a:rPr>
              <a:t>RE 1058333</a:t>
            </a:r>
            <a:br>
              <a:rPr lang="pt-BR" dirty="0">
                <a:solidFill>
                  <a:srgbClr val="333333"/>
                </a:solidFill>
                <a:latin typeface="Open Sans"/>
              </a:rPr>
            </a:br>
            <a:r>
              <a:rPr lang="pt-BR" dirty="0">
                <a:solidFill>
                  <a:srgbClr val="00A7E6"/>
                </a:solidFill>
                <a:latin typeface="Open Sans"/>
                <a:hlinkClick r:id="rId5"/>
              </a:rPr>
              <a:t>Acórdão</a:t>
            </a:r>
            <a:endParaRPr lang="pt-BR" b="0" i="0" dirty="0">
              <a:solidFill>
                <a:srgbClr val="333333"/>
              </a:solidFill>
              <a:effectLst/>
              <a:latin typeface="Open Sans"/>
            </a:endParaRPr>
          </a:p>
        </p:txBody>
      </p:sp>
      <p:pic>
        <p:nvPicPr>
          <p:cNvPr id="7" name="Picture 2" descr="E:\DESIGN\LOGO202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9512" y="188640"/>
            <a:ext cx="1948495" cy="1378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1990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tângulo 12"/>
          <p:cNvSpPr/>
          <p:nvPr/>
        </p:nvSpPr>
        <p:spPr>
          <a:xfrm>
            <a:off x="1115616" y="183011"/>
            <a:ext cx="7470576" cy="5632311"/>
          </a:xfrm>
          <a:prstGeom prst="rect">
            <a:avLst/>
          </a:prstGeom>
        </p:spPr>
        <p:txBody>
          <a:bodyPr wrap="square">
            <a:spAutoFit/>
          </a:bodyPr>
          <a:lstStyle/>
          <a:p>
            <a:r>
              <a:rPr lang="pt-BR" sz="1500" dirty="0"/>
              <a:t>EMENTA: MANDADO DE SEGURANÇA. PROCEDIMENTO DE CONTROLE ADMINISTRATIVO. CONSELHO NACIONAL DE JUSTIÇA. CONCURSO PARA A MAGISTRATURA DO ESTADO DO PIAUÍ. CRITÉRIOS DE CONVOCAÇÃO PARA AS PROVAS ORAIS. ALTERAÇÃO DO EDITAL NO CURSO DO PROCESSO DE SELEÇÃO. IMPOSSIBILIDADE. ORDEM DENEGADA. 1. O Conselho Nacional de Justiça tem legitimidade para fiscalizar, inclusive de ofício, os atos administrativos praticados por órgãos do Poder Judiciário (MS 26.163, rel. min. Carmem Lúcia, </a:t>
            </a:r>
            <a:r>
              <a:rPr lang="pt-BR" sz="1500" dirty="0" err="1"/>
              <a:t>DJe</a:t>
            </a:r>
            <a:r>
              <a:rPr lang="pt-BR" sz="1500" dirty="0"/>
              <a:t> 04.09.2008). 2. Após a publicação do edital e no curso do certame, só se admite a alteração das regras do concurso se houver modificação na legislação que disciplina a respectiva carreira. Precedentes. (RE 318.106, rel. min. Ellen Gracie, DJ 18.11.2005). 3. No caso, a alteração das regras do concurso teria sido motivada por suposta </a:t>
            </a:r>
            <a:r>
              <a:rPr lang="pt-BR" sz="1500" dirty="0" err="1"/>
              <a:t>ambigüidade</a:t>
            </a:r>
            <a:r>
              <a:rPr lang="pt-BR" sz="1500" dirty="0"/>
              <a:t> de norma do edital acerca de critérios de classificação para a prova oral. Ficou evidenciado, contudo, que o critério de escolha dos candidatos que deveriam ser convocados para as provas orais do concurso para a magistratura do Estado do Piauí já estava claramente delimitado quando da publicação do Edital nº 1/2007. 4. A pretensão de alteração das regras do edital é medida que afronta o princípio da moralidade e da impessoalidade, pois não se pode permitir que haja, no curso de determinado processo de seleção, ainda que de forma velada, escolha direcionada dos candidatos habilitados às provas orais, especialmente quando já concluída a fase das provas escritas subjetivas e divulgadas as notas provisórias de todos os candidatos. 5. Ordem denegada.</a:t>
            </a:r>
          </a:p>
          <a:p>
            <a:r>
              <a:rPr lang="pt-BR" sz="1500" dirty="0"/>
              <a:t>(MS 27160, Relator(a): JOAQUIM BARBOSA, Tribunal Pleno, julgado em 18/12/2008, DJe-043  DIVULG 05-03-2009  PUBLIC 06-03-2009 EMENT VOL-02351-02  PP-00285 RSJADV maio, 2009, p. 41-46)</a:t>
            </a:r>
          </a:p>
        </p:txBody>
      </p:sp>
      <p:sp>
        <p:nvSpPr>
          <p:cNvPr id="14" name="Retângulo 13"/>
          <p:cNvSpPr/>
          <p:nvPr/>
        </p:nvSpPr>
        <p:spPr>
          <a:xfrm>
            <a:off x="2564904" y="6021562"/>
            <a:ext cx="4572000" cy="553998"/>
          </a:xfrm>
          <a:prstGeom prst="rect">
            <a:avLst/>
          </a:prstGeom>
        </p:spPr>
        <p:txBody>
          <a:bodyPr>
            <a:spAutoFit/>
          </a:bodyPr>
          <a:lstStyle/>
          <a:p>
            <a:r>
              <a:rPr lang="pt-BR" sz="1000" dirty="0"/>
              <a:t>https://jurisprudencia.stf.jus.br/pages/search?base=acordaos&amp;pesquisa_inteiro_teor=false&amp;sinonimo=true&amp;plural=true&amp;radicais=false&amp;buscaExata=true&amp;page=1&amp;pageSize=10&amp;queryString=27160&amp;sort=_score&amp;sortBy=desc</a:t>
            </a:r>
          </a:p>
        </p:txBody>
      </p:sp>
      <p:pic>
        <p:nvPicPr>
          <p:cNvPr id="5" name="Picture 2" descr="E:\DESIGN\LOGO202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3" y="188640"/>
            <a:ext cx="814398"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45991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tângulo 3"/>
          <p:cNvSpPr/>
          <p:nvPr/>
        </p:nvSpPr>
        <p:spPr>
          <a:xfrm>
            <a:off x="1763688" y="116632"/>
            <a:ext cx="5454352" cy="5078313"/>
          </a:xfrm>
          <a:prstGeom prst="rect">
            <a:avLst/>
          </a:prstGeom>
        </p:spPr>
        <p:txBody>
          <a:bodyPr wrap="square">
            <a:spAutoFit/>
          </a:bodyPr>
          <a:lstStyle/>
          <a:p>
            <a:r>
              <a:rPr lang="pt-BR" dirty="0"/>
              <a:t>ADMINISTRATIVO E PROCESSUAL CIVIL. AGRAVO INTERNO NO RECURSO ORDINÁRIO EM MANDADO DE SEGURANÇA. CONCURSO PÚBLICO PARA O CARGO DE PROFESSOR DA EDUCAÇÃO BÁSICA, DO QUADRO DE PESSOAL DA SECRETARIA DE ESTADO DE EDUCAÇÃO DO ESTADO DE MINAS GERAIS. DIREITO À NOMEAÇÃO. CANDIDATA APROVADA EM CADASTRO RESERVA. ALEGAÇÃO DE PRETERIÇÃO, POR SURGIMENTO DE VAGAS, NO CURSO DO CERTAME. NÃO DEMONSTRAÇÃO. SERVIDORES TEMPORÁRIOS. ART. 37, IX, DA CF/88. NECESSIDADES TRANSITÓRIAS DA ADMINISTRAÇÃO. AUSÊNCIA DE COMPROVAÇÃO DO DIREITO LÍQUIDO E CERTO. PRECEDENTES DO STF E DO STJ. AGRAVO INTERNO IMPROVIDO.</a:t>
            </a:r>
          </a:p>
        </p:txBody>
      </p:sp>
      <p:sp>
        <p:nvSpPr>
          <p:cNvPr id="7" name="Retângulo 6"/>
          <p:cNvSpPr/>
          <p:nvPr/>
        </p:nvSpPr>
        <p:spPr>
          <a:xfrm>
            <a:off x="2204864" y="5207558"/>
            <a:ext cx="4572000" cy="1200329"/>
          </a:xfrm>
          <a:prstGeom prst="rect">
            <a:avLst/>
          </a:prstGeom>
        </p:spPr>
        <p:txBody>
          <a:bodyPr>
            <a:spAutoFit/>
          </a:bodyPr>
          <a:lstStyle/>
          <a:p>
            <a:r>
              <a:rPr lang="pt-BR" dirty="0"/>
              <a:t>(</a:t>
            </a:r>
            <a:r>
              <a:rPr lang="pt-BR" dirty="0" err="1"/>
              <a:t>AgInt</a:t>
            </a:r>
            <a:r>
              <a:rPr lang="pt-BR" dirty="0"/>
              <a:t> no RMS 58.192/MG, Rel. Ministra ASSUSETE MAGALHÃES, SEGUNDA TURMA, julgado em 15/12/2020, </a:t>
            </a:r>
            <a:r>
              <a:rPr lang="pt-BR" dirty="0" err="1"/>
              <a:t>DJe</a:t>
            </a:r>
            <a:r>
              <a:rPr lang="pt-BR" dirty="0"/>
              <a:t> 18/12/2020)</a:t>
            </a:r>
          </a:p>
        </p:txBody>
      </p:sp>
      <p:pic>
        <p:nvPicPr>
          <p:cNvPr id="5" name="Picture 2" descr="E:\DESIGN\LOGO202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42908"/>
            <a:ext cx="1547664" cy="10947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03392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ângulo 1"/>
          <p:cNvSpPr/>
          <p:nvPr/>
        </p:nvSpPr>
        <p:spPr>
          <a:xfrm>
            <a:off x="1115616" y="188640"/>
            <a:ext cx="7398568" cy="4708981"/>
          </a:xfrm>
          <a:prstGeom prst="rect">
            <a:avLst/>
          </a:prstGeom>
        </p:spPr>
        <p:txBody>
          <a:bodyPr wrap="square">
            <a:spAutoFit/>
          </a:bodyPr>
          <a:lstStyle/>
          <a:p>
            <a:r>
              <a:rPr lang="pt-BR" sz="1500" dirty="0">
                <a:solidFill>
                  <a:srgbClr val="414F55"/>
                </a:solidFill>
                <a:latin typeface="Verdana" panose="020B0604030504040204" pitchFamily="34" charset="0"/>
              </a:rPr>
              <a:t>ADMINISTRATIVO - RECURSO ORDINÁRIO EM MANDADO DE SEGURANÇA - CONCURSO PÚBLICO - NECESSIDADE DO PREENCHIMENTO DE VAGAS, AINDA QUE EXCEDENTES ÀS PREVISTAS NO EDITAL, CARACTERIZADA POR ATO INEQUÍVOCO DA ADMINISTRAÇÃO - DIREITO SUBJETIVO À NOMEAÇÃO - PRECEDENTES.</a:t>
            </a:r>
            <a:r>
              <a:rPr lang="pt-BR" sz="1500" dirty="0"/>
              <a:t/>
            </a:r>
            <a:br>
              <a:rPr lang="pt-BR" sz="1500" dirty="0"/>
            </a:br>
            <a:r>
              <a:rPr lang="pt-BR" sz="1500" dirty="0">
                <a:solidFill>
                  <a:srgbClr val="414F55"/>
                </a:solidFill>
                <a:latin typeface="Verdana" panose="020B0604030504040204" pitchFamily="34" charset="0"/>
              </a:rPr>
              <a:t>1. A aprovação do candidato, ainda que fora do número de vagas disponíveis no edital do concurso, lhe confere direito subjetivo à nomeação para o respectivo cargo, se a Administração Pública manifesta, por ato inequívoco, a necessidade do preenchimento de novas vagas.</a:t>
            </a:r>
            <a:r>
              <a:rPr lang="pt-BR" sz="1500" dirty="0"/>
              <a:t/>
            </a:r>
            <a:br>
              <a:rPr lang="pt-BR" sz="1500" dirty="0"/>
            </a:br>
            <a:r>
              <a:rPr lang="pt-BR" sz="1500" dirty="0">
                <a:solidFill>
                  <a:srgbClr val="414F55"/>
                </a:solidFill>
                <a:latin typeface="Verdana" panose="020B0604030504040204" pitchFamily="34" charset="0"/>
              </a:rPr>
              <a:t>2. A desistência dos candidatos convocados, ou mesmo a sua desclassificação em razão do não preenchimento de determinados requisitos, gera para os seguintes na ordem de classificação direito subjetivo à nomeação, observada a quantidade das novas vagas disponibilizadas.</a:t>
            </a:r>
            <a:r>
              <a:rPr lang="pt-BR" sz="1500" dirty="0"/>
              <a:t/>
            </a:r>
            <a:br>
              <a:rPr lang="pt-BR" sz="1500" dirty="0"/>
            </a:br>
            <a:r>
              <a:rPr lang="pt-BR" sz="1500" dirty="0">
                <a:solidFill>
                  <a:srgbClr val="414F55"/>
                </a:solidFill>
                <a:latin typeface="Verdana" panose="020B0604030504040204" pitchFamily="34" charset="0"/>
              </a:rPr>
              <a:t>3. Hipótese em que o Governador do Distrito Federal, mediante decreto, convocou os candidatos do cadastro de reserva para o preenchimento de 37 novas vagas do cargo de Analista de Administração Pública - Arquivista, gerando para os candidatos subsequentes direito subjetivo à nomeação para as vagas não ocupadas por motivo de desistência.</a:t>
            </a:r>
            <a:r>
              <a:rPr lang="pt-BR" sz="1500" dirty="0"/>
              <a:t/>
            </a:r>
            <a:br>
              <a:rPr lang="pt-BR" sz="1500" dirty="0"/>
            </a:br>
            <a:r>
              <a:rPr lang="pt-BR" sz="1500" dirty="0">
                <a:solidFill>
                  <a:srgbClr val="414F55"/>
                </a:solidFill>
                <a:latin typeface="Verdana" panose="020B0604030504040204" pitchFamily="34" charset="0"/>
              </a:rPr>
              <a:t>4. Recurso ordinário em mandado de segurança provido.</a:t>
            </a:r>
            <a:endParaRPr lang="pt-BR" sz="1500" dirty="0"/>
          </a:p>
        </p:txBody>
      </p:sp>
      <p:sp>
        <p:nvSpPr>
          <p:cNvPr id="3" name="Retângulo 2"/>
          <p:cNvSpPr/>
          <p:nvPr/>
        </p:nvSpPr>
        <p:spPr>
          <a:xfrm>
            <a:off x="472370" y="5085377"/>
            <a:ext cx="4572000" cy="923330"/>
          </a:xfrm>
          <a:prstGeom prst="rect">
            <a:avLst/>
          </a:prstGeom>
        </p:spPr>
        <p:txBody>
          <a:bodyPr>
            <a:spAutoFit/>
          </a:bodyPr>
          <a:lstStyle/>
          <a:p>
            <a:r>
              <a:rPr lang="pt-BR" dirty="0"/>
              <a:t>(RMS 32.105/DF, Rel. Ministra ELIANA CALMON, SEGUNDA TURMA, julgado em 19/08/2010, </a:t>
            </a:r>
            <a:r>
              <a:rPr lang="pt-BR" dirty="0" err="1"/>
              <a:t>DJe</a:t>
            </a:r>
            <a:r>
              <a:rPr lang="pt-BR" dirty="0"/>
              <a:t> 30/08/2010)</a:t>
            </a:r>
          </a:p>
        </p:txBody>
      </p:sp>
      <p:sp>
        <p:nvSpPr>
          <p:cNvPr id="5" name="Retângulo 4"/>
          <p:cNvSpPr/>
          <p:nvPr/>
        </p:nvSpPr>
        <p:spPr>
          <a:xfrm>
            <a:off x="2417545" y="6170451"/>
            <a:ext cx="4572000" cy="553998"/>
          </a:xfrm>
          <a:prstGeom prst="rect">
            <a:avLst/>
          </a:prstGeom>
        </p:spPr>
        <p:txBody>
          <a:bodyPr>
            <a:spAutoFit/>
          </a:bodyPr>
          <a:lstStyle/>
          <a:p>
            <a:r>
              <a:rPr lang="pt-BR" sz="1000" dirty="0"/>
              <a:t>https://scon.stj.jus.br/SCON/pesquisar.jsp?i=1&amp;b=ACOR&amp;livre=((%27ROMS%27.clas.+e+@num=%2732105%27)+ou+(%27RMS%27+adj+%2732105%27).suce.)&amp;thesaurus=JURIDICO&amp;fr=veja</a:t>
            </a:r>
          </a:p>
        </p:txBody>
      </p:sp>
      <p:pic>
        <p:nvPicPr>
          <p:cNvPr id="6" name="Picture 2" descr="E:\DESIGN\LOGO202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3" y="188640"/>
            <a:ext cx="974248" cy="689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03833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ângulo 1"/>
          <p:cNvSpPr/>
          <p:nvPr/>
        </p:nvSpPr>
        <p:spPr>
          <a:xfrm>
            <a:off x="1115616" y="188640"/>
            <a:ext cx="7398568" cy="4708981"/>
          </a:xfrm>
          <a:prstGeom prst="rect">
            <a:avLst/>
          </a:prstGeom>
        </p:spPr>
        <p:txBody>
          <a:bodyPr wrap="square">
            <a:spAutoFit/>
          </a:bodyPr>
          <a:lstStyle/>
          <a:p>
            <a:r>
              <a:rPr lang="pt-BR" sz="1500" dirty="0">
                <a:solidFill>
                  <a:srgbClr val="414F55"/>
                </a:solidFill>
                <a:latin typeface="Verdana" panose="020B0604030504040204" pitchFamily="34" charset="0"/>
              </a:rPr>
              <a:t>ADMINISTRATIVO - RECURSO ORDINÁRIO EM MANDADO DE SEGURANÇA - CONCURSO PÚBLICO - NECESSIDADE DO PREENCHIMENTO DE VAGAS, AINDA QUE EXCEDENTES ÀS PREVISTAS NO EDITAL, CARACTERIZADA POR ATO INEQUÍVOCO DA ADMINISTRAÇÃO - DIREITO SUBJETIVO À NOMEAÇÃO - PRECEDENTES.</a:t>
            </a:r>
            <a:r>
              <a:rPr lang="pt-BR" sz="1500" dirty="0"/>
              <a:t/>
            </a:r>
            <a:br>
              <a:rPr lang="pt-BR" sz="1500" dirty="0"/>
            </a:br>
            <a:r>
              <a:rPr lang="pt-BR" sz="1500" dirty="0">
                <a:solidFill>
                  <a:srgbClr val="414F55"/>
                </a:solidFill>
                <a:latin typeface="Verdana" panose="020B0604030504040204" pitchFamily="34" charset="0"/>
              </a:rPr>
              <a:t>1. A aprovação do candidato, ainda que fora do número de vagas disponíveis no edital do concurso, lhe confere direito subjetivo à nomeação para o respectivo cargo, se a Administração Pública manifesta, por ato inequívoco, a necessidade do preenchimento de novas vagas.</a:t>
            </a:r>
            <a:r>
              <a:rPr lang="pt-BR" sz="1500" dirty="0"/>
              <a:t/>
            </a:r>
            <a:br>
              <a:rPr lang="pt-BR" sz="1500" dirty="0"/>
            </a:br>
            <a:r>
              <a:rPr lang="pt-BR" sz="1500" dirty="0">
                <a:solidFill>
                  <a:srgbClr val="414F55"/>
                </a:solidFill>
                <a:latin typeface="Verdana" panose="020B0604030504040204" pitchFamily="34" charset="0"/>
              </a:rPr>
              <a:t>2. A desistência dos candidatos convocados, ou mesmo a sua desclassificação em razão do não preenchimento de determinados requisitos, gera para os seguintes na ordem de classificação direito subjetivo à nomeação, observada a quantidade das novas vagas disponibilizadas.</a:t>
            </a:r>
            <a:r>
              <a:rPr lang="pt-BR" sz="1500" dirty="0"/>
              <a:t/>
            </a:r>
            <a:br>
              <a:rPr lang="pt-BR" sz="1500" dirty="0"/>
            </a:br>
            <a:r>
              <a:rPr lang="pt-BR" sz="1500" dirty="0">
                <a:solidFill>
                  <a:srgbClr val="414F55"/>
                </a:solidFill>
                <a:latin typeface="Verdana" panose="020B0604030504040204" pitchFamily="34" charset="0"/>
              </a:rPr>
              <a:t>3. Hipótese em que o Governador do Distrito Federal, mediante decreto, convocou os candidatos do cadastro de reserva para o preenchimento de 37 novas vagas do cargo de Analista de Administração Pública - Arquivista, gerando para os candidatos subsequentes direito subjetivo à nomeação para as vagas não ocupadas por motivo de desistência.</a:t>
            </a:r>
            <a:r>
              <a:rPr lang="pt-BR" sz="1500" dirty="0"/>
              <a:t/>
            </a:r>
            <a:br>
              <a:rPr lang="pt-BR" sz="1500" dirty="0"/>
            </a:br>
            <a:r>
              <a:rPr lang="pt-BR" sz="1500" dirty="0">
                <a:solidFill>
                  <a:srgbClr val="414F55"/>
                </a:solidFill>
                <a:latin typeface="Verdana" panose="020B0604030504040204" pitchFamily="34" charset="0"/>
              </a:rPr>
              <a:t>4. Recurso ordinário em mandado de segurança provido.</a:t>
            </a:r>
            <a:endParaRPr lang="pt-BR" sz="1500" dirty="0"/>
          </a:p>
        </p:txBody>
      </p:sp>
      <p:sp>
        <p:nvSpPr>
          <p:cNvPr id="3" name="Retângulo 2"/>
          <p:cNvSpPr/>
          <p:nvPr/>
        </p:nvSpPr>
        <p:spPr>
          <a:xfrm>
            <a:off x="472370" y="5085377"/>
            <a:ext cx="4572000" cy="923330"/>
          </a:xfrm>
          <a:prstGeom prst="rect">
            <a:avLst/>
          </a:prstGeom>
        </p:spPr>
        <p:txBody>
          <a:bodyPr>
            <a:spAutoFit/>
          </a:bodyPr>
          <a:lstStyle/>
          <a:p>
            <a:r>
              <a:rPr lang="pt-BR" dirty="0"/>
              <a:t>(RMS 32.105/DF, Rel. Ministra ELIANA CALMON, SEGUNDA TURMA, julgado em 19/08/2010, </a:t>
            </a:r>
            <a:r>
              <a:rPr lang="pt-BR" dirty="0" err="1"/>
              <a:t>DJe</a:t>
            </a:r>
            <a:r>
              <a:rPr lang="pt-BR" dirty="0"/>
              <a:t> 30/08/2010)</a:t>
            </a:r>
          </a:p>
        </p:txBody>
      </p:sp>
      <p:sp>
        <p:nvSpPr>
          <p:cNvPr id="5" name="Retângulo 4"/>
          <p:cNvSpPr/>
          <p:nvPr/>
        </p:nvSpPr>
        <p:spPr>
          <a:xfrm>
            <a:off x="2417545" y="6170451"/>
            <a:ext cx="4572000" cy="553998"/>
          </a:xfrm>
          <a:prstGeom prst="rect">
            <a:avLst/>
          </a:prstGeom>
        </p:spPr>
        <p:txBody>
          <a:bodyPr>
            <a:spAutoFit/>
          </a:bodyPr>
          <a:lstStyle/>
          <a:p>
            <a:r>
              <a:rPr lang="pt-BR" sz="1000" dirty="0"/>
              <a:t>https://scon.stj.jus.br/SCON/pesquisar.jsp?i=1&amp;b=ACOR&amp;livre=((%27ROMS%27.clas.+e+@num=%2732105%27)+ou+(%27RMS%27+adj+%2732105%27).suce.)&amp;thesaurus=JURIDICO&amp;fr=veja</a:t>
            </a:r>
          </a:p>
        </p:txBody>
      </p:sp>
      <p:pic>
        <p:nvPicPr>
          <p:cNvPr id="6" name="Picture 2" descr="E:\DESIGN\LOGO202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3" y="188640"/>
            <a:ext cx="974248" cy="689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39076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ângulo 1"/>
          <p:cNvSpPr/>
          <p:nvPr/>
        </p:nvSpPr>
        <p:spPr>
          <a:xfrm>
            <a:off x="2471977" y="4952495"/>
            <a:ext cx="4572000" cy="646331"/>
          </a:xfrm>
          <a:prstGeom prst="rect">
            <a:avLst/>
          </a:prstGeom>
        </p:spPr>
        <p:txBody>
          <a:bodyPr>
            <a:spAutoFit/>
          </a:bodyPr>
          <a:lstStyle/>
          <a:p>
            <a:r>
              <a:rPr lang="pt-BR" dirty="0"/>
              <a:t>http://portal.stf.jus.br/repercussaogeral/teses.asp</a:t>
            </a:r>
          </a:p>
        </p:txBody>
      </p:sp>
      <p:sp>
        <p:nvSpPr>
          <p:cNvPr id="3" name="Retângulo 2"/>
          <p:cNvSpPr/>
          <p:nvPr/>
        </p:nvSpPr>
        <p:spPr>
          <a:xfrm>
            <a:off x="2286000" y="1330676"/>
            <a:ext cx="4572000" cy="2031325"/>
          </a:xfrm>
          <a:prstGeom prst="rect">
            <a:avLst/>
          </a:prstGeom>
        </p:spPr>
        <p:txBody>
          <a:bodyPr>
            <a:spAutoFit/>
          </a:bodyPr>
          <a:lstStyle/>
          <a:p>
            <a:r>
              <a:rPr lang="pt-BR" dirty="0">
                <a:solidFill>
                  <a:srgbClr val="333333"/>
                </a:solidFill>
                <a:latin typeface="Open Sans"/>
              </a:rPr>
              <a:t>A nomeação tardia de candidatos aprovados em concurso público, por meio de ato judicial, à qual atribuída eficácia retroativa, não gera direito às promoções ou progressões funcionais que alcançariam houvesse ocorrido, a tempo e modo, a nomeação.</a:t>
            </a:r>
            <a:endParaRPr lang="pt-BR" dirty="0"/>
          </a:p>
        </p:txBody>
      </p:sp>
      <p:sp>
        <p:nvSpPr>
          <p:cNvPr id="5" name="Retângulo 4"/>
          <p:cNvSpPr/>
          <p:nvPr/>
        </p:nvSpPr>
        <p:spPr>
          <a:xfrm>
            <a:off x="2319940" y="3769521"/>
            <a:ext cx="4572000" cy="923330"/>
          </a:xfrm>
          <a:prstGeom prst="rect">
            <a:avLst/>
          </a:prstGeom>
        </p:spPr>
        <p:txBody>
          <a:bodyPr>
            <a:spAutoFit/>
          </a:bodyPr>
          <a:lstStyle/>
          <a:p>
            <a:pPr algn="ctr"/>
            <a:r>
              <a:rPr lang="pt-BR" dirty="0">
                <a:solidFill>
                  <a:srgbClr val="00A7E6"/>
                </a:solidFill>
                <a:latin typeface="Open Sans"/>
                <a:hlinkClick r:id="rId4"/>
              </a:rPr>
              <a:t>0454</a:t>
            </a:r>
            <a:endParaRPr lang="pt-BR" dirty="0">
              <a:solidFill>
                <a:srgbClr val="333333"/>
              </a:solidFill>
              <a:latin typeface="Open Sans"/>
            </a:endParaRPr>
          </a:p>
          <a:p>
            <a:pPr algn="ctr"/>
            <a:r>
              <a:rPr lang="pt-BR" dirty="0">
                <a:solidFill>
                  <a:srgbClr val="333333"/>
                </a:solidFill>
                <a:latin typeface="Open Sans"/>
              </a:rPr>
              <a:t>RE 629392</a:t>
            </a:r>
            <a:br>
              <a:rPr lang="pt-BR" dirty="0">
                <a:solidFill>
                  <a:srgbClr val="333333"/>
                </a:solidFill>
                <a:latin typeface="Open Sans"/>
              </a:rPr>
            </a:br>
            <a:r>
              <a:rPr lang="pt-BR" dirty="0">
                <a:solidFill>
                  <a:srgbClr val="00A7E6"/>
                </a:solidFill>
                <a:latin typeface="Open Sans"/>
                <a:hlinkClick r:id="rId5"/>
              </a:rPr>
              <a:t>Acórdão</a:t>
            </a:r>
            <a:endParaRPr lang="pt-BR" b="0" i="0" dirty="0">
              <a:solidFill>
                <a:srgbClr val="333333"/>
              </a:solidFill>
              <a:effectLst/>
              <a:latin typeface="Open Sans"/>
            </a:endParaRPr>
          </a:p>
        </p:txBody>
      </p:sp>
      <p:pic>
        <p:nvPicPr>
          <p:cNvPr id="6" name="Picture 2" descr="E:\DESIGN\LOGO202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9512" y="188640"/>
            <a:ext cx="1948495" cy="1378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08722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ângulo 1"/>
          <p:cNvSpPr/>
          <p:nvPr/>
        </p:nvSpPr>
        <p:spPr>
          <a:xfrm>
            <a:off x="2446714" y="5970597"/>
            <a:ext cx="4572000" cy="646331"/>
          </a:xfrm>
          <a:prstGeom prst="rect">
            <a:avLst/>
          </a:prstGeom>
        </p:spPr>
        <p:txBody>
          <a:bodyPr>
            <a:spAutoFit/>
          </a:bodyPr>
          <a:lstStyle/>
          <a:p>
            <a:r>
              <a:rPr lang="pt-BR" dirty="0"/>
              <a:t>http://portal.stf.jus.br/repercussaogeral/teses.asp</a:t>
            </a:r>
          </a:p>
        </p:txBody>
      </p:sp>
      <p:sp>
        <p:nvSpPr>
          <p:cNvPr id="6" name="Retângulo 5"/>
          <p:cNvSpPr/>
          <p:nvPr/>
        </p:nvSpPr>
        <p:spPr>
          <a:xfrm>
            <a:off x="1763688" y="108714"/>
            <a:ext cx="6732240" cy="5078313"/>
          </a:xfrm>
          <a:prstGeom prst="rect">
            <a:avLst/>
          </a:prstGeom>
        </p:spPr>
        <p:txBody>
          <a:bodyPr wrap="square">
            <a:spAutoFit/>
          </a:bodyPr>
          <a:lstStyle/>
          <a:p>
            <a:r>
              <a:rPr lang="pt-BR" dirty="0">
                <a:solidFill>
                  <a:srgbClr val="333333"/>
                </a:solidFill>
                <a:latin typeface="Open Sans"/>
              </a:rPr>
              <a:t>O surgimento de novas vagas ou a abertura de novo concurso para o mesmo cargo, durante o prazo de validade do certame anterior, não gera automaticamente o direito à nomeação dos candidatos aprovados fora das vagas previstas no edital, ressalvadas as hipóteses de preterição arbitrária e imotivada por parte da administração, caracterizada por comportamento tácito ou expresso do Poder Público capaz de revelar a inequívoca necessidade de nomeação do aprovado durante o período de validade do certame, a ser demonstrada de forma cabal pelo candidato. Assim, o direito subjetivo à nomeação do candidato aprovado em concurso público exsurge nas seguintes hipóteses: I – Quando a aprovação ocorrer dentro do número de vagas dentro do edital; II – Quando houver preterição na nomeação por não observância da ordem de classificação; III – Quando surgirem novas vagas, ou for aberto novo concurso durante a validade do certame anterior, e ocorrer a preterição de candidatos de forma arbitrária e imotivada por parte da administração nos termos acima.</a:t>
            </a:r>
            <a:endParaRPr lang="pt-BR" dirty="0"/>
          </a:p>
        </p:txBody>
      </p:sp>
      <p:sp>
        <p:nvSpPr>
          <p:cNvPr id="7" name="Retângulo 6"/>
          <p:cNvSpPr/>
          <p:nvPr/>
        </p:nvSpPr>
        <p:spPr>
          <a:xfrm>
            <a:off x="2446714" y="5047267"/>
            <a:ext cx="4572000" cy="923330"/>
          </a:xfrm>
          <a:prstGeom prst="rect">
            <a:avLst/>
          </a:prstGeom>
        </p:spPr>
        <p:txBody>
          <a:bodyPr>
            <a:spAutoFit/>
          </a:bodyPr>
          <a:lstStyle/>
          <a:p>
            <a:pPr algn="ctr"/>
            <a:r>
              <a:rPr lang="pt-BR" dirty="0">
                <a:solidFill>
                  <a:srgbClr val="00A7E6"/>
                </a:solidFill>
                <a:latin typeface="Open Sans"/>
                <a:hlinkClick r:id="rId4"/>
              </a:rPr>
              <a:t>0784</a:t>
            </a:r>
            <a:endParaRPr lang="pt-BR" dirty="0">
              <a:solidFill>
                <a:srgbClr val="333333"/>
              </a:solidFill>
              <a:latin typeface="Open Sans"/>
            </a:endParaRPr>
          </a:p>
          <a:p>
            <a:pPr algn="ctr"/>
            <a:r>
              <a:rPr lang="pt-BR" dirty="0">
                <a:solidFill>
                  <a:srgbClr val="333333"/>
                </a:solidFill>
                <a:latin typeface="Open Sans"/>
              </a:rPr>
              <a:t>RE 837311</a:t>
            </a:r>
            <a:br>
              <a:rPr lang="pt-BR" dirty="0">
                <a:solidFill>
                  <a:srgbClr val="333333"/>
                </a:solidFill>
                <a:latin typeface="Open Sans"/>
              </a:rPr>
            </a:br>
            <a:r>
              <a:rPr lang="pt-BR" dirty="0">
                <a:solidFill>
                  <a:srgbClr val="00A7E6"/>
                </a:solidFill>
                <a:latin typeface="Open Sans"/>
                <a:hlinkClick r:id="rId5"/>
              </a:rPr>
              <a:t>Acórdão</a:t>
            </a:r>
            <a:endParaRPr lang="pt-BR" b="0" i="0" dirty="0">
              <a:solidFill>
                <a:srgbClr val="333333"/>
              </a:solidFill>
              <a:effectLst/>
              <a:latin typeface="Open Sans"/>
            </a:endParaRPr>
          </a:p>
        </p:txBody>
      </p:sp>
      <p:pic>
        <p:nvPicPr>
          <p:cNvPr id="8" name="Picture 2" descr="E:\DESIGN\LOGO202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9513" y="188640"/>
            <a:ext cx="1323396" cy="936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05677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ângulo 1"/>
          <p:cNvSpPr/>
          <p:nvPr/>
        </p:nvSpPr>
        <p:spPr>
          <a:xfrm>
            <a:off x="2446714" y="5970597"/>
            <a:ext cx="4572000" cy="646331"/>
          </a:xfrm>
          <a:prstGeom prst="rect">
            <a:avLst/>
          </a:prstGeom>
        </p:spPr>
        <p:txBody>
          <a:bodyPr>
            <a:spAutoFit/>
          </a:bodyPr>
          <a:lstStyle/>
          <a:p>
            <a:r>
              <a:rPr lang="pt-BR" dirty="0"/>
              <a:t>http://portal.stf.jus.br/repercussaogeral/teses.asp</a:t>
            </a:r>
          </a:p>
        </p:txBody>
      </p:sp>
      <p:sp>
        <p:nvSpPr>
          <p:cNvPr id="3" name="Retângulo 2"/>
          <p:cNvSpPr/>
          <p:nvPr/>
        </p:nvSpPr>
        <p:spPr>
          <a:xfrm>
            <a:off x="2286000" y="2551837"/>
            <a:ext cx="4572000" cy="1754326"/>
          </a:xfrm>
          <a:prstGeom prst="rect">
            <a:avLst/>
          </a:prstGeom>
        </p:spPr>
        <p:txBody>
          <a:bodyPr>
            <a:spAutoFit/>
          </a:bodyPr>
          <a:lstStyle/>
          <a:p>
            <a:r>
              <a:rPr lang="pt-BR" dirty="0">
                <a:solidFill>
                  <a:srgbClr val="333333"/>
                </a:solidFill>
                <a:latin typeface="Open Sans"/>
              </a:rPr>
              <a:t>Sem previsão constitucionalmente adequada e instituída por lei, não é legítima a cláusula de edital de concurso público que restrinja a participação de candidato pelo simples fato de responder a inquérito ou ação penal.</a:t>
            </a:r>
            <a:endParaRPr lang="pt-BR" dirty="0"/>
          </a:p>
        </p:txBody>
      </p:sp>
      <p:sp>
        <p:nvSpPr>
          <p:cNvPr id="4" name="Retângulo 3"/>
          <p:cNvSpPr/>
          <p:nvPr/>
        </p:nvSpPr>
        <p:spPr>
          <a:xfrm>
            <a:off x="2281872" y="4379223"/>
            <a:ext cx="4572000" cy="923330"/>
          </a:xfrm>
          <a:prstGeom prst="rect">
            <a:avLst/>
          </a:prstGeom>
        </p:spPr>
        <p:txBody>
          <a:bodyPr>
            <a:spAutoFit/>
          </a:bodyPr>
          <a:lstStyle/>
          <a:p>
            <a:pPr algn="ctr"/>
            <a:r>
              <a:rPr lang="pt-BR" dirty="0">
                <a:solidFill>
                  <a:srgbClr val="00A7E6"/>
                </a:solidFill>
                <a:latin typeface="Open Sans"/>
                <a:hlinkClick r:id="rId4"/>
              </a:rPr>
              <a:t>0022</a:t>
            </a:r>
            <a:endParaRPr lang="pt-BR" dirty="0">
              <a:solidFill>
                <a:srgbClr val="333333"/>
              </a:solidFill>
              <a:latin typeface="Open Sans"/>
            </a:endParaRPr>
          </a:p>
          <a:p>
            <a:pPr algn="ctr"/>
            <a:r>
              <a:rPr lang="pt-BR" dirty="0">
                <a:solidFill>
                  <a:srgbClr val="333333"/>
                </a:solidFill>
                <a:latin typeface="Open Sans"/>
              </a:rPr>
              <a:t>RE 560900</a:t>
            </a:r>
            <a:br>
              <a:rPr lang="pt-BR" dirty="0">
                <a:solidFill>
                  <a:srgbClr val="333333"/>
                </a:solidFill>
                <a:latin typeface="Open Sans"/>
              </a:rPr>
            </a:br>
            <a:r>
              <a:rPr lang="pt-BR" dirty="0">
                <a:solidFill>
                  <a:srgbClr val="00A7E6"/>
                </a:solidFill>
                <a:latin typeface="Open Sans"/>
                <a:hlinkClick r:id="rId5"/>
              </a:rPr>
              <a:t>Acórdão</a:t>
            </a:r>
            <a:endParaRPr lang="pt-BR" b="0" i="0" dirty="0">
              <a:solidFill>
                <a:srgbClr val="333333"/>
              </a:solidFill>
              <a:effectLst/>
              <a:latin typeface="Open Sans"/>
            </a:endParaRPr>
          </a:p>
        </p:txBody>
      </p:sp>
      <p:pic>
        <p:nvPicPr>
          <p:cNvPr id="6" name="Picture 2" descr="E:\DESIGN\LOGO202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9512" y="188640"/>
            <a:ext cx="1948495" cy="1378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68347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ângulo 1"/>
          <p:cNvSpPr/>
          <p:nvPr/>
        </p:nvSpPr>
        <p:spPr>
          <a:xfrm>
            <a:off x="2446714" y="5970597"/>
            <a:ext cx="4572000" cy="646331"/>
          </a:xfrm>
          <a:prstGeom prst="rect">
            <a:avLst/>
          </a:prstGeom>
        </p:spPr>
        <p:txBody>
          <a:bodyPr>
            <a:spAutoFit/>
          </a:bodyPr>
          <a:lstStyle/>
          <a:p>
            <a:r>
              <a:rPr lang="pt-BR" dirty="0"/>
              <a:t>http://portal.stf.jus.br/repercussaogeral/teses.asp</a:t>
            </a:r>
          </a:p>
        </p:txBody>
      </p:sp>
      <p:sp>
        <p:nvSpPr>
          <p:cNvPr id="5" name="Retângulo 4"/>
          <p:cNvSpPr/>
          <p:nvPr/>
        </p:nvSpPr>
        <p:spPr>
          <a:xfrm>
            <a:off x="1979712" y="908720"/>
            <a:ext cx="4572000" cy="2585323"/>
          </a:xfrm>
          <a:prstGeom prst="rect">
            <a:avLst/>
          </a:prstGeom>
        </p:spPr>
        <p:txBody>
          <a:bodyPr>
            <a:spAutoFit/>
          </a:bodyPr>
          <a:lstStyle/>
          <a:p>
            <a:r>
              <a:rPr lang="pt-BR" dirty="0">
                <a:solidFill>
                  <a:srgbClr val="333333"/>
                </a:solidFill>
                <a:latin typeface="Open Sans"/>
              </a:rPr>
              <a:t>Inexiste direito dos candidatos em concurso público à prova de segunda chamada nos teste de aptidão física, salvo contrária disposição </a:t>
            </a:r>
            <a:r>
              <a:rPr lang="pt-BR" dirty="0" err="1">
                <a:solidFill>
                  <a:srgbClr val="333333"/>
                </a:solidFill>
                <a:latin typeface="Open Sans"/>
              </a:rPr>
              <a:t>editalícia</a:t>
            </a:r>
            <a:r>
              <a:rPr lang="pt-BR" dirty="0">
                <a:solidFill>
                  <a:srgbClr val="333333"/>
                </a:solidFill>
                <a:latin typeface="Open Sans"/>
              </a:rPr>
              <a:t>, em razão de circunstâncias pessoais, ainda que de caráter fisiológico ou de força maior, mantida a validade das provas de segunda chamada realizadas até 15/5/2013, em nome da segurança jurídica.</a:t>
            </a:r>
            <a:endParaRPr lang="pt-BR" dirty="0"/>
          </a:p>
        </p:txBody>
      </p:sp>
      <p:sp>
        <p:nvSpPr>
          <p:cNvPr id="6" name="Retângulo 5"/>
          <p:cNvSpPr/>
          <p:nvPr/>
        </p:nvSpPr>
        <p:spPr>
          <a:xfrm>
            <a:off x="2195736" y="3808990"/>
            <a:ext cx="4572000" cy="923330"/>
          </a:xfrm>
          <a:prstGeom prst="rect">
            <a:avLst/>
          </a:prstGeom>
        </p:spPr>
        <p:txBody>
          <a:bodyPr>
            <a:spAutoFit/>
          </a:bodyPr>
          <a:lstStyle/>
          <a:p>
            <a:pPr algn="ctr"/>
            <a:r>
              <a:rPr lang="pt-BR" dirty="0">
                <a:solidFill>
                  <a:srgbClr val="00A7E6"/>
                </a:solidFill>
                <a:latin typeface="Open Sans"/>
                <a:hlinkClick r:id="rId4"/>
              </a:rPr>
              <a:t>0335</a:t>
            </a:r>
            <a:endParaRPr lang="pt-BR" dirty="0">
              <a:solidFill>
                <a:srgbClr val="333333"/>
              </a:solidFill>
              <a:latin typeface="Open Sans"/>
            </a:endParaRPr>
          </a:p>
          <a:p>
            <a:pPr algn="ctr"/>
            <a:r>
              <a:rPr lang="pt-BR" dirty="0">
                <a:solidFill>
                  <a:srgbClr val="333333"/>
                </a:solidFill>
                <a:latin typeface="Open Sans"/>
              </a:rPr>
              <a:t>RE 630733</a:t>
            </a:r>
            <a:br>
              <a:rPr lang="pt-BR" dirty="0">
                <a:solidFill>
                  <a:srgbClr val="333333"/>
                </a:solidFill>
                <a:latin typeface="Open Sans"/>
              </a:rPr>
            </a:br>
            <a:r>
              <a:rPr lang="pt-BR" dirty="0">
                <a:solidFill>
                  <a:srgbClr val="00A7E6"/>
                </a:solidFill>
                <a:latin typeface="Open Sans"/>
                <a:hlinkClick r:id="rId5"/>
              </a:rPr>
              <a:t>Acórdão</a:t>
            </a:r>
            <a:endParaRPr lang="pt-BR" b="0" i="0" dirty="0">
              <a:solidFill>
                <a:srgbClr val="333333"/>
              </a:solidFill>
              <a:effectLst/>
              <a:latin typeface="Open Sans"/>
            </a:endParaRPr>
          </a:p>
        </p:txBody>
      </p:sp>
      <p:pic>
        <p:nvPicPr>
          <p:cNvPr id="7" name="Picture 2" descr="E:\DESIGN\LOGO202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9512" y="188640"/>
            <a:ext cx="1948495" cy="1378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94863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ângulo 1"/>
          <p:cNvSpPr/>
          <p:nvPr/>
        </p:nvSpPr>
        <p:spPr>
          <a:xfrm>
            <a:off x="2446714" y="5970597"/>
            <a:ext cx="4572000" cy="646331"/>
          </a:xfrm>
          <a:prstGeom prst="rect">
            <a:avLst/>
          </a:prstGeom>
        </p:spPr>
        <p:txBody>
          <a:bodyPr>
            <a:spAutoFit/>
          </a:bodyPr>
          <a:lstStyle/>
          <a:p>
            <a:r>
              <a:rPr lang="pt-BR" dirty="0"/>
              <a:t>http://portal.stf.jus.br/repercussaogeral/teses.asp</a:t>
            </a:r>
          </a:p>
        </p:txBody>
      </p:sp>
      <p:sp>
        <p:nvSpPr>
          <p:cNvPr id="3" name="Retângulo 2"/>
          <p:cNvSpPr/>
          <p:nvPr/>
        </p:nvSpPr>
        <p:spPr>
          <a:xfrm>
            <a:off x="2286000" y="2146154"/>
            <a:ext cx="4572000" cy="923330"/>
          </a:xfrm>
          <a:prstGeom prst="rect">
            <a:avLst/>
          </a:prstGeom>
        </p:spPr>
        <p:txBody>
          <a:bodyPr>
            <a:spAutoFit/>
          </a:bodyPr>
          <a:lstStyle/>
          <a:p>
            <a:r>
              <a:rPr lang="pt-BR" dirty="0">
                <a:solidFill>
                  <a:srgbClr val="333333"/>
                </a:solidFill>
                <a:latin typeface="Open Sans"/>
              </a:rPr>
              <a:t>A exigência do exame psicotécnico em concurso depende de previsão em lei e no edital, e deve seguir critérios objetivos.</a:t>
            </a:r>
            <a:endParaRPr lang="pt-BR" dirty="0"/>
          </a:p>
        </p:txBody>
      </p:sp>
      <p:sp>
        <p:nvSpPr>
          <p:cNvPr id="4" name="Retângulo 3"/>
          <p:cNvSpPr/>
          <p:nvPr/>
        </p:nvSpPr>
        <p:spPr>
          <a:xfrm>
            <a:off x="2286000" y="4007301"/>
            <a:ext cx="4572000" cy="923330"/>
          </a:xfrm>
          <a:prstGeom prst="rect">
            <a:avLst/>
          </a:prstGeom>
        </p:spPr>
        <p:txBody>
          <a:bodyPr>
            <a:spAutoFit/>
          </a:bodyPr>
          <a:lstStyle/>
          <a:p>
            <a:pPr algn="ctr"/>
            <a:r>
              <a:rPr lang="pt-BR" dirty="0">
                <a:solidFill>
                  <a:srgbClr val="00A7E6"/>
                </a:solidFill>
                <a:latin typeface="Open Sans"/>
                <a:hlinkClick r:id="rId4"/>
              </a:rPr>
              <a:t>0338</a:t>
            </a:r>
            <a:endParaRPr lang="pt-BR" dirty="0">
              <a:solidFill>
                <a:srgbClr val="333333"/>
              </a:solidFill>
              <a:latin typeface="Open Sans"/>
            </a:endParaRPr>
          </a:p>
          <a:p>
            <a:pPr algn="ctr"/>
            <a:r>
              <a:rPr lang="pt-BR" dirty="0">
                <a:solidFill>
                  <a:srgbClr val="333333"/>
                </a:solidFill>
                <a:latin typeface="Open Sans"/>
              </a:rPr>
              <a:t>AI 758533</a:t>
            </a:r>
            <a:br>
              <a:rPr lang="pt-BR" dirty="0">
                <a:solidFill>
                  <a:srgbClr val="333333"/>
                </a:solidFill>
                <a:latin typeface="Open Sans"/>
              </a:rPr>
            </a:br>
            <a:r>
              <a:rPr lang="pt-BR" dirty="0">
                <a:solidFill>
                  <a:srgbClr val="00A7E6"/>
                </a:solidFill>
                <a:latin typeface="Open Sans"/>
                <a:hlinkClick r:id="rId5"/>
              </a:rPr>
              <a:t>Acórdão</a:t>
            </a:r>
            <a:endParaRPr lang="pt-BR" b="0" i="0" dirty="0">
              <a:solidFill>
                <a:srgbClr val="333333"/>
              </a:solidFill>
              <a:effectLst/>
              <a:latin typeface="Open Sans"/>
            </a:endParaRPr>
          </a:p>
        </p:txBody>
      </p:sp>
      <p:pic>
        <p:nvPicPr>
          <p:cNvPr id="6" name="Picture 2" descr="E:\DESIGN\LOGO202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9512" y="188640"/>
            <a:ext cx="1948495" cy="1378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12204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ângulo 1"/>
          <p:cNvSpPr/>
          <p:nvPr/>
        </p:nvSpPr>
        <p:spPr>
          <a:xfrm>
            <a:off x="2446714" y="5970597"/>
            <a:ext cx="4572000" cy="646331"/>
          </a:xfrm>
          <a:prstGeom prst="rect">
            <a:avLst/>
          </a:prstGeom>
        </p:spPr>
        <p:txBody>
          <a:bodyPr>
            <a:spAutoFit/>
          </a:bodyPr>
          <a:lstStyle/>
          <a:p>
            <a:r>
              <a:rPr lang="pt-BR" dirty="0"/>
              <a:t>http://portal.stf.jus.br/repercussaogeral/teses.asp</a:t>
            </a:r>
          </a:p>
        </p:txBody>
      </p:sp>
      <p:sp>
        <p:nvSpPr>
          <p:cNvPr id="5" name="Retângulo 4"/>
          <p:cNvSpPr/>
          <p:nvPr/>
        </p:nvSpPr>
        <p:spPr>
          <a:xfrm>
            <a:off x="2286000" y="2274838"/>
            <a:ext cx="4572000" cy="2308324"/>
          </a:xfrm>
          <a:prstGeom prst="rect">
            <a:avLst/>
          </a:prstGeom>
        </p:spPr>
        <p:txBody>
          <a:bodyPr>
            <a:spAutoFit/>
          </a:bodyPr>
          <a:lstStyle/>
          <a:p>
            <a:pPr algn="just"/>
            <a:r>
              <a:rPr lang="pt-BR" dirty="0">
                <a:solidFill>
                  <a:srgbClr val="333333"/>
                </a:solidFill>
                <a:latin typeface="Open Sans"/>
              </a:rPr>
              <a:t>É constitucional a regra inserida no edital de concurso público, denominada cláusula de barreira, com o intuito de selecionar apenas os candidatos mais bem classificados para prosseguir no certame.</a:t>
            </a:r>
          </a:p>
          <a:p>
            <a:pPr algn="ctr"/>
            <a:r>
              <a:rPr lang="pt-BR" dirty="0">
                <a:solidFill>
                  <a:srgbClr val="333333"/>
                </a:solidFill>
                <a:latin typeface="Open Sans"/>
              </a:rPr>
              <a:t>19/02/2014</a:t>
            </a:r>
          </a:p>
          <a:p>
            <a:r>
              <a:rPr lang="pt-BR" dirty="0"/>
              <a:t/>
            </a:r>
            <a:br>
              <a:rPr lang="pt-BR" dirty="0"/>
            </a:br>
            <a:endParaRPr lang="pt-BR" dirty="0"/>
          </a:p>
        </p:txBody>
      </p:sp>
      <p:sp>
        <p:nvSpPr>
          <p:cNvPr id="6" name="Retângulo 5"/>
          <p:cNvSpPr/>
          <p:nvPr/>
        </p:nvSpPr>
        <p:spPr>
          <a:xfrm>
            <a:off x="2268424" y="4234690"/>
            <a:ext cx="4572000" cy="923330"/>
          </a:xfrm>
          <a:prstGeom prst="rect">
            <a:avLst/>
          </a:prstGeom>
        </p:spPr>
        <p:txBody>
          <a:bodyPr>
            <a:spAutoFit/>
          </a:bodyPr>
          <a:lstStyle/>
          <a:p>
            <a:pPr algn="ctr"/>
            <a:r>
              <a:rPr lang="pt-BR" dirty="0">
                <a:solidFill>
                  <a:srgbClr val="00A7E6"/>
                </a:solidFill>
                <a:latin typeface="Open Sans"/>
                <a:hlinkClick r:id="rId4"/>
              </a:rPr>
              <a:t>0376</a:t>
            </a:r>
            <a:endParaRPr lang="pt-BR" dirty="0">
              <a:solidFill>
                <a:srgbClr val="333333"/>
              </a:solidFill>
              <a:latin typeface="Open Sans"/>
            </a:endParaRPr>
          </a:p>
          <a:p>
            <a:pPr algn="ctr"/>
            <a:r>
              <a:rPr lang="pt-BR" dirty="0">
                <a:solidFill>
                  <a:srgbClr val="333333"/>
                </a:solidFill>
                <a:latin typeface="Open Sans"/>
              </a:rPr>
              <a:t>RE 635739</a:t>
            </a:r>
            <a:br>
              <a:rPr lang="pt-BR" dirty="0">
                <a:solidFill>
                  <a:srgbClr val="333333"/>
                </a:solidFill>
                <a:latin typeface="Open Sans"/>
              </a:rPr>
            </a:br>
            <a:r>
              <a:rPr lang="pt-BR" dirty="0">
                <a:solidFill>
                  <a:srgbClr val="00A7E6"/>
                </a:solidFill>
                <a:latin typeface="Open Sans"/>
                <a:hlinkClick r:id="rId5"/>
              </a:rPr>
              <a:t>Acórdão</a:t>
            </a:r>
            <a:endParaRPr lang="pt-BR" b="0" i="0" dirty="0">
              <a:solidFill>
                <a:srgbClr val="333333"/>
              </a:solidFill>
              <a:effectLst/>
              <a:latin typeface="Open Sans"/>
            </a:endParaRPr>
          </a:p>
        </p:txBody>
      </p:sp>
      <p:pic>
        <p:nvPicPr>
          <p:cNvPr id="7" name="Picture 2" descr="E:\DESIGN\LOGO202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9512" y="188640"/>
            <a:ext cx="1948495" cy="1378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27415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ângulo 1"/>
          <p:cNvSpPr/>
          <p:nvPr/>
        </p:nvSpPr>
        <p:spPr>
          <a:xfrm>
            <a:off x="2446714" y="5970597"/>
            <a:ext cx="4572000" cy="646331"/>
          </a:xfrm>
          <a:prstGeom prst="rect">
            <a:avLst/>
          </a:prstGeom>
        </p:spPr>
        <p:txBody>
          <a:bodyPr>
            <a:spAutoFit/>
          </a:bodyPr>
          <a:lstStyle/>
          <a:p>
            <a:r>
              <a:rPr lang="pt-BR" dirty="0"/>
              <a:t>http://portal.stf.jus.br/repercussaogeral/teses.asp</a:t>
            </a:r>
          </a:p>
        </p:txBody>
      </p:sp>
      <p:sp>
        <p:nvSpPr>
          <p:cNvPr id="3" name="Retângulo 2"/>
          <p:cNvSpPr/>
          <p:nvPr/>
        </p:nvSpPr>
        <p:spPr>
          <a:xfrm>
            <a:off x="2446714" y="474345"/>
            <a:ext cx="4572000" cy="3416320"/>
          </a:xfrm>
          <a:prstGeom prst="rect">
            <a:avLst/>
          </a:prstGeom>
        </p:spPr>
        <p:txBody>
          <a:bodyPr>
            <a:spAutoFit/>
          </a:bodyPr>
          <a:lstStyle/>
          <a:p>
            <a:r>
              <a:rPr lang="pt-BR" dirty="0">
                <a:solidFill>
                  <a:srgbClr val="333333"/>
                </a:solidFill>
                <a:latin typeface="Open Sans"/>
              </a:rPr>
              <a:t>Nos termos do artigo 5º, VIII, da Constituição Federal é possível a realização de etapas de concurso público em datas e horários distintos dos previstos em edital, por candidato que invoca escusa de consciência por motivo de crença religiosa, desde que presentes a razoabilidade da alteração, a preservação da igualdade entre todos os candidatos e que não acarrete ônus desproporcional à Administração Pública, que deverá decidir de maneira fundamentada</a:t>
            </a:r>
            <a:endParaRPr lang="pt-BR" dirty="0"/>
          </a:p>
        </p:txBody>
      </p:sp>
      <p:sp>
        <p:nvSpPr>
          <p:cNvPr id="4" name="Retângulo 3"/>
          <p:cNvSpPr/>
          <p:nvPr/>
        </p:nvSpPr>
        <p:spPr>
          <a:xfrm>
            <a:off x="2195736" y="4291985"/>
            <a:ext cx="4572000" cy="923330"/>
          </a:xfrm>
          <a:prstGeom prst="rect">
            <a:avLst/>
          </a:prstGeom>
        </p:spPr>
        <p:txBody>
          <a:bodyPr>
            <a:spAutoFit/>
          </a:bodyPr>
          <a:lstStyle/>
          <a:p>
            <a:pPr algn="ctr"/>
            <a:r>
              <a:rPr lang="pt-BR" dirty="0">
                <a:solidFill>
                  <a:srgbClr val="00A7E6"/>
                </a:solidFill>
                <a:latin typeface="Open Sans"/>
                <a:hlinkClick r:id="rId4"/>
              </a:rPr>
              <a:t>0386</a:t>
            </a:r>
            <a:endParaRPr lang="pt-BR" dirty="0">
              <a:solidFill>
                <a:srgbClr val="333333"/>
              </a:solidFill>
              <a:latin typeface="Open Sans"/>
            </a:endParaRPr>
          </a:p>
          <a:p>
            <a:pPr algn="ctr"/>
            <a:r>
              <a:rPr lang="pt-BR" dirty="0">
                <a:solidFill>
                  <a:srgbClr val="333333"/>
                </a:solidFill>
                <a:latin typeface="Open Sans"/>
              </a:rPr>
              <a:t>RE 611874</a:t>
            </a:r>
            <a:br>
              <a:rPr lang="pt-BR" dirty="0">
                <a:solidFill>
                  <a:srgbClr val="333333"/>
                </a:solidFill>
                <a:latin typeface="Open Sans"/>
              </a:rPr>
            </a:br>
            <a:r>
              <a:rPr lang="pt-BR" dirty="0">
                <a:solidFill>
                  <a:srgbClr val="00A7E6"/>
                </a:solidFill>
                <a:latin typeface="Open Sans"/>
                <a:hlinkClick r:id="rId5"/>
              </a:rPr>
              <a:t>Acórdão</a:t>
            </a:r>
            <a:endParaRPr lang="pt-BR" b="0" i="0" dirty="0">
              <a:solidFill>
                <a:srgbClr val="333333"/>
              </a:solidFill>
              <a:effectLst/>
              <a:latin typeface="Open Sans"/>
            </a:endParaRPr>
          </a:p>
        </p:txBody>
      </p:sp>
      <p:pic>
        <p:nvPicPr>
          <p:cNvPr id="6" name="Picture 2" descr="E:\DESIGN\LOGO202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9512" y="188640"/>
            <a:ext cx="1948495" cy="1378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02121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Imagem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5557838"/>
            <a:ext cx="1963738"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ângulo 1"/>
          <p:cNvSpPr/>
          <p:nvPr/>
        </p:nvSpPr>
        <p:spPr>
          <a:xfrm>
            <a:off x="2446714" y="5970597"/>
            <a:ext cx="4572000" cy="646331"/>
          </a:xfrm>
          <a:prstGeom prst="rect">
            <a:avLst/>
          </a:prstGeom>
        </p:spPr>
        <p:txBody>
          <a:bodyPr>
            <a:spAutoFit/>
          </a:bodyPr>
          <a:lstStyle/>
          <a:p>
            <a:r>
              <a:rPr lang="pt-BR" dirty="0"/>
              <a:t>http://portal.stf.jus.br/repercussaogeral/teses.asp</a:t>
            </a:r>
          </a:p>
        </p:txBody>
      </p:sp>
      <p:sp>
        <p:nvSpPr>
          <p:cNvPr id="5" name="Retângulo 4"/>
          <p:cNvSpPr/>
          <p:nvPr/>
        </p:nvSpPr>
        <p:spPr>
          <a:xfrm>
            <a:off x="2267744" y="1196752"/>
            <a:ext cx="4572000" cy="2031325"/>
          </a:xfrm>
          <a:prstGeom prst="rect">
            <a:avLst/>
          </a:prstGeom>
        </p:spPr>
        <p:txBody>
          <a:bodyPr>
            <a:spAutoFit/>
          </a:bodyPr>
          <a:lstStyle/>
          <a:p>
            <a:r>
              <a:rPr lang="pt-BR" dirty="0">
                <a:solidFill>
                  <a:srgbClr val="333333"/>
                </a:solidFill>
                <a:latin typeface="Open Sans"/>
              </a:rPr>
              <a:t>A nomeação tardia de candidatos aprovados em concurso público, por meio de ato judicial, à qual atribuída eficácia retroativa, não gera direito às promoções ou progressões funcionais que alcançariam houvesse ocorrido, a tempo e modo, a nomeação.</a:t>
            </a:r>
            <a:endParaRPr lang="pt-BR" dirty="0"/>
          </a:p>
        </p:txBody>
      </p:sp>
      <p:sp>
        <p:nvSpPr>
          <p:cNvPr id="6" name="Retângulo 5"/>
          <p:cNvSpPr/>
          <p:nvPr/>
        </p:nvSpPr>
        <p:spPr>
          <a:xfrm>
            <a:off x="2301684" y="3640836"/>
            <a:ext cx="4572000" cy="923330"/>
          </a:xfrm>
          <a:prstGeom prst="rect">
            <a:avLst/>
          </a:prstGeom>
        </p:spPr>
        <p:txBody>
          <a:bodyPr>
            <a:spAutoFit/>
          </a:bodyPr>
          <a:lstStyle/>
          <a:p>
            <a:pPr algn="ctr"/>
            <a:r>
              <a:rPr lang="pt-BR" dirty="0">
                <a:solidFill>
                  <a:srgbClr val="00A7E6"/>
                </a:solidFill>
                <a:latin typeface="Open Sans"/>
                <a:hlinkClick r:id="rId4"/>
              </a:rPr>
              <a:t>0454</a:t>
            </a:r>
            <a:endParaRPr lang="pt-BR" dirty="0">
              <a:solidFill>
                <a:srgbClr val="333333"/>
              </a:solidFill>
              <a:latin typeface="Open Sans"/>
            </a:endParaRPr>
          </a:p>
          <a:p>
            <a:pPr algn="ctr"/>
            <a:r>
              <a:rPr lang="pt-BR" dirty="0">
                <a:solidFill>
                  <a:srgbClr val="333333"/>
                </a:solidFill>
                <a:latin typeface="Open Sans"/>
              </a:rPr>
              <a:t>RE 629392</a:t>
            </a:r>
            <a:br>
              <a:rPr lang="pt-BR" dirty="0">
                <a:solidFill>
                  <a:srgbClr val="333333"/>
                </a:solidFill>
                <a:latin typeface="Open Sans"/>
              </a:rPr>
            </a:br>
            <a:r>
              <a:rPr lang="pt-BR" dirty="0">
                <a:solidFill>
                  <a:srgbClr val="00A7E6"/>
                </a:solidFill>
                <a:latin typeface="Open Sans"/>
                <a:hlinkClick r:id="rId5"/>
              </a:rPr>
              <a:t>Acórdão</a:t>
            </a:r>
            <a:endParaRPr lang="pt-BR" b="0" i="0" dirty="0">
              <a:solidFill>
                <a:srgbClr val="333333"/>
              </a:solidFill>
              <a:effectLst/>
              <a:latin typeface="Open Sans"/>
            </a:endParaRPr>
          </a:p>
        </p:txBody>
      </p:sp>
      <p:pic>
        <p:nvPicPr>
          <p:cNvPr id="7" name="Picture 2" descr="E:\DESIGN\LOGO202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9512" y="188640"/>
            <a:ext cx="1948495" cy="1378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693041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pulento">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11078</TotalTime>
  <Words>1393</Words>
  <Application>Microsoft Office PowerPoint</Application>
  <PresentationFormat>Apresentação na tela (4:3)</PresentationFormat>
  <Paragraphs>105</Paragraphs>
  <Slides>18</Slides>
  <Notes>18</Notes>
  <HiddenSlides>0</HiddenSlides>
  <MMClips>0</MMClips>
  <ScaleCrop>false</ScaleCrop>
  <HeadingPairs>
    <vt:vector size="4" baseType="variant">
      <vt:variant>
        <vt:lpstr>Tema</vt:lpstr>
      </vt:variant>
      <vt:variant>
        <vt:i4>1</vt:i4>
      </vt:variant>
      <vt:variant>
        <vt:lpstr>Títulos de slides</vt:lpstr>
      </vt:variant>
      <vt:variant>
        <vt:i4>18</vt:i4>
      </vt:variant>
    </vt:vector>
  </HeadingPairs>
  <TitlesOfParts>
    <vt:vector size="19" baseType="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IGAM</dc:creator>
  <cp:lastModifiedBy>Pedro</cp:lastModifiedBy>
  <cp:revision>1060</cp:revision>
  <cp:lastPrinted>2016-07-18T14:04:30Z</cp:lastPrinted>
  <dcterms:created xsi:type="dcterms:W3CDTF">2010-04-13T17:01:26Z</dcterms:created>
  <dcterms:modified xsi:type="dcterms:W3CDTF">2022-10-19T20:10:47Z</dcterms:modified>
</cp:coreProperties>
</file>