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528" r:id="rId2"/>
    <p:sldId id="529" r:id="rId3"/>
    <p:sldId id="530" r:id="rId4"/>
    <p:sldId id="531" r:id="rId5"/>
    <p:sldId id="532" r:id="rId6"/>
    <p:sldId id="533" r:id="rId7"/>
  </p:sldIdLst>
  <p:sldSz cx="9144000" cy="6858000" type="screen4x3"/>
  <p:notesSz cx="7099300" cy="10234613"/>
  <p:defaultTextStyle>
    <a:defPPr>
      <a:defRPr lang="pt-BR"/>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DF4"/>
    <a:srgbClr val="FFFF99"/>
    <a:srgbClr val="FF9933"/>
    <a:srgbClr val="66FF33"/>
    <a:srgbClr val="D0D8E8"/>
    <a:srgbClr val="FF6600"/>
    <a:srgbClr val="660066"/>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é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Estilo Médio 4 - Ênfas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34" autoAdjust="0"/>
    <p:restoredTop sz="88735" autoAdjust="0"/>
  </p:normalViewPr>
  <p:slideViewPr>
    <p:cSldViewPr>
      <p:cViewPr varScale="1">
        <p:scale>
          <a:sx n="74" d="100"/>
          <a:sy n="74" d="100"/>
        </p:scale>
        <p:origin x="116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400"/>
    </p:cViewPr>
  </p:sorterViewPr>
  <p:notesViewPr>
    <p:cSldViewPr>
      <p:cViewPr varScale="1">
        <p:scale>
          <a:sx n="47" d="100"/>
          <a:sy n="47" d="100"/>
        </p:scale>
        <p:origin x="-2952" y="-10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17529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3076575" cy="511175"/>
          </a:xfrm>
          <a:prstGeom prst="rect">
            <a:avLst/>
          </a:prstGeom>
        </p:spPr>
        <p:txBody>
          <a:bodyPr vert="horz" wrap="square" lIns="94320" tIns="47160" rIns="94320" bIns="47160" numCol="1" anchor="t" anchorCtr="0" compatLnSpc="1">
            <a:prstTxWarp prst="textNoShape">
              <a:avLst/>
            </a:prstTxWarp>
          </a:bodyPr>
          <a:lstStyle>
            <a:lvl1pPr eaLnBrk="1" hangingPunct="1">
              <a:defRPr sz="1200">
                <a:latin typeface="Calibri" pitchFamily="34" charset="0"/>
                <a:cs typeface="Arial" charset="0"/>
              </a:defRPr>
            </a:lvl1pPr>
          </a:lstStyle>
          <a:p>
            <a:pPr>
              <a:defRPr/>
            </a:pPr>
            <a:endParaRPr lang="pt-BR"/>
          </a:p>
        </p:txBody>
      </p:sp>
      <p:sp>
        <p:nvSpPr>
          <p:cNvPr id="3" name="Espaço Reservado para Data 2"/>
          <p:cNvSpPr>
            <a:spLocks noGrp="1"/>
          </p:cNvSpPr>
          <p:nvPr>
            <p:ph type="dt" idx="1"/>
          </p:nvPr>
        </p:nvSpPr>
        <p:spPr>
          <a:xfrm>
            <a:off x="4021138" y="0"/>
            <a:ext cx="3076575" cy="511175"/>
          </a:xfrm>
          <a:prstGeom prst="rect">
            <a:avLst/>
          </a:prstGeom>
        </p:spPr>
        <p:txBody>
          <a:bodyPr vert="horz" lIns="94320" tIns="47160" rIns="94320" bIns="47160" rtlCol="0"/>
          <a:lstStyle>
            <a:lvl1pPr algn="r" eaLnBrk="1" fontAlgn="auto" hangingPunct="1">
              <a:spcBef>
                <a:spcPts val="0"/>
              </a:spcBef>
              <a:spcAft>
                <a:spcPts val="0"/>
              </a:spcAft>
              <a:defRPr sz="1200">
                <a:latin typeface="+mn-lt"/>
                <a:cs typeface="+mn-cs"/>
              </a:defRPr>
            </a:lvl1pPr>
          </a:lstStyle>
          <a:p>
            <a:pPr>
              <a:defRPr/>
            </a:pPr>
            <a:fld id="{91748275-32CC-49DF-B21E-738000200F74}" type="datetime1">
              <a:rPr lang="pt-BR"/>
              <a:pPr>
                <a:defRPr/>
              </a:pPr>
              <a:t>20/10/2022</a:t>
            </a:fld>
            <a:endParaRPr lang="pt-BR" dirty="0"/>
          </a:p>
        </p:txBody>
      </p:sp>
      <p:sp>
        <p:nvSpPr>
          <p:cNvPr id="4" name="Espaço Reservado para Imagem de Slide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4320" tIns="47160" rIns="94320" bIns="47160" rtlCol="0" anchor="ctr"/>
          <a:lstStyle/>
          <a:p>
            <a:pPr lvl="0"/>
            <a:endParaRPr lang="pt-BR" noProof="0" dirty="0"/>
          </a:p>
        </p:txBody>
      </p:sp>
      <p:sp>
        <p:nvSpPr>
          <p:cNvPr id="5" name="Espaço Reservado para Anotações 4"/>
          <p:cNvSpPr>
            <a:spLocks noGrp="1"/>
          </p:cNvSpPr>
          <p:nvPr>
            <p:ph type="body" sz="quarter" idx="3"/>
          </p:nvPr>
        </p:nvSpPr>
        <p:spPr>
          <a:xfrm>
            <a:off x="709613" y="4860925"/>
            <a:ext cx="5680075" cy="4605338"/>
          </a:xfrm>
          <a:prstGeom prst="rect">
            <a:avLst/>
          </a:prstGeom>
        </p:spPr>
        <p:txBody>
          <a:bodyPr vert="horz" lIns="94320" tIns="47160" rIns="94320" bIns="47160" rtlCol="0">
            <a:normAutofit/>
          </a:bodyPr>
          <a:lstStyle/>
          <a:p>
            <a:pPr lvl="0"/>
            <a:r>
              <a:rPr lang="pt-BR" noProof="0" smtClean="0"/>
              <a:t>Clique para editar os estilos do texto mestre</a:t>
            </a:r>
          </a:p>
          <a:p>
            <a:pPr lvl="1"/>
            <a:r>
              <a:rPr lang="pt-BR" noProof="0" smtClean="0"/>
              <a:t>Segundo nível</a:t>
            </a:r>
          </a:p>
          <a:p>
            <a:pPr lvl="2"/>
            <a:r>
              <a:rPr lang="pt-BR" noProof="0" smtClean="0"/>
              <a:t>Terceiro nível</a:t>
            </a:r>
          </a:p>
          <a:p>
            <a:pPr lvl="3"/>
            <a:r>
              <a:rPr lang="pt-BR" noProof="0" smtClean="0"/>
              <a:t>Quarto nível</a:t>
            </a:r>
          </a:p>
          <a:p>
            <a:pPr lvl="4"/>
            <a:r>
              <a:rPr lang="pt-BR" noProof="0" smtClean="0"/>
              <a:t>Quinto nível</a:t>
            </a:r>
            <a:endParaRPr lang="pt-BR" noProof="0"/>
          </a:p>
        </p:txBody>
      </p:sp>
      <p:sp>
        <p:nvSpPr>
          <p:cNvPr id="6" name="Espaço Reservado para Rodapé 5"/>
          <p:cNvSpPr>
            <a:spLocks noGrp="1"/>
          </p:cNvSpPr>
          <p:nvPr>
            <p:ph type="ftr" sz="quarter" idx="4"/>
          </p:nvPr>
        </p:nvSpPr>
        <p:spPr>
          <a:xfrm>
            <a:off x="0" y="9721850"/>
            <a:ext cx="3076575" cy="511175"/>
          </a:xfrm>
          <a:prstGeom prst="rect">
            <a:avLst/>
          </a:prstGeom>
        </p:spPr>
        <p:txBody>
          <a:bodyPr vert="horz" wrap="square" lIns="94320" tIns="47160" rIns="94320" bIns="47160" numCol="1" anchor="b" anchorCtr="0" compatLnSpc="1">
            <a:prstTxWarp prst="textNoShape">
              <a:avLst/>
            </a:prstTxWarp>
          </a:bodyPr>
          <a:lstStyle>
            <a:lvl1pPr eaLnBrk="1" hangingPunct="1">
              <a:defRPr sz="1200">
                <a:latin typeface="Calibri" pitchFamily="34" charset="0"/>
                <a:cs typeface="Arial" charset="0"/>
              </a:defRPr>
            </a:lvl1pPr>
          </a:lstStyle>
          <a:p>
            <a:pPr>
              <a:defRPr/>
            </a:pPr>
            <a:endParaRPr lang="pt-BR"/>
          </a:p>
        </p:txBody>
      </p:sp>
      <p:sp>
        <p:nvSpPr>
          <p:cNvPr id="7" name="Espaço Reservado para Número de Slide 6"/>
          <p:cNvSpPr>
            <a:spLocks noGrp="1"/>
          </p:cNvSpPr>
          <p:nvPr>
            <p:ph type="sldNum" sz="quarter" idx="5"/>
          </p:nvPr>
        </p:nvSpPr>
        <p:spPr>
          <a:xfrm>
            <a:off x="4021138" y="9721850"/>
            <a:ext cx="3076575" cy="511175"/>
          </a:xfrm>
          <a:prstGeom prst="rect">
            <a:avLst/>
          </a:prstGeom>
        </p:spPr>
        <p:txBody>
          <a:bodyPr vert="horz" wrap="square" lIns="94320" tIns="47160" rIns="94320" bIns="47160" numCol="1" anchor="b" anchorCtr="0" compatLnSpc="1">
            <a:prstTxWarp prst="textNoShape">
              <a:avLst/>
            </a:prstTxWarp>
          </a:bodyPr>
          <a:lstStyle>
            <a:lvl1pPr algn="r" eaLnBrk="1" hangingPunct="1">
              <a:defRPr sz="1200">
                <a:latin typeface="Calibri" pitchFamily="34" charset="0"/>
              </a:defRPr>
            </a:lvl1pPr>
          </a:lstStyle>
          <a:p>
            <a:fld id="{FA52BBB8-AFD4-4A2E-B7BC-8F591FE6546A}" type="slidenum">
              <a:rPr lang="pt-BR" altLang="pt-BR"/>
              <a:pPr/>
              <a:t>‹nº›</a:t>
            </a:fld>
            <a:endParaRPr lang="pt-BR" altLang="pt-BR"/>
          </a:p>
        </p:txBody>
      </p:sp>
    </p:spTree>
    <p:extLst>
      <p:ext uri="{BB962C8B-B14F-4D97-AF65-F5344CB8AC3E}">
        <p14:creationId xmlns:p14="http://schemas.microsoft.com/office/powerpoint/2010/main" val="260717882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1</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1</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1042584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2</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2</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3383512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3</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3</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2887070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4</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4</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2623548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5</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5</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707178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6</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6</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2211007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a:ln>
            <a:solidFill>
              <a:schemeClr val="accent1"/>
            </a:solidFill>
          </a:ln>
        </p:spPr>
        <p:txBody>
          <a:bodyPr/>
          <a:lstStyle>
            <a:lvl1pPr>
              <a:defRPr>
                <a:solidFill>
                  <a:schemeClr val="bg1"/>
                </a:solidFill>
              </a:defRPr>
            </a:lvl1pPr>
          </a:lstStyle>
          <a:p>
            <a:r>
              <a:rPr lang="pt-BR" dirty="0" smtClean="0"/>
              <a:t>Clique para editar o estilo do título mestre</a:t>
            </a:r>
            <a:endParaRPr lang="pt-BR" dirty="0"/>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dirty="0" smtClean="0"/>
              <a:t>Clique para editar o estilo do subtítulo mestre</a:t>
            </a:r>
            <a:endParaRPr lang="pt-BR" dirty="0"/>
          </a:p>
        </p:txBody>
      </p:sp>
    </p:spTree>
    <p:extLst>
      <p:ext uri="{BB962C8B-B14F-4D97-AF65-F5344CB8AC3E}">
        <p14:creationId xmlns:p14="http://schemas.microsoft.com/office/powerpoint/2010/main" val="2236570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251190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2057400" cy="5583254"/>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9"/>
            <a:ext cx="6019800" cy="5583254"/>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4170764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525512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os estilos do texto mestre</a:t>
            </a:r>
          </a:p>
        </p:txBody>
      </p:sp>
    </p:spTree>
    <p:extLst>
      <p:ext uri="{BB962C8B-B14F-4D97-AF65-F5344CB8AC3E}">
        <p14:creationId xmlns:p14="http://schemas.microsoft.com/office/powerpoint/2010/main" val="2700072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1"/>
            <a:ext cx="4038600" cy="4257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1"/>
            <a:ext cx="4038600" cy="425769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94790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68301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68301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7258050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Tree>
    <p:extLst>
      <p:ext uri="{BB962C8B-B14F-4D97-AF65-F5344CB8AC3E}">
        <p14:creationId xmlns:p14="http://schemas.microsoft.com/office/powerpoint/2010/main" val="4096029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540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1"/>
            <a:ext cx="5111750" cy="558484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1"/>
            <a:ext cx="3008313" cy="442279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3502124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dirty="0"/>
          </a:p>
        </p:txBody>
      </p:sp>
      <p:sp>
        <p:nvSpPr>
          <p:cNvPr id="4" name="Espaço Reservado para Texto 3"/>
          <p:cNvSpPr>
            <a:spLocks noGrp="1"/>
          </p:cNvSpPr>
          <p:nvPr>
            <p:ph type="body" sz="half" idx="2"/>
          </p:nvPr>
        </p:nvSpPr>
        <p:spPr>
          <a:xfrm>
            <a:off x="1792288" y="5367338"/>
            <a:ext cx="5486400" cy="4905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4245823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Imagem 5" descr="fundo-igam.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3175"/>
            <a:ext cx="914400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Espaço Reservado para Título 1"/>
          <p:cNvSpPr>
            <a:spLocks noGrp="1"/>
          </p:cNvSpPr>
          <p:nvPr>
            <p:ph type="title"/>
          </p:nvPr>
        </p:nvSpPr>
        <p:spPr bwMode="auto">
          <a:xfrm>
            <a:off x="457200" y="274638"/>
            <a:ext cx="8229600" cy="1143000"/>
          </a:xfrm>
          <a:prstGeom prst="rect">
            <a:avLst/>
          </a:prstGeom>
          <a:solidFill>
            <a:schemeClr val="accent1"/>
          </a:solidFill>
          <a:ln w="9525">
            <a:solidFill>
              <a:schemeClr val="accent1"/>
            </a:solidFill>
            <a:miter lim="800000"/>
            <a:headEnd/>
            <a:tailEnd/>
          </a:ln>
        </p:spPr>
        <p:txBody>
          <a:bodyPr vert="horz" wrap="square" lIns="91440" tIns="45720" rIns="91440" bIns="45720" numCol="1" anchor="ctr" anchorCtr="0" compatLnSpc="1">
            <a:prstTxWarp prst="textNoShape">
              <a:avLst/>
            </a:prstTxWarp>
          </a:bodyPr>
          <a:lstStyle/>
          <a:p>
            <a:pPr lvl="0"/>
            <a:r>
              <a:rPr lang="pt-BR" altLang="pt-BR" smtClean="0"/>
              <a:t>Clique para editar o estilo do título mestre</a:t>
            </a:r>
          </a:p>
        </p:txBody>
      </p:sp>
      <p:sp>
        <p:nvSpPr>
          <p:cNvPr id="1028" name="Espaço Reservado para Texto 2"/>
          <p:cNvSpPr>
            <a:spLocks noGrp="1"/>
          </p:cNvSpPr>
          <p:nvPr>
            <p:ph type="body" idx="1"/>
          </p:nvPr>
        </p:nvSpPr>
        <p:spPr bwMode="auto">
          <a:xfrm>
            <a:off x="457200" y="1600200"/>
            <a:ext cx="8229600"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t-BR" altLang="pt-BR" smtClean="0"/>
              <a:t>Clique para editar os estilos do texto mestre</a:t>
            </a:r>
          </a:p>
          <a:p>
            <a:pPr lvl="1"/>
            <a:r>
              <a:rPr lang="pt-BR" altLang="pt-BR" smtClean="0"/>
              <a:t>Segundo nível</a:t>
            </a:r>
          </a:p>
          <a:p>
            <a:pPr lvl="2"/>
            <a:r>
              <a:rPr lang="pt-BR" altLang="pt-BR" smtClean="0"/>
              <a:t>Terceiro nível</a:t>
            </a:r>
          </a:p>
          <a:p>
            <a:pPr lvl="3"/>
            <a:r>
              <a:rPr lang="pt-BR" altLang="pt-BR" smtClean="0"/>
              <a:t>Quarto nível</a:t>
            </a:r>
          </a:p>
          <a:p>
            <a:pPr lvl="4"/>
            <a:r>
              <a:rPr lang="pt-BR" altLang="pt-BR" smtClean="0"/>
              <a:t>Quinto nível</a:t>
            </a:r>
          </a:p>
        </p:txBody>
      </p:sp>
      <p:pic>
        <p:nvPicPr>
          <p:cNvPr id="1029" name="Imagem 7" descr="logo-igam.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215188" y="6000750"/>
            <a:ext cx="17240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Lst>
  <p:hf hdr="0" ftr="0" dt="0"/>
  <p:txStyles>
    <p:titleStyle>
      <a:lvl1pPr algn="ctr" rtl="0" eaLnBrk="0" fontAlgn="base" hangingPunct="0">
        <a:spcBef>
          <a:spcPct val="0"/>
        </a:spcBef>
        <a:spcAft>
          <a:spcPct val="0"/>
        </a:spcAft>
        <a:defRPr sz="4400" kern="12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Trebuchet MS" pitchFamily="32" charset="0"/>
        </a:defRPr>
      </a:lvl2pPr>
      <a:lvl3pPr algn="ctr" rtl="0" eaLnBrk="0" fontAlgn="base" hangingPunct="0">
        <a:spcBef>
          <a:spcPct val="0"/>
        </a:spcBef>
        <a:spcAft>
          <a:spcPct val="0"/>
        </a:spcAft>
        <a:defRPr sz="4400">
          <a:solidFill>
            <a:schemeClr val="bg1"/>
          </a:solidFill>
          <a:latin typeface="Trebuchet MS" pitchFamily="32" charset="0"/>
        </a:defRPr>
      </a:lvl3pPr>
      <a:lvl4pPr algn="ctr" rtl="0" eaLnBrk="0" fontAlgn="base" hangingPunct="0">
        <a:spcBef>
          <a:spcPct val="0"/>
        </a:spcBef>
        <a:spcAft>
          <a:spcPct val="0"/>
        </a:spcAft>
        <a:defRPr sz="4400">
          <a:solidFill>
            <a:schemeClr val="bg1"/>
          </a:solidFill>
          <a:latin typeface="Trebuchet MS" pitchFamily="32" charset="0"/>
        </a:defRPr>
      </a:lvl4pPr>
      <a:lvl5pPr algn="ctr" rtl="0" eaLnBrk="0" fontAlgn="base" hangingPunct="0">
        <a:spcBef>
          <a:spcPct val="0"/>
        </a:spcBef>
        <a:spcAft>
          <a:spcPct val="0"/>
        </a:spcAft>
        <a:defRPr sz="4400">
          <a:solidFill>
            <a:schemeClr val="bg1"/>
          </a:solidFill>
          <a:latin typeface="Trebuchet MS" pitchFamily="32" charset="0"/>
        </a:defRPr>
      </a:lvl5pPr>
      <a:lvl6pPr marL="457200" algn="ctr" rtl="0" fontAlgn="base">
        <a:spcBef>
          <a:spcPct val="0"/>
        </a:spcBef>
        <a:spcAft>
          <a:spcPct val="0"/>
        </a:spcAft>
        <a:defRPr sz="4400">
          <a:solidFill>
            <a:schemeClr val="tx1"/>
          </a:solidFill>
          <a:latin typeface="Trebuchet MS" pitchFamily="32" charset="0"/>
        </a:defRPr>
      </a:lvl6pPr>
      <a:lvl7pPr marL="914400" algn="ctr" rtl="0" fontAlgn="base">
        <a:spcBef>
          <a:spcPct val="0"/>
        </a:spcBef>
        <a:spcAft>
          <a:spcPct val="0"/>
        </a:spcAft>
        <a:defRPr sz="4400">
          <a:solidFill>
            <a:schemeClr val="tx1"/>
          </a:solidFill>
          <a:latin typeface="Trebuchet MS" pitchFamily="32" charset="0"/>
        </a:defRPr>
      </a:lvl7pPr>
      <a:lvl8pPr marL="1371600" algn="ctr" rtl="0" fontAlgn="base">
        <a:spcBef>
          <a:spcPct val="0"/>
        </a:spcBef>
        <a:spcAft>
          <a:spcPct val="0"/>
        </a:spcAft>
        <a:defRPr sz="4400">
          <a:solidFill>
            <a:schemeClr val="tx1"/>
          </a:solidFill>
          <a:latin typeface="Trebuchet MS" pitchFamily="32" charset="0"/>
        </a:defRPr>
      </a:lvl8pPr>
      <a:lvl9pPr marL="1828800" algn="ctr" rtl="0" fontAlgn="base">
        <a:spcBef>
          <a:spcPct val="0"/>
        </a:spcBef>
        <a:spcAft>
          <a:spcPct val="0"/>
        </a:spcAft>
        <a:defRPr sz="4400">
          <a:solidFill>
            <a:schemeClr val="tx1"/>
          </a:solidFill>
          <a:latin typeface="Trebuchet MS" pitchFamily="32"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Imagem 2"/>
          <p:cNvPicPr>
            <a:picLocks noChangeAspect="1"/>
          </p:cNvPicPr>
          <p:nvPr/>
        </p:nvPicPr>
        <p:blipFill rotWithShape="1">
          <a:blip r:embed="rId4"/>
          <a:srcRect l="46063" t="31792" r="24800" b="33192"/>
          <a:stretch/>
        </p:blipFill>
        <p:spPr>
          <a:xfrm>
            <a:off x="2123728" y="0"/>
            <a:ext cx="4591434" cy="3102322"/>
          </a:xfrm>
          <a:prstGeom prst="rect">
            <a:avLst/>
          </a:prstGeom>
        </p:spPr>
      </p:pic>
      <p:sp>
        <p:nvSpPr>
          <p:cNvPr id="5" name="Retângulo 4"/>
          <p:cNvSpPr/>
          <p:nvPr/>
        </p:nvSpPr>
        <p:spPr>
          <a:xfrm>
            <a:off x="467544" y="3429000"/>
            <a:ext cx="7344816" cy="2862322"/>
          </a:xfrm>
          <a:prstGeom prst="rect">
            <a:avLst/>
          </a:prstGeom>
        </p:spPr>
        <p:txBody>
          <a:bodyPr wrap="square">
            <a:spAutoFit/>
          </a:bodyPr>
          <a:lstStyle/>
          <a:p>
            <a:pPr algn="just"/>
            <a:r>
              <a:rPr lang="pt-BR" dirty="0"/>
              <a:t>Art. 69 – Para fins de apreciação da legalidade e registro dos atos de admissão de pessoal, os Poderes, órgãos e entidades mencionados no art. 1º destas Instruções providenciarão: </a:t>
            </a:r>
            <a:endParaRPr lang="pt-BR" dirty="0" smtClean="0"/>
          </a:p>
          <a:p>
            <a:pPr algn="just"/>
            <a:r>
              <a:rPr lang="pt-BR" dirty="0" smtClean="0"/>
              <a:t>I </a:t>
            </a:r>
            <a:r>
              <a:rPr lang="pt-BR" dirty="0"/>
              <a:t>- remessa, até o dia 31 (trinta e um) de janeiro, da relação das admissões de servidores e/ou empregados públicos, por concurso público ou processo seletivo realizado para fins de admissão por tempo indeterminado, ocorridas no exercício anterior, por meio do preenchimento das planilhas eletrônicas específicas, oferecidas por este Tribunal; ou declaração negativa enviada pelo sistema, no caso de inexistência; </a:t>
            </a:r>
          </a:p>
        </p:txBody>
      </p:sp>
    </p:spTree>
    <p:extLst>
      <p:ext uri="{BB962C8B-B14F-4D97-AF65-F5344CB8AC3E}">
        <p14:creationId xmlns:p14="http://schemas.microsoft.com/office/powerpoint/2010/main" val="14195464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467544" y="2132856"/>
            <a:ext cx="8208912" cy="3693319"/>
          </a:xfrm>
          <a:prstGeom prst="rect">
            <a:avLst/>
          </a:prstGeom>
        </p:spPr>
        <p:txBody>
          <a:bodyPr wrap="square">
            <a:spAutoFit/>
          </a:bodyPr>
          <a:lstStyle/>
          <a:p>
            <a:pPr algn="just"/>
            <a:r>
              <a:rPr lang="pt-BR" dirty="0"/>
              <a:t>II - remessa, em até 5 (cinco) dias úteis da data da publicação, dos editais de concurso público e processo seletivo realizado para fins de admissão por tempo indeterminado, e de suas alterações, por meio eletrônico, no módulo Concursos e Seleções, dentro do Portal de Sistemas do TCE, bem como as demais publicações posteriores, atinentes a homologações, convocações, chamamentos, nomeações, cumprimentos de decisões judiciais e correlatos; III - preenchimento, de forma eletrônica, dos dados relativos aos Módulos de Atos de Pessoal, de acordo com Comunicados e Calendário disponibilizados pelo Sistema AUDESP – Fase III; e </a:t>
            </a:r>
            <a:endParaRPr lang="pt-BR" dirty="0" smtClean="0"/>
          </a:p>
          <a:p>
            <a:pPr algn="just"/>
            <a:r>
              <a:rPr lang="pt-BR" dirty="0" smtClean="0"/>
              <a:t>IV </a:t>
            </a:r>
            <a:r>
              <a:rPr lang="pt-BR" dirty="0"/>
              <a:t>- informação dos desligamentos de cargos/empregos dos servidores (exceto aposentadoria), ocorridos no exercício, por meio da opção “baixa” no Sistema de Controle de Admissão e Aposentadoria/Pensão - </a:t>
            </a:r>
            <a:r>
              <a:rPr lang="pt-BR" dirty="0" err="1"/>
              <a:t>SisCAAWeb</a:t>
            </a:r>
            <a:r>
              <a:rPr lang="pt-BR" dirty="0"/>
              <a:t>, no mesmo prazo de encaminhamento previsto no inciso I do presente artigo. </a:t>
            </a:r>
          </a:p>
        </p:txBody>
      </p:sp>
    </p:spTree>
    <p:extLst>
      <p:ext uri="{BB962C8B-B14F-4D97-AF65-F5344CB8AC3E}">
        <p14:creationId xmlns:p14="http://schemas.microsoft.com/office/powerpoint/2010/main" val="40430362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ângulo 2"/>
          <p:cNvSpPr/>
          <p:nvPr/>
        </p:nvSpPr>
        <p:spPr>
          <a:xfrm>
            <a:off x="467544" y="692696"/>
            <a:ext cx="7884368" cy="3693319"/>
          </a:xfrm>
          <a:prstGeom prst="rect">
            <a:avLst/>
          </a:prstGeom>
        </p:spPr>
        <p:txBody>
          <a:bodyPr wrap="square">
            <a:spAutoFit/>
          </a:bodyPr>
          <a:lstStyle/>
          <a:p>
            <a:pPr algn="just"/>
            <a:r>
              <a:rPr lang="pt-BR" dirty="0"/>
              <a:t>Art. 71 – Os processos relativos aos atos aqui tratados serão autuados física ou eletronicamente nos órgãos e entidades, contendo os seguintes documentos: I - se precedidos de concurso público: </a:t>
            </a:r>
            <a:endParaRPr lang="pt-BR" dirty="0" smtClean="0"/>
          </a:p>
          <a:p>
            <a:pPr algn="just"/>
            <a:r>
              <a:rPr lang="pt-BR" dirty="0" smtClean="0"/>
              <a:t>a</a:t>
            </a:r>
            <a:r>
              <a:rPr lang="pt-BR" dirty="0"/>
              <a:t>) quadro de pessoal atualizado à data da primeira publicação do edital</a:t>
            </a:r>
            <a:r>
              <a:rPr lang="pt-BR" dirty="0" smtClean="0"/>
              <a:t>;</a:t>
            </a:r>
          </a:p>
          <a:p>
            <a:pPr algn="just"/>
            <a:r>
              <a:rPr lang="pt-BR" dirty="0"/>
              <a:t>b) autorização para abertura do procedimento, devidamente assinada pelo responsável; </a:t>
            </a:r>
            <a:endParaRPr lang="pt-BR" dirty="0" smtClean="0"/>
          </a:p>
          <a:p>
            <a:pPr algn="just"/>
            <a:r>
              <a:rPr lang="pt-BR" dirty="0" smtClean="0"/>
              <a:t>c</a:t>
            </a:r>
            <a:r>
              <a:rPr lang="pt-BR" dirty="0"/>
              <a:t>) edital de abertura e suas eventuais alterações, com sua(s) respectiva(s) publicação(</a:t>
            </a:r>
            <a:r>
              <a:rPr lang="pt-BR" dirty="0" err="1"/>
              <a:t>ões</a:t>
            </a:r>
            <a:r>
              <a:rPr lang="pt-BR" dirty="0"/>
              <a:t>); </a:t>
            </a:r>
            <a:endParaRPr lang="pt-BR" dirty="0" smtClean="0"/>
          </a:p>
          <a:p>
            <a:pPr algn="just"/>
            <a:r>
              <a:rPr lang="pt-BR" dirty="0" smtClean="0"/>
              <a:t>d</a:t>
            </a:r>
            <a:r>
              <a:rPr lang="pt-BR" dirty="0"/>
              <a:t>) publicação da lista de classificação de todas as fases do concurso público e da lista de classificação final dos candidatos habilitados; </a:t>
            </a:r>
            <a:endParaRPr lang="pt-BR" dirty="0" smtClean="0"/>
          </a:p>
          <a:p>
            <a:pPr algn="just"/>
            <a:r>
              <a:rPr lang="pt-BR" dirty="0" smtClean="0"/>
              <a:t>e</a:t>
            </a:r>
            <a:r>
              <a:rPr lang="pt-BR" dirty="0"/>
              <a:t>) publicação do termo de homologação; </a:t>
            </a:r>
            <a:endParaRPr lang="pt-BR" dirty="0" smtClean="0"/>
          </a:p>
          <a:p>
            <a:pPr algn="just"/>
            <a:r>
              <a:rPr lang="pt-BR" dirty="0" smtClean="0"/>
              <a:t>f</a:t>
            </a:r>
            <a:r>
              <a:rPr lang="pt-BR" dirty="0"/>
              <a:t>) publicação da prorrogação do prazo de validade do concurso público, se for o caso;</a:t>
            </a:r>
          </a:p>
        </p:txBody>
      </p:sp>
    </p:spTree>
    <p:extLst>
      <p:ext uri="{BB962C8B-B14F-4D97-AF65-F5344CB8AC3E}">
        <p14:creationId xmlns:p14="http://schemas.microsoft.com/office/powerpoint/2010/main" val="8024555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ângulo 2"/>
          <p:cNvSpPr/>
          <p:nvPr/>
        </p:nvSpPr>
        <p:spPr>
          <a:xfrm>
            <a:off x="467544" y="692696"/>
            <a:ext cx="7884368" cy="4801314"/>
          </a:xfrm>
          <a:prstGeom prst="rect">
            <a:avLst/>
          </a:prstGeom>
        </p:spPr>
        <p:txBody>
          <a:bodyPr wrap="square">
            <a:spAutoFit/>
          </a:bodyPr>
          <a:lstStyle/>
          <a:p>
            <a:pPr algn="just"/>
            <a:r>
              <a:rPr lang="pt-BR" dirty="0"/>
              <a:t>Art. 71 – Os processos relativos aos atos aqui tratados serão autuados física ou eletronicamente nos órgãos e entidades, contendo os seguintes documentos: I - se precedidos de concurso público: </a:t>
            </a:r>
            <a:endParaRPr lang="pt-BR" dirty="0" smtClean="0"/>
          </a:p>
          <a:p>
            <a:pPr algn="just"/>
            <a:r>
              <a:rPr lang="pt-BR" dirty="0" smtClean="0"/>
              <a:t>g</a:t>
            </a:r>
            <a:r>
              <a:rPr lang="pt-BR" dirty="0"/>
              <a:t>) comprovantes de convocação dos candidatos classificados e eventuais comprovantes de desistência; </a:t>
            </a:r>
            <a:endParaRPr lang="pt-BR" dirty="0" smtClean="0"/>
          </a:p>
          <a:p>
            <a:pPr algn="just"/>
            <a:r>
              <a:rPr lang="pt-BR" dirty="0" smtClean="0"/>
              <a:t>h</a:t>
            </a:r>
            <a:r>
              <a:rPr lang="pt-BR" dirty="0"/>
              <a:t>) ato de admissão contendo os seguintes dados, devidamente comprovados por documentos: nome do candidato; documento de identidade (RG) e CPF – Cadastro de Pessoa Física; número do PIS/PASEP; classificação no certame; início da posse e do exercício; número do concurso; cargo ou emprego público correspondente e o motivo da existência do cargo vago; </a:t>
            </a:r>
            <a:endParaRPr lang="pt-BR" dirty="0" smtClean="0"/>
          </a:p>
          <a:p>
            <a:pPr algn="just"/>
            <a:r>
              <a:rPr lang="pt-BR" dirty="0" smtClean="0"/>
              <a:t>i</a:t>
            </a:r>
            <a:r>
              <a:rPr lang="pt-BR" dirty="0"/>
              <a:t>) declaração negativa de acúmulo de cargo ou emprego público (cuja consistência deverá ser verificada nos sistemas de dados de pessoal deste Tribunal); prova de exoneração ou da rescisão de cargo ou emprego, se for o caso ou, na hipótese de acúmulo legal, declaração emitida pelo órgão em que o servidor encontra-se vinculado, mencionando a necessária compatibilidade de horários públicos exercida anteriormente;</a:t>
            </a:r>
            <a:endParaRPr lang="pt-BR" dirty="0" smtClean="0"/>
          </a:p>
        </p:txBody>
      </p:sp>
    </p:spTree>
    <p:extLst>
      <p:ext uri="{BB962C8B-B14F-4D97-AF65-F5344CB8AC3E}">
        <p14:creationId xmlns:p14="http://schemas.microsoft.com/office/powerpoint/2010/main" val="2568188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ângulo 2"/>
          <p:cNvSpPr/>
          <p:nvPr/>
        </p:nvSpPr>
        <p:spPr>
          <a:xfrm>
            <a:off x="467544" y="1052736"/>
            <a:ext cx="7884368" cy="2862322"/>
          </a:xfrm>
          <a:prstGeom prst="rect">
            <a:avLst/>
          </a:prstGeom>
        </p:spPr>
        <p:txBody>
          <a:bodyPr wrap="square">
            <a:spAutoFit/>
          </a:bodyPr>
          <a:lstStyle/>
          <a:p>
            <a:pPr algn="just"/>
            <a:r>
              <a:rPr lang="pt-BR" dirty="0"/>
              <a:t>Art. 71 – Os processos relativos aos atos aqui tratados serão autuados física ou eletronicamente nos órgãos e entidades, contendo os seguintes documentos: I - se precedidos de concurso público: </a:t>
            </a:r>
            <a:endParaRPr lang="pt-BR" dirty="0" smtClean="0"/>
          </a:p>
          <a:p>
            <a:pPr algn="just"/>
            <a:endParaRPr lang="pt-BR" dirty="0"/>
          </a:p>
          <a:p>
            <a:pPr algn="just"/>
            <a:r>
              <a:rPr lang="pt-BR" dirty="0" smtClean="0"/>
              <a:t>j</a:t>
            </a:r>
            <a:r>
              <a:rPr lang="pt-BR" dirty="0"/>
              <a:t>) prorrogação de prazo para posse ou exercício, se for o caso; </a:t>
            </a:r>
            <a:endParaRPr lang="pt-BR" dirty="0" smtClean="0"/>
          </a:p>
          <a:p>
            <a:pPr algn="just"/>
            <a:r>
              <a:rPr lang="pt-BR" dirty="0" smtClean="0"/>
              <a:t>k</a:t>
            </a:r>
            <a:r>
              <a:rPr lang="pt-BR" dirty="0"/>
              <a:t>) decisão judicial, se for o caso, acompanhada da respectiva certidão de trânsito em julgado; e </a:t>
            </a:r>
            <a:endParaRPr lang="pt-BR" dirty="0" smtClean="0"/>
          </a:p>
          <a:p>
            <a:pPr algn="just"/>
            <a:r>
              <a:rPr lang="pt-BR" dirty="0" smtClean="0"/>
              <a:t>l</a:t>
            </a:r>
            <a:r>
              <a:rPr lang="pt-BR" dirty="0"/>
              <a:t>) Termo de Ciência e de Notificação, relativo à tramitação do processo perante o Tribunal de Contas do Estado, firmado pelo(s) responsável(</a:t>
            </a:r>
            <a:r>
              <a:rPr lang="pt-BR" dirty="0" err="1"/>
              <a:t>is</a:t>
            </a:r>
            <a:r>
              <a:rPr lang="pt-BR" dirty="0"/>
              <a:t>) e pelo interessado, conforme Anexo – AP-01.</a:t>
            </a:r>
            <a:endParaRPr lang="pt-BR" dirty="0" smtClean="0"/>
          </a:p>
        </p:txBody>
      </p:sp>
    </p:spTree>
    <p:extLst>
      <p:ext uri="{BB962C8B-B14F-4D97-AF65-F5344CB8AC3E}">
        <p14:creationId xmlns:p14="http://schemas.microsoft.com/office/powerpoint/2010/main" val="41210277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m 1"/>
          <p:cNvPicPr>
            <a:picLocks noChangeAspect="1"/>
          </p:cNvPicPr>
          <p:nvPr/>
        </p:nvPicPr>
        <p:blipFill rotWithShape="1">
          <a:blip r:embed="rId4"/>
          <a:srcRect l="31100" t="26189" r="10625" b="52801"/>
          <a:stretch/>
        </p:blipFill>
        <p:spPr>
          <a:xfrm>
            <a:off x="-180528" y="1124744"/>
            <a:ext cx="9005791" cy="1825500"/>
          </a:xfrm>
          <a:prstGeom prst="rect">
            <a:avLst/>
          </a:prstGeom>
        </p:spPr>
      </p:pic>
      <p:pic>
        <p:nvPicPr>
          <p:cNvPr id="4" name="Imagem 3"/>
          <p:cNvPicPr>
            <a:picLocks noChangeAspect="1"/>
          </p:cNvPicPr>
          <p:nvPr/>
        </p:nvPicPr>
        <p:blipFill rotWithShape="1">
          <a:blip r:embed="rId5"/>
          <a:srcRect l="37400" t="50000" r="9885" b="33192"/>
          <a:stretch/>
        </p:blipFill>
        <p:spPr>
          <a:xfrm>
            <a:off x="1331640" y="3626542"/>
            <a:ext cx="7128792" cy="1277949"/>
          </a:xfrm>
          <a:prstGeom prst="rect">
            <a:avLst/>
          </a:prstGeom>
        </p:spPr>
      </p:pic>
    </p:spTree>
    <p:extLst>
      <p:ext uri="{BB962C8B-B14F-4D97-AF65-F5344CB8AC3E}">
        <p14:creationId xmlns:p14="http://schemas.microsoft.com/office/powerpoint/2010/main" val="203133171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pulento">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11116</TotalTime>
  <Words>697</Words>
  <Application>Microsoft Office PowerPoint</Application>
  <PresentationFormat>Apresentação na tela (4:3)</PresentationFormat>
  <Paragraphs>32</Paragraphs>
  <Slides>6</Slides>
  <Notes>6</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6</vt:i4>
      </vt:variant>
    </vt:vector>
  </HeadingPairs>
  <TitlesOfParts>
    <vt:vector size="10" baseType="lpstr">
      <vt:lpstr>Arial</vt:lpstr>
      <vt:lpstr>Calibri</vt:lpstr>
      <vt:lpstr>Trebuchet MS</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IGAM</dc:creator>
  <cp:lastModifiedBy>Vanessa Lopes Pedrozo</cp:lastModifiedBy>
  <cp:revision>1063</cp:revision>
  <cp:lastPrinted>2016-07-18T14:04:30Z</cp:lastPrinted>
  <dcterms:created xsi:type="dcterms:W3CDTF">2010-04-13T17:01:26Z</dcterms:created>
  <dcterms:modified xsi:type="dcterms:W3CDTF">2022-10-20T20:09:34Z</dcterms:modified>
</cp:coreProperties>
</file>