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411" r:id="rId2"/>
    <p:sldId id="410" r:id="rId3"/>
    <p:sldId id="413" r:id="rId4"/>
    <p:sldId id="422" r:id="rId5"/>
    <p:sldId id="412" r:id="rId6"/>
    <p:sldId id="415" r:id="rId7"/>
    <p:sldId id="416" r:id="rId8"/>
    <p:sldId id="417" r:id="rId9"/>
    <p:sldId id="418" r:id="rId10"/>
    <p:sldId id="419" r:id="rId11"/>
    <p:sldId id="421" r:id="rId12"/>
    <p:sldId id="420" r:id="rId13"/>
    <p:sldId id="430" r:id="rId14"/>
    <p:sldId id="424" r:id="rId15"/>
    <p:sldId id="426" r:id="rId16"/>
    <p:sldId id="425" r:id="rId17"/>
    <p:sldId id="427" r:id="rId18"/>
    <p:sldId id="428" r:id="rId19"/>
    <p:sldId id="423" r:id="rId20"/>
    <p:sldId id="429" r:id="rId21"/>
    <p:sldId id="437" r:id="rId22"/>
    <p:sldId id="433" r:id="rId23"/>
    <p:sldId id="434" r:id="rId24"/>
    <p:sldId id="435" r:id="rId25"/>
    <p:sldId id="436" r:id="rId26"/>
    <p:sldId id="438" r:id="rId27"/>
    <p:sldId id="439" r:id="rId28"/>
    <p:sldId id="440" r:id="rId29"/>
    <p:sldId id="446" r:id="rId30"/>
    <p:sldId id="442" r:id="rId31"/>
    <p:sldId id="443" r:id="rId32"/>
    <p:sldId id="444" r:id="rId33"/>
    <p:sldId id="445" r:id="rId34"/>
    <p:sldId id="441" r:id="rId35"/>
    <p:sldId id="447" r:id="rId36"/>
    <p:sldId id="329" r:id="rId37"/>
  </p:sldIdLst>
  <p:sldSz cx="10287000" cy="6858000" type="35mm"/>
  <p:notesSz cx="6669088" cy="9926638"/>
  <p:defaultTextStyle>
    <a:defPPr>
      <a:defRPr lang="pt-BR"/>
    </a:defPPr>
    <a:lvl1pPr marL="0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66492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32983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99475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65966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832458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98949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65441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931932" algn="l" defTabSz="7329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7">
          <p15:clr>
            <a:srgbClr val="A4A3A4"/>
          </p15:clr>
        </p15:guide>
        <p15:guide id="2" pos="20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3045" autoAdjust="0"/>
  </p:normalViewPr>
  <p:slideViewPr>
    <p:cSldViewPr>
      <p:cViewPr varScale="1">
        <p:scale>
          <a:sx n="64" d="100"/>
          <a:sy n="64" d="100"/>
        </p:scale>
        <p:origin x="-1206" y="-96"/>
      </p:cViewPr>
      <p:guideLst>
        <p:guide orient="horz" pos="1847"/>
        <p:guide pos="20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8095" y="1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r">
              <a:defRPr sz="900"/>
            </a:lvl1pPr>
          </a:lstStyle>
          <a:p>
            <a:fld id="{57C8FF5A-5735-4571-B443-45DABF9C7919}" type="datetimeFigureOut">
              <a:rPr lang="pt-BR" smtClean="0"/>
              <a:t>24/02/2023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38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8095" y="9428538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r">
              <a:defRPr sz="900"/>
            </a:lvl1pPr>
          </a:lstStyle>
          <a:p>
            <a:fld id="{43B5A7C6-C0F7-446B-9DBB-15CB4A456A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8828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1048774" name="Espaço Reservado para Data 2"/>
          <p:cNvSpPr>
            <a:spLocks noGrp="1"/>
          </p:cNvSpPr>
          <p:nvPr>
            <p:ph type="dt" idx="1"/>
          </p:nvPr>
        </p:nvSpPr>
        <p:spPr>
          <a:xfrm>
            <a:off x="3778095" y="1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/>
          <a:lstStyle>
            <a:lvl1pPr algn="r">
              <a:defRPr sz="900"/>
            </a:lvl1pPr>
          </a:lstStyle>
          <a:p>
            <a:fld id="{237C4858-5D80-4415-80DA-527AE1D1CA64}" type="datetimeFigureOut">
              <a:rPr lang="pt-BR" smtClean="0"/>
              <a:t>24/02/2023</a:t>
            </a:fld>
            <a:endParaRPr lang="pt-BR"/>
          </a:p>
        </p:txBody>
      </p:sp>
      <p:sp>
        <p:nvSpPr>
          <p:cNvPr id="1048775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744538"/>
            <a:ext cx="55832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1497" tIns="35748" rIns="71497" bIns="35748" rtlCol="0" anchor="ctr"/>
          <a:lstStyle/>
          <a:p>
            <a:endParaRPr lang="pt-BR"/>
          </a:p>
        </p:txBody>
      </p:sp>
      <p:sp>
        <p:nvSpPr>
          <p:cNvPr id="1048776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7305" y="4715744"/>
            <a:ext cx="5334479" cy="4466692"/>
          </a:xfrm>
          <a:prstGeom prst="rect">
            <a:avLst/>
          </a:prstGeom>
        </p:spPr>
        <p:txBody>
          <a:bodyPr vert="horz" lIns="71497" tIns="35748" rIns="71497" bIns="35748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048777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38"/>
            <a:ext cx="2890005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l">
              <a:defRPr sz="900"/>
            </a:lvl1pPr>
          </a:lstStyle>
          <a:p>
            <a:endParaRPr lang="pt-BR"/>
          </a:p>
        </p:txBody>
      </p:sp>
      <p:sp>
        <p:nvSpPr>
          <p:cNvPr id="1048778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8095" y="9428538"/>
            <a:ext cx="2889014" cy="496627"/>
          </a:xfrm>
          <a:prstGeom prst="rect">
            <a:avLst/>
          </a:prstGeom>
        </p:spPr>
        <p:txBody>
          <a:bodyPr vert="horz" lIns="71497" tIns="35748" rIns="71497" bIns="35748" rtlCol="0" anchor="b"/>
          <a:lstStyle>
            <a:lvl1pPr algn="r">
              <a:defRPr sz="900"/>
            </a:lvl1pPr>
          </a:lstStyle>
          <a:p>
            <a:fld id="{FC5BC44E-1609-4C6E-A5AA-2AE42D4D90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0523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66492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32983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099475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465966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32458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98949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65441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31932" algn="l" defTabSz="732983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744538"/>
            <a:ext cx="5583238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4809" tIns="94809" rIns="94809" bIns="94809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Holder 2"/>
          <p:cNvSpPr>
            <a:spLocks noGrp="1"/>
          </p:cNvSpPr>
          <p:nvPr>
            <p:ph type="ctrTitle"/>
          </p:nvPr>
        </p:nvSpPr>
        <p:spPr>
          <a:xfrm>
            <a:off x="545656" y="2125980"/>
            <a:ext cx="6184111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3" name="Holder 3"/>
          <p:cNvSpPr>
            <a:spLocks noGrp="1"/>
          </p:cNvSpPr>
          <p:nvPr>
            <p:ph type="subTitle" idx="4"/>
          </p:nvPr>
        </p:nvSpPr>
        <p:spPr>
          <a:xfrm>
            <a:off x="1091314" y="3840480"/>
            <a:ext cx="509279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76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2" name="Holder 3"/>
          <p:cNvSpPr>
            <a:spLocks noGrp="1"/>
          </p:cNvSpPr>
          <p:nvPr>
            <p:ph type="body" idx="1"/>
          </p:nvPr>
        </p:nvSpPr>
        <p:spPr>
          <a:xfrm>
            <a:off x="1027526" y="1119923"/>
            <a:ext cx="5480087" cy="369332"/>
          </a:xfrm>
        </p:spPr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3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84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585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sz="half" idx="2"/>
          </p:nvPr>
        </p:nvSpPr>
        <p:spPr>
          <a:xfrm>
            <a:off x="363772" y="1577340"/>
            <a:ext cx="316480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9" name="Holder 4"/>
          <p:cNvSpPr>
            <a:spLocks noGrp="1"/>
          </p:cNvSpPr>
          <p:nvPr>
            <p:ph sz="half" idx="3"/>
          </p:nvPr>
        </p:nvSpPr>
        <p:spPr>
          <a:xfrm>
            <a:off x="3746844" y="1577340"/>
            <a:ext cx="316480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70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71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772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492443"/>
          </a:xfrm>
        </p:spPr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612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613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614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9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600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06313" y="784802"/>
            <a:ext cx="6066900" cy="2644400"/>
          </a:xfrm>
          <a:prstGeom prst="rect">
            <a:avLst/>
          </a:prstGeom>
        </p:spPr>
        <p:txBody>
          <a:bodyPr spcFirstLastPara="1" wrap="square" lIns="102333" tIns="22512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9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9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06317" y="3332439"/>
            <a:ext cx="3752663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33" tIns="102333" rIns="102333" bIns="102333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20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610060" y="1011000"/>
            <a:ext cx="0" cy="3838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7291238" y="6146600"/>
            <a:ext cx="2862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2009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Holder 2"/>
          <p:cNvSpPr>
            <a:spLocks noGrp="1"/>
          </p:cNvSpPr>
          <p:nvPr>
            <p:ph type="title"/>
          </p:nvPr>
        </p:nvSpPr>
        <p:spPr>
          <a:xfrm>
            <a:off x="3508454" y="716261"/>
            <a:ext cx="138055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77" name="Holder 3"/>
          <p:cNvSpPr>
            <a:spLocks noGrp="1"/>
          </p:cNvSpPr>
          <p:nvPr>
            <p:ph type="body" idx="1"/>
          </p:nvPr>
        </p:nvSpPr>
        <p:spPr>
          <a:xfrm>
            <a:off x="1027526" y="1119923"/>
            <a:ext cx="5480087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78" name="Holder 4"/>
          <p:cNvSpPr>
            <a:spLocks noGrp="1"/>
          </p:cNvSpPr>
          <p:nvPr>
            <p:ph type="ftr" sz="quarter" idx="5"/>
          </p:nvPr>
        </p:nvSpPr>
        <p:spPr>
          <a:xfrm>
            <a:off x="2473645" y="6377940"/>
            <a:ext cx="232813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79" name="Holder 5"/>
          <p:cNvSpPr>
            <a:spLocks noGrp="1"/>
          </p:cNvSpPr>
          <p:nvPr>
            <p:ph type="dt" sz="half" idx="6"/>
          </p:nvPr>
        </p:nvSpPr>
        <p:spPr>
          <a:xfrm>
            <a:off x="363772" y="6377940"/>
            <a:ext cx="167334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2/24/2023</a:t>
            </a:fld>
            <a:endParaRPr lang="en-US"/>
          </a:p>
        </p:txBody>
      </p:sp>
      <p:sp>
        <p:nvSpPr>
          <p:cNvPr id="1048580" name="Holder 6"/>
          <p:cNvSpPr>
            <a:spLocks noGrp="1"/>
          </p:cNvSpPr>
          <p:nvPr>
            <p:ph type="sldNum" sz="quarter" idx="7"/>
          </p:nvPr>
        </p:nvSpPr>
        <p:spPr>
          <a:xfrm>
            <a:off x="5238307" y="6377940"/>
            <a:ext cx="167334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66492">
        <a:defRPr>
          <a:latin typeface="+mn-lt"/>
          <a:ea typeface="+mn-ea"/>
          <a:cs typeface="+mn-cs"/>
        </a:defRPr>
      </a:lvl2pPr>
      <a:lvl3pPr marL="732983">
        <a:defRPr>
          <a:latin typeface="+mn-lt"/>
          <a:ea typeface="+mn-ea"/>
          <a:cs typeface="+mn-cs"/>
        </a:defRPr>
      </a:lvl3pPr>
      <a:lvl4pPr marL="1099475">
        <a:defRPr>
          <a:latin typeface="+mn-lt"/>
          <a:ea typeface="+mn-ea"/>
          <a:cs typeface="+mn-cs"/>
        </a:defRPr>
      </a:lvl4pPr>
      <a:lvl5pPr marL="1465966">
        <a:defRPr>
          <a:latin typeface="+mn-lt"/>
          <a:ea typeface="+mn-ea"/>
          <a:cs typeface="+mn-cs"/>
        </a:defRPr>
      </a:lvl5pPr>
      <a:lvl6pPr marL="1832458">
        <a:defRPr>
          <a:latin typeface="+mn-lt"/>
          <a:ea typeface="+mn-ea"/>
          <a:cs typeface="+mn-cs"/>
        </a:defRPr>
      </a:lvl6pPr>
      <a:lvl7pPr marL="2198949">
        <a:defRPr>
          <a:latin typeface="+mn-lt"/>
          <a:ea typeface="+mn-ea"/>
          <a:cs typeface="+mn-cs"/>
        </a:defRPr>
      </a:lvl7pPr>
      <a:lvl8pPr marL="2565441">
        <a:defRPr>
          <a:latin typeface="+mn-lt"/>
          <a:ea typeface="+mn-ea"/>
          <a:cs typeface="+mn-cs"/>
        </a:defRPr>
      </a:lvl8pPr>
      <a:lvl9pPr marL="293193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66492">
        <a:defRPr>
          <a:latin typeface="+mn-lt"/>
          <a:ea typeface="+mn-ea"/>
          <a:cs typeface="+mn-cs"/>
        </a:defRPr>
      </a:lvl2pPr>
      <a:lvl3pPr marL="732983">
        <a:defRPr>
          <a:latin typeface="+mn-lt"/>
          <a:ea typeface="+mn-ea"/>
          <a:cs typeface="+mn-cs"/>
        </a:defRPr>
      </a:lvl3pPr>
      <a:lvl4pPr marL="1099475">
        <a:defRPr>
          <a:latin typeface="+mn-lt"/>
          <a:ea typeface="+mn-ea"/>
          <a:cs typeface="+mn-cs"/>
        </a:defRPr>
      </a:lvl4pPr>
      <a:lvl5pPr marL="1465966">
        <a:defRPr>
          <a:latin typeface="+mn-lt"/>
          <a:ea typeface="+mn-ea"/>
          <a:cs typeface="+mn-cs"/>
        </a:defRPr>
      </a:lvl5pPr>
      <a:lvl6pPr marL="1832458">
        <a:defRPr>
          <a:latin typeface="+mn-lt"/>
          <a:ea typeface="+mn-ea"/>
          <a:cs typeface="+mn-cs"/>
        </a:defRPr>
      </a:lvl6pPr>
      <a:lvl7pPr marL="2198949">
        <a:defRPr>
          <a:latin typeface="+mn-lt"/>
          <a:ea typeface="+mn-ea"/>
          <a:cs typeface="+mn-cs"/>
        </a:defRPr>
      </a:lvl7pPr>
      <a:lvl8pPr marL="2565441">
        <a:defRPr>
          <a:latin typeface="+mn-lt"/>
          <a:ea typeface="+mn-ea"/>
          <a:cs typeface="+mn-cs"/>
        </a:defRPr>
      </a:lvl8pPr>
      <a:lvl9pPr marL="293193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499" y="-1714499"/>
            <a:ext cx="6858001" cy="1028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874564" y="4052728"/>
            <a:ext cx="5411936" cy="1056800"/>
          </a:xfrm>
          <a:prstGeom prst="rect">
            <a:avLst/>
          </a:prstGeom>
        </p:spPr>
        <p:txBody>
          <a:bodyPr spcFirstLastPara="1" wrap="square" lIns="102325" tIns="102325" rIns="102325" bIns="102325" anchor="t" anchorCtr="0">
            <a:noAutofit/>
          </a:bodyPr>
          <a:lstStyle/>
          <a:p>
            <a:pPr marL="0" indent="0"/>
            <a:r>
              <a:rPr lang="en" dirty="0"/>
              <a:t>Lei Federal nº 14.133/2021</a:t>
            </a:r>
            <a:endParaRPr dirty="0"/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159" y="4581128"/>
            <a:ext cx="2192057" cy="165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22;p42">
            <a:extLst>
              <a:ext uri="{FF2B5EF4-FFF2-40B4-BE49-F238E27FC236}">
                <a16:creationId xmlns:a16="http://schemas.microsoft.com/office/drawing/2014/main" xmlns="" id="{20ED1BC8-87D0-C217-3686-1C0D30CFC9F3}"/>
              </a:ext>
            </a:extLst>
          </p:cNvPr>
          <p:cNvSpPr txBox="1">
            <a:spLocks/>
          </p:cNvSpPr>
          <p:nvPr/>
        </p:nvSpPr>
        <p:spPr>
          <a:xfrm>
            <a:off x="871590" y="1124744"/>
            <a:ext cx="8310510" cy="264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2325" tIns="225106" rIns="102325" bIns="1023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9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Arial"/>
              <a:buNone/>
              <a:defRPr sz="5900" b="0" i="0" u="none" strike="noStrike" cap="non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/>
            <a:r>
              <a:rPr lang="pt-BR" kern="0" dirty="0">
                <a:solidFill>
                  <a:schemeClr val="tx1"/>
                </a:solidFill>
              </a:rPr>
              <a:t>Oficinas: </a:t>
            </a:r>
            <a:r>
              <a:rPr lang="pt-BR" kern="0" dirty="0">
                <a:solidFill>
                  <a:srgbClr val="FF0000"/>
                </a:solidFill>
              </a:rPr>
              <a:t>REGULAMENTAÇÕES</a:t>
            </a:r>
          </a:p>
        </p:txBody>
      </p:sp>
      <p:cxnSp>
        <p:nvCxnSpPr>
          <p:cNvPr id="4" name="Conector reto 3"/>
          <p:cNvCxnSpPr/>
          <p:nvPr/>
        </p:nvCxnSpPr>
        <p:spPr>
          <a:xfrm>
            <a:off x="7312049" y="6235050"/>
            <a:ext cx="24911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ângulo 12"/>
          <p:cNvSpPr/>
          <p:nvPr/>
        </p:nvSpPr>
        <p:spPr>
          <a:xfrm>
            <a:off x="419100" y="1524000"/>
            <a:ext cx="237748" cy="30315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08" tIns="51111" rIns="102208" bIns="51111"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281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14604" y="1600200"/>
            <a:ext cx="9448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u="sng" dirty="0"/>
              <a:t>Art. 1º Parágrafo único. </a:t>
            </a:r>
            <a:r>
              <a:rPr lang="pt-BR" sz="2500" dirty="0"/>
              <a:t>[Critérios para bens de consumo]</a:t>
            </a:r>
          </a:p>
          <a:p>
            <a:endParaRPr lang="pt-BR" sz="2500" dirty="0"/>
          </a:p>
          <a:p>
            <a:r>
              <a:rPr lang="pt-BR" sz="2500" dirty="0"/>
              <a:t>e) </a:t>
            </a:r>
            <a:r>
              <a:rPr lang="pt-BR" sz="2500" b="1" dirty="0"/>
              <a:t>TRANSFORMABILIDADE</a:t>
            </a:r>
            <a:r>
              <a:rPr lang="pt-BR" sz="2500" dirty="0"/>
              <a:t>: quando </a:t>
            </a:r>
            <a:r>
              <a:rPr lang="pt-BR" sz="2500" b="1" dirty="0"/>
              <a:t>ADQUIRIDO PARA FINS DE TRANSFORMAÇÃO</a:t>
            </a:r>
            <a:r>
              <a:rPr lang="pt-BR" sz="25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7154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14604" y="1295400"/>
            <a:ext cx="944880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u="sng" dirty="0"/>
              <a:t>Conceituações genéricas</a:t>
            </a:r>
          </a:p>
          <a:p>
            <a:r>
              <a:rPr lang="pt-BR" sz="2500" u="sng" dirty="0"/>
              <a:t>Art. 3º</a:t>
            </a:r>
          </a:p>
          <a:p>
            <a:pPr algn="just"/>
            <a:r>
              <a:rPr lang="pt-BR" sz="2800" dirty="0"/>
              <a:t>I - </a:t>
            </a:r>
            <a:r>
              <a:rPr lang="pt-BR" sz="2800" b="1" dirty="0"/>
              <a:t>artigo de qualidade comum</a:t>
            </a:r>
            <a:r>
              <a:rPr lang="pt-BR" sz="2800" dirty="0"/>
              <a:t>: o </a:t>
            </a:r>
            <a:r>
              <a:rPr lang="pt-BR" sz="2800" b="1" dirty="0"/>
              <a:t>bem de consumo </a:t>
            </a:r>
            <a:r>
              <a:rPr lang="pt-BR" sz="2800" dirty="0"/>
              <a:t>que detém </a:t>
            </a:r>
            <a:r>
              <a:rPr lang="pt-BR" sz="2800" b="1" dirty="0"/>
              <a:t>baixo ou moderado custo de demanda</a:t>
            </a:r>
            <a:r>
              <a:rPr lang="pt-BR" sz="2800" dirty="0"/>
              <a:t>, em função da renda do indivíduo em uma sociedade, e, proporcionalmente, à Administração;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II - </a:t>
            </a:r>
            <a:r>
              <a:rPr lang="pt-BR" sz="2800" b="1" dirty="0"/>
              <a:t>artigo de luxo</a:t>
            </a:r>
            <a:r>
              <a:rPr lang="pt-BR" sz="2800" dirty="0"/>
              <a:t>: </a:t>
            </a:r>
            <a:r>
              <a:rPr lang="pt-BR" sz="2800" b="1" dirty="0"/>
              <a:t>bem de consumo de caráter </a:t>
            </a:r>
            <a:r>
              <a:rPr lang="pt-BR" sz="2800" b="1" dirty="0" err="1"/>
              <a:t>ostentatório</a:t>
            </a:r>
            <a:r>
              <a:rPr lang="pt-BR" sz="2800" dirty="0"/>
              <a:t>, ou  de </a:t>
            </a:r>
            <a:r>
              <a:rPr lang="pt-BR" sz="2800" b="1" dirty="0"/>
              <a:t>forte apelo estético injustificado, ou requintado</a:t>
            </a:r>
            <a:r>
              <a:rPr lang="pt-BR" sz="2800" dirty="0"/>
              <a:t>, que detém </a:t>
            </a:r>
            <a:r>
              <a:rPr lang="pt-BR" sz="2800" b="1" dirty="0"/>
              <a:t>alto custo de demanda</a:t>
            </a:r>
            <a:r>
              <a:rPr lang="pt-BR" sz="2800" dirty="0"/>
              <a:t>, em função da renda do indivíduo em uma sociedade, e, proporcionalmente à Administração; e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698665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32000" y="18294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23900" y="990600"/>
            <a:ext cx="9144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pt-BR" sz="3000" dirty="0"/>
              <a:t>Recursos voluntários da união, regra Federal [art. 2º];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r>
              <a:rPr lang="pt-BR" sz="3000" dirty="0"/>
              <a:t>Vedação dos bens de luxo no PAC [art. 5º];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r>
              <a:rPr lang="pt-BR" sz="3000" dirty="0"/>
              <a:t>Possibilidade de estabelecer lista exemplificativa de bens de luxo [art. 7º].</a:t>
            </a:r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pPr marL="457200" indent="-457200" algn="just">
              <a:buFontTx/>
              <a:buChar char="-"/>
            </a:pPr>
            <a:endParaRPr lang="pt-BR" sz="3000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198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Pesquisa de preços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64526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81986" y="302430"/>
            <a:ext cx="6314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14.133 -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40004" y="838350"/>
            <a:ext cx="94488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/>
              <a:t>Art. 23. O valor previamente estimado da contratação deverá ser compatível com os valores praticados pelo mercado, considerados os preços constantes de bancos de dados públicos e as quantidades a serem contratadas, observadas a potencial economia de escala e as peculiaridades do local de execução do objeto.</a:t>
            </a:r>
          </a:p>
          <a:p>
            <a:pPr algn="just"/>
            <a:r>
              <a:rPr lang="pt-BR" sz="2400" dirty="0"/>
              <a:t>§ 1º - PARAMETROS PARA </a:t>
            </a:r>
            <a:r>
              <a:rPr lang="pt-BR" sz="2400" b="1" dirty="0"/>
              <a:t>BENS E SERVIÇOS EM GERAL</a:t>
            </a:r>
          </a:p>
          <a:p>
            <a:pPr algn="just"/>
            <a:r>
              <a:rPr lang="pt-BR" sz="2400" dirty="0"/>
              <a:t>§ 2º - PARAMETROS PARA </a:t>
            </a:r>
            <a:r>
              <a:rPr lang="pt-BR" sz="2400" b="1" dirty="0"/>
              <a:t>OBRAS E ENGENHARIA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§ 3º Nas </a:t>
            </a:r>
            <a:r>
              <a:rPr lang="pt-BR" sz="2800" b="1" dirty="0"/>
              <a:t>CONTRATAÇÕES REALIZADAS POR MUNICÍPIOS</a:t>
            </a:r>
            <a:r>
              <a:rPr lang="pt-BR" sz="2800" dirty="0"/>
              <a:t>, Estados e Distrito Federal, desde que não envolvam recursos da União, </a:t>
            </a:r>
            <a:r>
              <a:rPr lang="pt-BR" sz="2800" b="1" dirty="0"/>
              <a:t>O VALOR PREVIAMENTE ESTIMADO DA CONTRATAÇÃO</a:t>
            </a:r>
            <a:r>
              <a:rPr lang="pt-BR" sz="2800" dirty="0"/>
              <a:t>, a que se refere o caput deste artigo, </a:t>
            </a:r>
            <a:r>
              <a:rPr lang="pt-BR" sz="2800" b="1" dirty="0"/>
              <a:t>PODERÁ SER DEFINIDO POR MEIO DA UTILIZAÇÃO DE OUTROS SISTEMAS DE CUSTOS ADOTADOS PELO RESPECTIVO ENTE FEDERATIVO</a:t>
            </a:r>
            <a:r>
              <a:rPr lang="pt-BR" sz="2800" dirty="0"/>
              <a:t>.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946882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14604" y="1295400"/>
            <a:ext cx="9448800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1º, § 1º </a:t>
            </a:r>
          </a:p>
          <a:p>
            <a:endParaRPr lang="pt-BR" sz="2800" dirty="0"/>
          </a:p>
          <a:p>
            <a:r>
              <a:rPr lang="pt-BR" sz="2800" dirty="0"/>
              <a:t>O disposto neste Decreto </a:t>
            </a:r>
            <a:r>
              <a:rPr lang="pt-BR" sz="2800" b="1" dirty="0"/>
              <a:t>NÃO SE APLICA ÀS CONTRATAÇÕES DIRETAS</a:t>
            </a:r>
            <a:r>
              <a:rPr lang="pt-BR" sz="2800" dirty="0"/>
              <a:t>, que possuem regulamento próprio.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879142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1800" y="26161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6504" y="705276"/>
            <a:ext cx="94488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5º, fontes adicionais do Decreto: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IV – dados de </a:t>
            </a:r>
            <a:r>
              <a:rPr lang="pt-BR" sz="2800" b="1" dirty="0"/>
              <a:t>TABELA DE REFERÊNCIA</a:t>
            </a:r>
            <a:r>
              <a:rPr lang="pt-BR" sz="2800" dirty="0"/>
              <a:t> formalmente aprovada pelo Poder Executivo federal ou </a:t>
            </a:r>
            <a:r>
              <a:rPr lang="pt-BR" sz="2800" b="1" dirty="0"/>
              <a:t>APROVADA PELO MUNICÍPIO NAS PEÇAS DE PLANEJAMENTO DO CERTAME</a:t>
            </a:r>
            <a:r>
              <a:rPr lang="pt-BR" sz="2800" dirty="0"/>
              <a:t>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VII - pesquisa direta com, no mínimo, 3 (três) fornecedores se isoladamente, </a:t>
            </a:r>
            <a:r>
              <a:rPr lang="pt-BR" sz="2800" b="1" dirty="0"/>
              <a:t>SENDO POSSÍVEL APROVEITAR NÚMERO MENOR DE COTAÇÕES SE COMBINADAS COM OUTRA(S) FONTES</a:t>
            </a:r>
            <a:r>
              <a:rPr lang="pt-BR" sz="2800" dirty="0"/>
              <a:t>, solicitados mediante ofício ou e-mail, </a:t>
            </a:r>
            <a:r>
              <a:rPr lang="pt-BR" sz="2800" b="1" dirty="0"/>
              <a:t>DESDE QUE SEJA APRESENTADA JUSTIFICATIVA DA ESCOLHA DESSES FORNECEDORES E QUE NÃO TENHAM SIDO OBTIDOS OS ORÇAMENTOS COM MAIS DE 6 (SEIS) MESES DE ANTECEDÊNCIA</a:t>
            </a:r>
            <a:r>
              <a:rPr lang="pt-BR" sz="2800" dirty="0"/>
              <a:t> da data de divulgação do edital; ou</a:t>
            </a:r>
          </a:p>
        </p:txBody>
      </p:sp>
    </p:spTree>
    <p:extLst>
      <p:ext uri="{BB962C8B-B14F-4D97-AF65-F5344CB8AC3E}">
        <p14:creationId xmlns:p14="http://schemas.microsoft.com/office/powerpoint/2010/main" val="1928152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1800" y="26161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6504" y="990600"/>
            <a:ext cx="9448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/>
              <a:t>Art. 4º</a:t>
            </a:r>
            <a:r>
              <a:rPr lang="pt-BR" sz="2800" b="1" dirty="0"/>
              <a:t> </a:t>
            </a:r>
            <a:r>
              <a:rPr lang="pt-BR" sz="2800" dirty="0"/>
              <a:t>Na pesquisa de preços, </a:t>
            </a:r>
            <a:r>
              <a:rPr lang="pt-BR" sz="2800" b="1" dirty="0"/>
              <a:t>sempre que possível</a:t>
            </a:r>
            <a:r>
              <a:rPr lang="pt-BR" sz="2800" dirty="0"/>
              <a:t>, deverão ser observadas as </a:t>
            </a:r>
            <a:r>
              <a:rPr lang="pt-BR" sz="2800" u="sng" dirty="0"/>
              <a:t>condições comerciais</a:t>
            </a:r>
            <a:r>
              <a:rPr lang="pt-BR" sz="2800" dirty="0"/>
              <a:t> praticadas, incluindo prazos e locais de </a:t>
            </a:r>
            <a:r>
              <a:rPr lang="pt-BR" sz="2800" u="sng" dirty="0"/>
              <a:t>entrega</a:t>
            </a:r>
            <a:r>
              <a:rPr lang="pt-BR" sz="2800" dirty="0"/>
              <a:t>, </a:t>
            </a:r>
            <a:r>
              <a:rPr lang="pt-BR" sz="2800" u="sng" dirty="0"/>
              <a:t>instalação e montagem </a:t>
            </a:r>
            <a:r>
              <a:rPr lang="pt-BR" sz="2800" dirty="0"/>
              <a:t>do bem ou execução do serviço, </a:t>
            </a:r>
            <a:r>
              <a:rPr lang="pt-BR" sz="2800" u="sng" dirty="0"/>
              <a:t>quantidade</a:t>
            </a:r>
            <a:r>
              <a:rPr lang="pt-BR" sz="2800" dirty="0"/>
              <a:t> contratada, formas e prazos de </a:t>
            </a:r>
            <a:r>
              <a:rPr lang="pt-BR" sz="2800" u="sng" dirty="0"/>
              <a:t>pagamento</a:t>
            </a:r>
            <a:r>
              <a:rPr lang="pt-BR" sz="2800" dirty="0"/>
              <a:t>, fretes, </a:t>
            </a:r>
            <a:r>
              <a:rPr lang="pt-BR" sz="2800" u="sng" dirty="0"/>
              <a:t>garantias</a:t>
            </a:r>
            <a:r>
              <a:rPr lang="pt-BR" sz="2800" dirty="0"/>
              <a:t> exigidas e marcas e modelos, quando for o caso, observadas </a:t>
            </a:r>
            <a:r>
              <a:rPr lang="pt-BR" sz="2800" u="sng" dirty="0"/>
              <a:t>a potencial economia de escala </a:t>
            </a:r>
            <a:r>
              <a:rPr lang="pt-BR" sz="2800" dirty="0"/>
              <a:t>e as peculiaridades do local de execução do objeto.</a:t>
            </a:r>
          </a:p>
        </p:txBody>
      </p:sp>
    </p:spTree>
    <p:extLst>
      <p:ext uri="{BB962C8B-B14F-4D97-AF65-F5344CB8AC3E}">
        <p14:creationId xmlns:p14="http://schemas.microsoft.com/office/powerpoint/2010/main" val="3210427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1800" y="261610"/>
            <a:ext cx="6758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5 – PESQUISA DE PREÇOS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6504" y="705276"/>
            <a:ext cx="94488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/>
              <a:t>Art. 5º, fontes adicionais do Decreto:</a:t>
            </a:r>
          </a:p>
          <a:p>
            <a:endParaRPr lang="pt-BR" sz="2800" u="sng" dirty="0"/>
          </a:p>
          <a:p>
            <a:pPr algn="just"/>
            <a:r>
              <a:rPr lang="pt-BR" sz="2800" dirty="0"/>
              <a:t>IV – dados de </a:t>
            </a:r>
            <a:r>
              <a:rPr lang="pt-BR" sz="2800" b="1" dirty="0"/>
              <a:t>TABELA DE REFERÊNCIA</a:t>
            </a:r>
            <a:r>
              <a:rPr lang="pt-BR" sz="2800" dirty="0"/>
              <a:t> formalmente aprovada pelo Poder Executivo federal ou </a:t>
            </a:r>
            <a:r>
              <a:rPr lang="pt-BR" sz="2800" b="1" dirty="0"/>
              <a:t>APROVADA PELO MUNICÍPIO NAS PEÇAS DE PLANEJAMENTO DO CERTAME</a:t>
            </a:r>
            <a:r>
              <a:rPr lang="pt-BR" sz="2800" dirty="0"/>
              <a:t>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VII - pesquisa direta com, no mínimo, 3 (três) fornecedores se isoladamente, </a:t>
            </a:r>
            <a:r>
              <a:rPr lang="pt-BR" sz="2800" b="1" dirty="0"/>
              <a:t>SENDO POSSÍVEL APROVEITAR NÚMERO MENOR DE COTAÇÕES SE COMBINADAS COM OUTRA(S) FONTES</a:t>
            </a:r>
            <a:r>
              <a:rPr lang="pt-BR" sz="2800" dirty="0"/>
              <a:t>, solicitados mediante ofício ou e-mail, </a:t>
            </a:r>
            <a:r>
              <a:rPr lang="pt-BR" sz="2800" b="1" dirty="0"/>
              <a:t>DESDE QUE SEJA APRESENTADA JUSTIFICATIVA DA ESCOLHA DESSES FORNECEDORES E QUE NÃO TENHAM SIDO OBTIDOS OS ORÇAMENTOS COM MAIS DE 6 (SEIS) MESES DE ANTECEDÊNCIA</a:t>
            </a:r>
            <a:r>
              <a:rPr lang="pt-BR" sz="2800" dirty="0"/>
              <a:t> da data de divulgação do edital; ou</a:t>
            </a:r>
          </a:p>
        </p:txBody>
      </p:sp>
    </p:spTree>
    <p:extLst>
      <p:ext uri="{BB962C8B-B14F-4D97-AF65-F5344CB8AC3E}">
        <p14:creationId xmlns:p14="http://schemas.microsoft.com/office/powerpoint/2010/main" val="21237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PMI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186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5219700" y="3200400"/>
            <a:ext cx="5230854" cy="11810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5219700" y="2578100"/>
            <a:ext cx="51538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CHECK LIST - TR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97002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32200" y="422522"/>
            <a:ext cx="3441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– PMI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67449" y="1371600"/>
            <a:ext cx="9448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/>
              <a:t>Art. 81. A Administração poderá solicitar à iniciativa privada, mediante procedimento aberto de manifestação de interesse a ser iniciado com a publicação de edital de chamamento público, a propositura e a realização de estudos, investigações, levantamentos e projetos de soluções inovadoras que contribuam com questões de relevância pública, </a:t>
            </a:r>
            <a:r>
              <a:rPr lang="pt-BR" sz="2800" b="1" dirty="0"/>
              <a:t>na forma de regulamento</a:t>
            </a:r>
            <a:r>
              <a:rPr lang="pt-B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465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19500" y="182056"/>
            <a:ext cx="3344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8 – PMI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67449" y="1371600"/>
            <a:ext cx="9448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pt-BR" sz="2800" dirty="0"/>
              <a:t>Realização de projetos, levantamentos, investigações e estudos 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Padrões mínimos no edital;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Não vincula a Administração;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Valor do projeto será avaliado por comissão e poderá ser discutido junto ao proponente;</a:t>
            </a:r>
          </a:p>
          <a:p>
            <a:pPr marL="457200" indent="-457200">
              <a:buFontTx/>
              <a:buChar char="-"/>
            </a:pPr>
            <a:r>
              <a:rPr lang="pt-BR" sz="2800" dirty="0"/>
              <a:t>Edital de licitação futura terá cláusula de ressarcimento do projeto.</a:t>
            </a:r>
          </a:p>
        </p:txBody>
      </p:sp>
    </p:spTree>
    <p:extLst>
      <p:ext uri="{BB962C8B-B14F-4D97-AF65-F5344CB8AC3E}">
        <p14:creationId xmlns:p14="http://schemas.microsoft.com/office/powerpoint/2010/main" val="4000511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516470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–Pessoa Física e cooperativas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41404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71700" y="381000"/>
            <a:ext cx="6620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10 – PF E COOPERATIVAS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066800"/>
            <a:ext cx="9448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pt-BR" sz="2400" dirty="0"/>
              <a:t>Art. 6. A contratação de sociedades </a:t>
            </a:r>
            <a:r>
              <a:rPr lang="pt-BR" sz="2400" b="1" dirty="0"/>
              <a:t>cooperativas</a:t>
            </a:r>
            <a:r>
              <a:rPr lang="pt-BR" sz="2400" dirty="0"/>
              <a:t> quando possível e autorizada em edital, pela sua natureza, </a:t>
            </a:r>
            <a:r>
              <a:rPr lang="pt-BR" sz="2400" b="1" dirty="0"/>
              <a:t>deve observar</a:t>
            </a:r>
            <a:r>
              <a:rPr lang="pt-BR" sz="2400" dirty="0"/>
              <a:t>:</a:t>
            </a:r>
          </a:p>
          <a:p>
            <a:pPr algn="just" fontAlgn="base"/>
            <a:r>
              <a:rPr lang="pt-BR" sz="2400" dirty="0"/>
              <a:t>I - a </a:t>
            </a:r>
            <a:r>
              <a:rPr lang="pt-BR" sz="2400" b="1" dirty="0"/>
              <a:t>possibilidade de ser executado com autonomia pelos cooperados</a:t>
            </a:r>
            <a:r>
              <a:rPr lang="pt-BR" sz="2400" dirty="0"/>
              <a:t>, de modo a </a:t>
            </a:r>
            <a:r>
              <a:rPr lang="pt-BR" sz="2400" b="1" dirty="0"/>
              <a:t>não demandar relação de subordinação </a:t>
            </a:r>
            <a:r>
              <a:rPr lang="pt-BR" sz="2400" dirty="0"/>
              <a:t>entre a cooperativa e os cooperados, nem entre a Administração e os cooperados; e</a:t>
            </a:r>
          </a:p>
          <a:p>
            <a:pPr algn="just" fontAlgn="base"/>
            <a:r>
              <a:rPr lang="pt-BR" sz="2400" dirty="0"/>
              <a:t>II - que a </a:t>
            </a:r>
            <a:r>
              <a:rPr lang="pt-BR" sz="2400" b="1" dirty="0"/>
              <a:t>gestão operacional do serviço seja executada de forma compartilhada ou em rodízio</a:t>
            </a:r>
            <a:r>
              <a:rPr lang="pt-BR" sz="2400" dirty="0"/>
              <a:t>, em que as </a:t>
            </a:r>
            <a:r>
              <a:rPr lang="pt-BR" sz="2400" b="1" dirty="0"/>
              <a:t>atividades de coordenação e supervisão da execução dos serviços e as de preposto, sejam realizadas pelos cooperados </a:t>
            </a:r>
            <a:r>
              <a:rPr lang="pt-BR" sz="2400" dirty="0"/>
              <a:t>de forma alternada ou aleatória, para que tantos quanto possíveis venham a assumir tal atribuição.</a:t>
            </a:r>
          </a:p>
          <a:p>
            <a:pPr algn="just" fontAlgn="base"/>
            <a:r>
              <a:rPr lang="pt-BR" sz="2400" dirty="0"/>
              <a:t>§ 1º As </a:t>
            </a:r>
            <a:r>
              <a:rPr lang="pt-BR" sz="2400" b="1" dirty="0"/>
              <a:t>cooperativas deverão apresentar um modelo de gestão operacional </a:t>
            </a:r>
            <a:r>
              <a:rPr lang="pt-BR" sz="2400" dirty="0"/>
              <a:t>que contemple as diretrizes estabelecidas neste artigo, o qual servirá como condição de aceitabilidade da proposta.</a:t>
            </a:r>
          </a:p>
        </p:txBody>
      </p:sp>
    </p:spTree>
    <p:extLst>
      <p:ext uri="{BB962C8B-B14F-4D97-AF65-F5344CB8AC3E}">
        <p14:creationId xmlns:p14="http://schemas.microsoft.com/office/powerpoint/2010/main" val="7730931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3481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Padronização e vedação 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83747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29965" y="381000"/>
            <a:ext cx="7943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– PADRONIZAÇÃO E VEDAÇÃO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099" y="1528465"/>
            <a:ext cx="9448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pt-BR" sz="2800" dirty="0"/>
              <a:t>Art. 41, III: Possibilidade de </a:t>
            </a:r>
            <a:r>
              <a:rPr lang="pt-BR" sz="2800" b="1" dirty="0"/>
              <a:t>vedar marcas ou produtos</a:t>
            </a:r>
          </a:p>
          <a:p>
            <a:pPr algn="just" fontAlgn="base"/>
            <a:endParaRPr lang="pt-BR" sz="2800" dirty="0"/>
          </a:p>
          <a:p>
            <a:pPr algn="just" fontAlgn="base"/>
            <a:r>
              <a:rPr lang="pt-BR" sz="2800" dirty="0"/>
              <a:t>Art. 43: prevê a possibilidade de desenvolver processo administrativo de </a:t>
            </a:r>
            <a:r>
              <a:rPr lang="pt-BR" sz="2800" b="1" dirty="0"/>
              <a:t>padronização</a:t>
            </a:r>
          </a:p>
          <a:p>
            <a:pPr algn="just" fontAlgn="base"/>
            <a:endParaRPr lang="pt-BR" sz="2800" b="1" dirty="0"/>
          </a:p>
          <a:p>
            <a:pPr algn="just" fontAlgn="base"/>
            <a:r>
              <a:rPr lang="pt-BR" sz="2800" b="1" dirty="0"/>
              <a:t>- Regulamentação vantajosa</a:t>
            </a:r>
          </a:p>
          <a:p>
            <a:pPr algn="just" fontAlgn="base"/>
            <a:endParaRPr lang="pt-BR" sz="2800" dirty="0"/>
          </a:p>
          <a:p>
            <a:pPr algn="just" fontAlgn="base"/>
            <a:endParaRPr lang="pt-BR" sz="2800" dirty="0"/>
          </a:p>
          <a:p>
            <a:pPr algn="just" fontAlgn="base"/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30712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29965" y="381000"/>
            <a:ext cx="8027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11 – PADRONIZAÇÃO E VEDAÇÃO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066800"/>
            <a:ext cx="9448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fontAlgn="base">
              <a:buFontTx/>
              <a:buChar char="-"/>
            </a:pPr>
            <a:r>
              <a:rPr lang="pt-BR" sz="2400" dirty="0"/>
              <a:t>Comissões específicas coordenam os processos</a:t>
            </a:r>
          </a:p>
          <a:p>
            <a:pPr marL="342900" indent="-342900" algn="just" fontAlgn="base">
              <a:buFontTx/>
              <a:buChar char="-"/>
            </a:pPr>
            <a:endParaRPr lang="pt-BR" sz="2400" dirty="0"/>
          </a:p>
          <a:p>
            <a:pPr marL="342900" indent="-342900" algn="just" fontAlgn="base">
              <a:buFontTx/>
              <a:buChar char="-"/>
            </a:pPr>
            <a:r>
              <a:rPr lang="pt-BR" sz="2400" b="1" dirty="0"/>
              <a:t>Padronização: 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deverá conter justificativas, pareceres e até mesmo ser pensada a publicação de edital para propostas adicionais;</a:t>
            </a:r>
          </a:p>
          <a:p>
            <a:pPr marL="342900" indent="-342900" algn="just" fontAlgn="base">
              <a:buFontTx/>
              <a:buChar char="-"/>
            </a:pPr>
            <a:endParaRPr lang="pt-BR" sz="2400" dirty="0"/>
          </a:p>
          <a:p>
            <a:pPr marL="342900" indent="-342900" algn="just" fontAlgn="base">
              <a:buFontTx/>
              <a:buChar char="-"/>
            </a:pPr>
            <a:r>
              <a:rPr lang="pt-BR" sz="2400" b="1" dirty="0"/>
              <a:t>Vedação: 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direito de manifestação dos representantes/fornecedores da marca ou produto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Registros, depoimentos e laudos que justificam a medida;</a:t>
            </a:r>
          </a:p>
          <a:p>
            <a:pPr marL="342900" indent="-342900" algn="just" fontAlgn="base">
              <a:buFont typeface="Wingdings" pitchFamily="2" charset="2"/>
              <a:buChar char="Ø"/>
            </a:pPr>
            <a:r>
              <a:rPr lang="pt-BR" sz="2400" dirty="0"/>
              <a:t>Possibilidade de revisão da vedação.</a:t>
            </a:r>
          </a:p>
        </p:txBody>
      </p:sp>
    </p:spTree>
    <p:extLst>
      <p:ext uri="{BB962C8B-B14F-4D97-AF65-F5344CB8AC3E}">
        <p14:creationId xmlns:p14="http://schemas.microsoft.com/office/powerpoint/2010/main" val="2934953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2934084" y="3166491"/>
            <a:ext cx="73481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934084" y="2618117"/>
            <a:ext cx="77446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Agentes e Fiscais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487986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028700" y="1752600"/>
            <a:ext cx="80391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pt-BR" sz="2400" dirty="0"/>
              <a:t>necessidade de capacitação poderá ser demonstrada no ETP e sanada antes da celebração do contrato [art. 8º, §3º];</a:t>
            </a:r>
          </a:p>
          <a:p>
            <a:pPr marL="342900" indent="-342900" algn="just">
              <a:buFontTx/>
              <a:buChar char="-"/>
            </a:pPr>
            <a:endParaRPr lang="pt-BR" sz="2400" dirty="0"/>
          </a:p>
          <a:p>
            <a:pPr marL="342900" indent="-342900" algn="just">
              <a:buFontTx/>
              <a:buChar char="-"/>
            </a:pPr>
            <a:r>
              <a:rPr lang="pt-BR" sz="2400" dirty="0"/>
              <a:t>na ausência ou atraso de indicação de gestor ou fiscal, responsável por designar será o responsável;</a:t>
            </a:r>
          </a:p>
          <a:p>
            <a:pPr marL="342900" indent="-342900" algn="just">
              <a:buFontTx/>
              <a:buChar char="-"/>
            </a:pPr>
            <a:endParaRPr lang="pt-BR" sz="2400" dirty="0"/>
          </a:p>
          <a:p>
            <a:pPr marL="342900" indent="-342900" algn="just">
              <a:buFontTx/>
              <a:buChar char="-"/>
            </a:pPr>
            <a:r>
              <a:rPr lang="pt-BR" sz="2400" dirty="0"/>
              <a:t>vedação de parentesco e vínculos;</a:t>
            </a:r>
          </a:p>
          <a:p>
            <a:pPr marL="342900" indent="-342900">
              <a:buFontTx/>
              <a:buChar char="-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711479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600199" y="1371600"/>
            <a:ext cx="708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/>
              <a:t>Art. 8º “a designação de gestor e fiscal deve observar”:</a:t>
            </a:r>
          </a:p>
          <a:p>
            <a:endParaRPr lang="pt-BR" sz="2400" dirty="0"/>
          </a:p>
          <a:p>
            <a:r>
              <a:rPr lang="pt-BR" sz="2400" dirty="0"/>
              <a:t>I - a </a:t>
            </a:r>
            <a:r>
              <a:rPr lang="pt-BR" sz="2400" b="1" dirty="0"/>
              <a:t>compatibilidade com as atribuições do cargo</a:t>
            </a:r>
            <a:r>
              <a:rPr lang="pt-BR" sz="2400" dirty="0"/>
              <a:t>;</a:t>
            </a:r>
          </a:p>
          <a:p>
            <a:endParaRPr lang="pt-BR" sz="2400" dirty="0"/>
          </a:p>
          <a:p>
            <a:r>
              <a:rPr lang="pt-BR" sz="2400" dirty="0"/>
              <a:t>II - a </a:t>
            </a:r>
            <a:r>
              <a:rPr lang="pt-BR" sz="2400" b="1" dirty="0"/>
              <a:t>complexidade da fiscalização</a:t>
            </a:r>
            <a:r>
              <a:rPr lang="pt-BR" sz="2400" dirty="0"/>
              <a:t>;</a:t>
            </a:r>
          </a:p>
          <a:p>
            <a:endParaRPr lang="pt-BR" sz="2400" dirty="0"/>
          </a:p>
          <a:p>
            <a:r>
              <a:rPr lang="pt-BR" sz="2400" dirty="0"/>
              <a:t>III - o </a:t>
            </a:r>
            <a:r>
              <a:rPr lang="pt-BR" sz="2400" b="1" dirty="0"/>
              <a:t>quantitativo de contratos por agente público</a:t>
            </a:r>
            <a:r>
              <a:rPr lang="pt-BR" sz="2400" dirty="0"/>
              <a:t>; e</a:t>
            </a:r>
          </a:p>
          <a:p>
            <a:endParaRPr lang="pt-BR" sz="2400" dirty="0"/>
          </a:p>
          <a:p>
            <a:r>
              <a:rPr lang="pt-BR" sz="2400" dirty="0"/>
              <a:t>IV - a </a:t>
            </a:r>
            <a:r>
              <a:rPr lang="pt-BR" sz="2400" b="1" dirty="0"/>
              <a:t>capacidade para o desempenho das atividades</a:t>
            </a:r>
            <a:r>
              <a:rPr lang="pt-B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786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32000" y="182940"/>
            <a:ext cx="7066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CHECK LIST – TERMO DE REFERÊNCIA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58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02869" y="381000"/>
            <a:ext cx="6481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13 – AGENTES E FISCAIS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66700" y="904220"/>
            <a:ext cx="9525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/>
              <a:t>Art. 12.  O </a:t>
            </a:r>
            <a:r>
              <a:rPr lang="pt-BR" sz="2400" b="1" dirty="0"/>
              <a:t>princípio da segregação das funções </a:t>
            </a:r>
            <a:r>
              <a:rPr lang="pt-BR" sz="2400" dirty="0"/>
              <a:t>veda a designação do mesmo agente público para atuação simultânea em funções mais suscetíveis a riscos, de modo a reduzir a possibilidade de ocultação de erros e de ocorrência de fraudes na contratação, todavia, esses </a:t>
            </a:r>
            <a:r>
              <a:rPr lang="pt-BR" sz="2400" b="1" dirty="0"/>
              <a:t>temperamentos devem ser adaptados à estrutura e à realidade no Município </a:t>
            </a:r>
            <a:r>
              <a:rPr lang="pt-BR" sz="2400" dirty="0"/>
              <a:t>quando da organização dos certames.</a:t>
            </a:r>
          </a:p>
          <a:p>
            <a:pPr algn="just"/>
            <a:r>
              <a:rPr lang="pt-BR" sz="2400" dirty="0"/>
              <a:t>Parágrafo único.  A aplicação do princípio da segregação de funções de que trata o </a:t>
            </a:r>
            <a:r>
              <a:rPr lang="pt-BR" sz="2400" b="1" dirty="0"/>
              <a:t>caput</a:t>
            </a:r>
            <a:r>
              <a:rPr lang="pt-BR" sz="2400" dirty="0"/>
              <a:t>:</a:t>
            </a:r>
          </a:p>
          <a:p>
            <a:pPr algn="just"/>
            <a:r>
              <a:rPr lang="pt-BR" sz="2400" dirty="0"/>
              <a:t>I -</a:t>
            </a:r>
            <a:r>
              <a:rPr lang="pt-BR" sz="2400" b="1" dirty="0"/>
              <a:t>  será avaliada na situação fática processual e estrutural do Município</a:t>
            </a:r>
            <a:r>
              <a:rPr lang="pt-BR" sz="2400" dirty="0"/>
              <a:t>; e</a:t>
            </a:r>
          </a:p>
          <a:p>
            <a:pPr algn="just"/>
            <a:r>
              <a:rPr lang="pt-BR" sz="2400" dirty="0"/>
              <a:t>II - </a:t>
            </a:r>
            <a:r>
              <a:rPr lang="pt-BR" sz="2400" b="1" dirty="0"/>
              <a:t>poderá ser ajustada</a:t>
            </a:r>
            <a:r>
              <a:rPr lang="pt-BR" sz="2400" dirty="0"/>
              <a:t>, no caso concreto, </a:t>
            </a:r>
            <a:r>
              <a:rPr lang="pt-BR" sz="2400" b="1" dirty="0"/>
              <a:t>em razão</a:t>
            </a:r>
            <a:r>
              <a:rPr lang="pt-BR" sz="2400" dirty="0"/>
              <a:t>: de </a:t>
            </a:r>
            <a:r>
              <a:rPr lang="pt-BR" sz="2400" b="1" dirty="0"/>
              <a:t>características do caso concreto </a:t>
            </a:r>
            <a:r>
              <a:rPr lang="pt-BR" sz="2400" dirty="0"/>
              <a:t>tais como o valor e a complexidade do objeto da contratação; da </a:t>
            </a:r>
            <a:r>
              <a:rPr lang="pt-BR" sz="2400" b="1" dirty="0"/>
              <a:t>realidade estrutural, pessoal, técnica ou outras limitações próprias do Município</a:t>
            </a:r>
            <a:r>
              <a:rPr lang="pt-BR" sz="2400" dirty="0"/>
              <a:t>, e, inclusive, em função da competência local para organizar seus serviços e estruturas, atendo-se à instrumentalidade das formas possíveis.</a:t>
            </a:r>
          </a:p>
        </p:txBody>
      </p:sp>
    </p:spTree>
    <p:extLst>
      <p:ext uri="{BB962C8B-B14F-4D97-AF65-F5344CB8AC3E}">
        <p14:creationId xmlns:p14="http://schemas.microsoft.com/office/powerpoint/2010/main" val="326800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543300" y="3166491"/>
            <a:ext cx="6738938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543300" y="2618117"/>
            <a:ext cx="6629016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Dosimetria das sanções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7415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28169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7700" y="106680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latin typeface="Josefin Sans"/>
              </a:rPr>
              <a:t>Dosimetria das sanções</a:t>
            </a:r>
          </a:p>
          <a:p>
            <a:pPr algn="ctr"/>
            <a:endParaRPr lang="pt-BR" sz="2800" b="1" dirty="0">
              <a:latin typeface="Josefin Sans"/>
            </a:endParaRPr>
          </a:p>
          <a:p>
            <a:pPr algn="ctr"/>
            <a:endParaRPr lang="pt-BR" sz="2800" b="1" dirty="0">
              <a:latin typeface="Josefin Sans"/>
            </a:endParaRPr>
          </a:p>
          <a:p>
            <a:pPr marL="457200" indent="-457200" algn="just">
              <a:buFontTx/>
              <a:buChar char="-"/>
            </a:pPr>
            <a:r>
              <a:rPr lang="pt-BR" sz="2800" b="1" dirty="0">
                <a:latin typeface="Josefin Sans"/>
              </a:rPr>
              <a:t>Busca dar objetividade e uniformidade na aplicação de sanções </a:t>
            </a:r>
          </a:p>
          <a:p>
            <a:pPr marL="457200" indent="-457200" algn="just">
              <a:buFontTx/>
              <a:buChar char="-"/>
            </a:pPr>
            <a:endParaRPr lang="pt-BR" sz="2800" b="1" dirty="0">
              <a:latin typeface="Josefin Sans"/>
            </a:endParaRPr>
          </a:p>
          <a:p>
            <a:pPr algn="just"/>
            <a:r>
              <a:rPr lang="pt-BR" sz="2800" dirty="0"/>
              <a:t>- Art. 161. Parágrafo único: Para fins de aplicação das sanções [advertência, multa, impedimento e inidoneidade] </a:t>
            </a:r>
            <a:r>
              <a:rPr lang="pt-BR" sz="2800" b="1" dirty="0"/>
              <a:t>o Poder Executivo regulamentará a forma de cômputo e as consequências da soma de diversas sanções</a:t>
            </a:r>
            <a:endParaRPr lang="pt-BR" sz="2800" b="1" dirty="0">
              <a:latin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945811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09606" y="490210"/>
            <a:ext cx="8943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16 – Decreto de dosimetria das sanções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19100" y="1371600"/>
            <a:ext cx="9525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dirty="0"/>
              <a:t>Art. 5º - A sanção de </a:t>
            </a:r>
            <a:r>
              <a:rPr lang="pt-PT" sz="2400" b="1" dirty="0"/>
              <a:t>advertência será aplicada como instrumento de diálogo </a:t>
            </a:r>
            <a:r>
              <a:rPr lang="pt-PT" sz="2400" dirty="0"/>
              <a:t>e correção de conduta nas seguintes hipóteses, quando não se justificar a imposição de penalidade mais grave:</a:t>
            </a:r>
            <a:endParaRPr lang="pt-BR" sz="2400" dirty="0"/>
          </a:p>
          <a:p>
            <a:pPr lvl="0" algn="just"/>
            <a:r>
              <a:rPr lang="pt-PT" sz="2400" dirty="0"/>
              <a:t>I – descumprimento de </a:t>
            </a:r>
            <a:r>
              <a:rPr lang="pt-PT" sz="2400" b="1" dirty="0"/>
              <a:t>pequena relevância</a:t>
            </a:r>
            <a:r>
              <a:rPr lang="pt-PT" sz="2400" dirty="0"/>
              <a:t>;</a:t>
            </a:r>
            <a:endParaRPr lang="pt-BR" sz="2400" dirty="0"/>
          </a:p>
          <a:p>
            <a:pPr lvl="0" algn="just"/>
            <a:r>
              <a:rPr lang="pt-PT" sz="2400" dirty="0"/>
              <a:t>II – </a:t>
            </a:r>
            <a:r>
              <a:rPr lang="pt-PT" sz="2400" b="1" dirty="0"/>
              <a:t>inexecução parcial </a:t>
            </a:r>
            <a:r>
              <a:rPr lang="pt-PT" sz="2400" dirty="0"/>
              <a:t>de obrigação contratual.</a:t>
            </a:r>
            <a:endParaRPr lang="pt-BR" sz="2400" dirty="0"/>
          </a:p>
          <a:p>
            <a:pPr algn="just"/>
            <a:endParaRPr lang="pt-BR" sz="2400" dirty="0"/>
          </a:p>
          <a:p>
            <a:pPr algn="just"/>
            <a:r>
              <a:rPr lang="pt-BR" sz="2400" dirty="0"/>
              <a:t>Art. 12: circunstâncias </a:t>
            </a:r>
            <a:r>
              <a:rPr lang="pt-BR" sz="2400" b="1" dirty="0"/>
              <a:t>agravantes e atenuantes</a:t>
            </a:r>
          </a:p>
          <a:p>
            <a:pPr algn="just"/>
            <a:endParaRPr lang="pt-BR" sz="2400" dirty="0"/>
          </a:p>
          <a:p>
            <a:pPr algn="just"/>
            <a:r>
              <a:rPr lang="pt-BR" sz="2400" dirty="0"/>
              <a:t>Art. 13 ao 28: </a:t>
            </a:r>
            <a:r>
              <a:rPr lang="pt-BR" sz="2400" b="1" dirty="0"/>
              <a:t>devido processo administrativo</a:t>
            </a:r>
          </a:p>
          <a:p>
            <a:pPr algn="just"/>
            <a:endParaRPr lang="pt-BR" sz="2400" b="1" dirty="0"/>
          </a:p>
          <a:p>
            <a:pPr algn="just"/>
            <a:r>
              <a:rPr lang="pt-BR" sz="2400" dirty="0"/>
              <a:t>Art. 33: possibilidade de </a:t>
            </a:r>
            <a:r>
              <a:rPr lang="pt-BR" sz="2400" b="1" dirty="0"/>
              <a:t>reabilitação do apenado</a:t>
            </a:r>
          </a:p>
        </p:txBody>
      </p:sp>
    </p:spTree>
    <p:extLst>
      <p:ext uri="{BB962C8B-B14F-4D97-AF65-F5344CB8AC3E}">
        <p14:creationId xmlns:p14="http://schemas.microsoft.com/office/powerpoint/2010/main" val="32159027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bject 2"/>
          <p:cNvSpPr txBox="1">
            <a:spLocks/>
          </p:cNvSpPr>
          <p:nvPr/>
        </p:nvSpPr>
        <p:spPr>
          <a:xfrm>
            <a:off x="2933700" y="312510"/>
            <a:ext cx="6934200" cy="6037056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 algn="ctr">
              <a:spcBef>
                <a:spcPts val="76"/>
              </a:spcBef>
            </a:pPr>
            <a:r>
              <a:rPr lang="pt-BR" sz="3500" b="1" spc="-4" dirty="0"/>
              <a:t>OUTROS MATERIAIS</a:t>
            </a: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endParaRPr lang="pt-BR" sz="3500" b="1" spc="-4" dirty="0"/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/>
              <a:t>Regulamento da ordem cronológica de pagamentos</a:t>
            </a: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endParaRPr lang="pt-BR" sz="3500" b="1" spc="-4" dirty="0"/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/>
              <a:t>Regulamento comissão de recebimento de bens de consumo</a:t>
            </a: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endParaRPr lang="pt-BR" sz="3500" b="1" spc="-4" dirty="0"/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/>
              <a:t>Modelos de declaração</a:t>
            </a:r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endParaRPr lang="pt-BR" sz="3500" b="1" spc="-4" dirty="0"/>
          </a:p>
          <a:p>
            <a:pPr marL="467380" indent="-457200" algn="just">
              <a:spcBef>
                <a:spcPts val="76"/>
              </a:spcBef>
              <a:buFont typeface="Wingdings" pitchFamily="2" charset="2"/>
              <a:buChar char="Ø"/>
            </a:pPr>
            <a:r>
              <a:rPr lang="pt-BR" sz="3500" b="1" spc="-4" dirty="0"/>
              <a:t>Minuta de Pregão</a:t>
            </a:r>
          </a:p>
        </p:txBody>
      </p:sp>
    </p:spTree>
    <p:extLst>
      <p:ext uri="{BB962C8B-B14F-4D97-AF65-F5344CB8AC3E}">
        <p14:creationId xmlns:p14="http://schemas.microsoft.com/office/powerpoint/2010/main" val="1120892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238500" y="1504146"/>
            <a:ext cx="4495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PARA ACESSAR OS MATERIAIS:</a:t>
            </a:r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r>
              <a:rPr lang="pt-BR" dirty="0" smtClean="0"/>
              <a:t>Link:            l1nk.dev/gl9uM</a:t>
            </a:r>
            <a:endParaRPr lang="pt-BR" dirty="0"/>
          </a:p>
        </p:txBody>
      </p:sp>
      <p:sp>
        <p:nvSpPr>
          <p:cNvPr id="5" name="AutoShape 2" descr="data:image/png;base64,iVBORw0KGgoAAAANSUhEUgAAAMgAAADICAYAAACtWK6eAAAAAXNSR0IArs4c6QAADS5JREFUeF7tndF24zoIRaf//9G9K501uU1sy2IbsN3uvkZI6HAOINlJP/78+fP558Z/n5/XcP/j42MTxZGPFXbZ4aQYj/aW7WPVfI+oXoNhcIc0eHC5TbMKolNhZe+NYqxAsiMB5qPBA0sNTRTIEh4Fks0yMJ8CAaAFTSjGCiQIdMVwGrxsX6wgVpBsTqXMp0BSYBxOQjH+0RWEglIRrs7sXBFUimXnvkdxu4ofFdx6zDna3+YtFg1qxSY6A6RAYq0SvWm7C78UyBsfFIgC+Y6AAlEgu0W/s4LvOlMwwBZrBdStEm8FsYJYQR6vD2y8oqJAFIgCUSChRsUWK9CC7F2LhZD/Nrj7NiS7UtBbGeoHxYvGZ8uO+kHtqP90PXRIp0EdbY5uoJuYhCj0GUMFXpRgZN8VlYf6T/mlQCjib3bdQqUBT9rucxrqB7Wj/tP1FAhFXIF8IUCJR+1ouOh6CoQirkAUyBZ3PIMskbHF6rkepvnMChJELlvkCkSBPBHIJldVLxvUzK8YTmJXIX6a0WmQ6Hq/9gxCgb67nQKJVToFcnfGB/1XIAokSJnfNVyBKJDfxfjgbhWIAglS5ncNVyAK5HcxPrhbBaJApiizRZTuK82Rs4TMFVfmFS8d0mvXqeCuDKLr/dpbLAWyZBH5EhklHrVTICsI0AxGsrMVJNaCUKJTOwWiQJ4I2GJROcxXx8fI9B9toIEbbZdmlOyMnz3f3pmAVLk92mRjSSt4hd3e3rc+p5h4BnlDVIHYYn1HQIEokCcCHtJXksPWP9ChmZSWQNpq0NJJ9kdbS+ojxTJ7PYLVXm9P56SYUH6hClLhJN0AJQMJkAKJRZ6eQWKrHB+dfkg/7lJsBgo0tdvyToH0xC22yvHRCmQFQyvIPLEIVrZY8/geHkkrAbWzgrwioECSMuxhJWxMQIlO7RSIAvmHgIf0gKo9gwTA2nlCTatSzIO50egMMjf1+aOyb7Fo1fnJdhV7O585cx5sVpA58/NHKZBlDO6AyfnMmfNAgbzhVJEtswl75IaI7I/Y7Pk4R8/zRykQBfJEoPNVk/OpP+eBAlEgCmSgFQWiQBSIApk/yFb0255B5tqZK476+LzShXQyQoTs9FnHyHUKcYUvxE+CY3IoT5tOgQRaLBolBUKRO99OgSiQsjPI+fQ+7oECUSAKZHRI9wzyik5F32+LdTyTnzWDFcQKYgWxguRc89IsZgWhyJ1v11pBKtoXcm05sum+0qTrVdht4dItcLpeRVwVSKDFulTgPh4vQaz/0QeTZD5KyuzEtldrcELpPKRbQZZhxIFTIHuaePkc46xA5m+xrCAhTg5/89YKsoKAFcQKMiOxSyUiK4gVZI+0lLA0IdL16HloeGZTIApEgXxuQnCZ74PQrEGzVPaNTUX2utKceyJa+7w7phXrKZC3yFKQr0RmuoerJBvqR8W+FYgCeSJAiZldjakfCqThZoyCbAVZIkCxVCArbOoGMzvrKRAFQs5p0zYKZBqqr4H0yTAVcsy7v6O7Y1qxHnoXiwaHlk4SHBqgO/h4RCAkdsTmiI9UxAokqBQCmAJZgqxAgsSrACzowtRwBZJD9op4k9icUZVssd44ZAXJEdUZZK4QnQJRIE8EtghmBZlqWP4fVAFY0IWp4SSjWEGsIN8RsIJYQawggy+ftb5qQr8K2m23VZ66/ahYb6r0Jg2i1bh73yM/FUiADBWBq2hXSWsZgGF6qAKZhurvwLsQzAoSDOzGcAUSxFGBXPsAHAzn7nAFsgvR6wAFokBmKFPBk9G6nkFW0CHZrSJwnkGWwanAWYGsIECB9gwyk+f3x5AkVHVWTRdIxU1IRbbcD1NsRLaoYquf25ISXyt4Qvyostm85q3YuAKJhZGKldrFvPs7uoInxI8qGwXyhmwnufaCSn2hdnv+rH2uQAhqGzZWkBiYlOjULuadFYTgNbRRIDFIKdGpXcw7BULwUiCJqFGiUzviui0WQc0WKwU1SnRqR5z+tQIZgXUlUOhdezYZqB8VZKZzZseVYkJiU2WD3ubNBvLI5jqDQIlHkw3dG/UzO67U/yN8yLZVIAFEKfEUSADkiw1VIIGAKJAAWDs/bheb6bzRCiSAvQIJgKVAYmBVje7scxVILIqdsYl5Nj/aCjKPFf5GpGeQAMgXG4rexaKZgd6SVDyBJ75U+FEhHlrpCCYVfKb8KvHl8ULm2sQUZBrwkV0FMQkZKvygeFX4QjApIeXgZ3gq1htyT4HMQ15BSgWyRMAKMs/Jr5EVxCTZssIPBaJAnggQUiqQdQlViJXGJ5jvdodbQXYheh1wFTJU+GEFsYJYQeChk16UVNgFc9qh4bevIId2v2FMszO9/SJ7qGhB7rBvgtXDpkKoFC8qOvQchAJGyUyJSUHZ8pP6cfd903grEIrcih3NDJR8xHUFEkNNgcTwGo5WIEt4qCCzKycNswKhyFlBngjcITHQMCsQipwCUSCDm71uYQ3bdPKqSaIubkUU2vLQcxJdzxZriTjFBL3uPgr4XYK65SdteSrsKM6UDAQTmixplejGRIG8IV5B9LuQQYGsVJ6tFqsiM9BWg/pCso0CyWtPCP4Pm+wKeGROK4gV5ImAFcQKcogMtFWidlfJwDSjX8V/KwjowUi2pESndlchmAIBBNsy8RZriYwCuS8m6GXFioxylWxJcwU93HevR2JHkx69lKHr0RiM7BQIZWjS4Z4uX0GG7K5AgdDoBu26W5Sge1/DKWHJWkfWs4Ks3FQNXnuxglCGWkEOIVeRUOictlgroaR97hYraHAoy+h6VhAryBTnFMgUTF+DsrE60iJWnGusIFaQJwJWkGAF+QTpgZb3+Zz1OpKuR8hAfRzZAYgPHfyz9039p9mexoD6OawgCoSGY96uInAVN3tbO6L+K5CG1uVIv5qdSecl8TqSEuwqlZP6r0AUyJRmKMEUyBS8z0EVOH/YYsWCQEZXBM4WaxmJCpwVCGF80KYicApEgUxdTXYSJaiL0tLfuW8q8F97BqEbp0HttiO3OfS8QEVXsV72pQYVFvWD8mTIZ3IGUSBLBCoIW4EznZMIWYGsoEaJciU7KwiRQ8+ZYOSZFaRJkApEgfxDAN1i0TJNFd5tp0AUiAIB//WpQqiUirQlpcmN+PkjziDZPxxHgDxiQ4NwZM01W0pYakf9J+vRWyXqY4Ud5Un6D8dVbI4ezDp9IcR7+Eft6N7IegqEon0BO5oZsl0nxFMg2VHYno/yxAqSFCMFkgRk0TQKpAjY2WkVyCxS54xTIOfg/lxVgZwcgJ3lFcjJ8VEgJwegSiDZ72JdCSZCWmKzd9iuwKTimQy5raKZeYRJRQwoXulP0ivIQOckQBMbBUIjtG5XEQMFsoI1AZrYKBAFkotA02yE7MRGgeQGtCIGVhArSOmN2pYEPIPkJofW2UgmIjZWkNywVsTACmIFsYIM3tDGAvnJb/OSTESuOvfyZ3cbsudP5ueUeNRu5DvFeRTzH/0ulgLJlML6XJTo1E6BBGNKgd6ys4LEApCN/5HznBVkJXbZAVIgCuQ7ArZYb3xQIApEgQz+a5ICUSAKRIHEVDAYnd3i3uYMQg88ach/m4jcRlGgK/bd6X8F/hU3R6M5aRUvid3Wc5CKxWjwOglWse9O/ynG1K4br3axKpBXyLsDTlsUSuhsu268FMgKAp0ZuDvgCmQZcFusYBpTIEHAGod3JxQriBXkiQDNpI36+KNAOtHeWMsKcoEgbLigQIIZnYaS9uLZdlfK2pR8nQmFxpvatWNCbrEqSJRN9L3nIJ0vK96GDOAX7+neqJ0CCVasbGFViP82ZFAgi1BtvqxIiVdBhoqWwQqSd71KY07srCBWkCcC7WSwglhB/iFgBbGC7HHh6xzrIf2VKJ5BSOPTZ9NeVX+yQPrCxleqECQ9PxLydZ4POcr8P3n96ApyBNAuWwWyRJoIdS9eWMhWkD1oaz9XIApkimGdbcGUQ02DFIgCmaKaApmCaWpQJ5a4dYG/gjgFQOajAlssCnmOnRXECjLFpM6sN+VQ0yAFokCmqHYVgXQTdgRORfsyFYykQZe6jYJvCXjN+0YGBZKkjsFPKx1ZoTtpKBAFcoSvQ1srSCK0tlhLMLuzZWI4v6ZSIImIKhAFMkOn7qRhi2WLNcNLNMYKgmBbN7KCWEFm6HSLCjKzkcwxFBRyhVqR9SgW3TdqW+vR5DXaN52TxodiiVosGnBqp0Aocks7Qkxis+cxnVOBrCCrQPboNv85ISax2fOIzqlAFMgTAdoWZLc2lMzZfhy5OqZY2mK9RZFmqL2MST6nQc0mpgJZQfQuRKF+kgMpIfkRGwUSO0ORS5m9+FhBrCC7LZ0VZE9GF/6cVhCyJXpZUGFH/O+2obGpqJy47dz6wlQ3mHQ9GgSyXgXRK7Iz2VuFDY2NAkmMBg0CcUGBxFCjsVEgMZyHo2kQiAsKJIYajY0CieGsQBLx6pxKgXSivbEWDQJx3QoSQ43GxgoSw9kKkohX51Q/QSD/AW5ndVgv7rai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99" y="1981200"/>
            <a:ext cx="20288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07918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26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7315199"/>
          </a:xfrm>
          <a:prstGeom prst="rect">
            <a:avLst/>
          </a:prstGeom>
        </p:spPr>
      </p:pic>
      <p:sp>
        <p:nvSpPr>
          <p:cNvPr id="1048761" name="object 22"/>
          <p:cNvSpPr txBox="1"/>
          <p:nvPr/>
        </p:nvSpPr>
        <p:spPr>
          <a:xfrm>
            <a:off x="2628900" y="1610495"/>
            <a:ext cx="3760497" cy="758226"/>
          </a:xfrm>
          <a:prstGeom prst="rect">
            <a:avLst/>
          </a:prstGeom>
        </p:spPr>
        <p:txBody>
          <a:bodyPr vert="horz" wrap="square" lIns="0" tIns="34613" rIns="0" bIns="0" rtlCol="0">
            <a:spAutoFit/>
          </a:bodyPr>
          <a:lstStyle/>
          <a:p>
            <a:pPr>
              <a:lnSpc>
                <a:spcPct val="100000"/>
              </a:lnSpc>
            </a:pPr>
            <a:endParaRPr dirty="0">
              <a:latin typeface="Calibri"/>
              <a:cs typeface="Calibri"/>
            </a:endParaRPr>
          </a:p>
          <a:p>
            <a:pPr>
              <a:spcBef>
                <a:spcPts val="8"/>
              </a:spcBef>
            </a:pPr>
            <a:endParaRPr sz="1900" dirty="0">
              <a:latin typeface="Calibri"/>
              <a:cs typeface="Calibri"/>
            </a:endParaRPr>
          </a:p>
          <a:p>
            <a:pPr marL="11198"/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2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1052" y="1020044"/>
            <a:ext cx="3048000" cy="11809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097228" name="Imagem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300" y="2200945"/>
            <a:ext cx="5387406" cy="36547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30500" y="63600"/>
            <a:ext cx="5560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1- CHECK LIST – TR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706160"/>
            <a:ext cx="5562600" cy="603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876300" y="2438400"/>
            <a:ext cx="1828800" cy="1371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0277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bject 3"/>
          <p:cNvSpPr/>
          <p:nvPr/>
        </p:nvSpPr>
        <p:spPr>
          <a:xfrm>
            <a:off x="3162300" y="3166491"/>
            <a:ext cx="7288254" cy="45719"/>
          </a:xfrm>
          <a:custGeom>
            <a:avLst/>
            <a:gdLst/>
            <a:ahLst/>
            <a:cxnLst/>
            <a:rect l="l" t="t" r="r" b="b"/>
            <a:pathLst>
              <a:path w="5437505" h="18414">
                <a:moveTo>
                  <a:pt x="5436997" y="0"/>
                </a:moveTo>
                <a:lnTo>
                  <a:pt x="0" y="0"/>
                </a:lnTo>
                <a:lnTo>
                  <a:pt x="0" y="18287"/>
                </a:lnTo>
                <a:lnTo>
                  <a:pt x="5436997" y="18287"/>
                </a:lnTo>
                <a:lnTo>
                  <a:pt x="54369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3162300" y="2578100"/>
            <a:ext cx="7211285" cy="548374"/>
          </a:xfrm>
          <a:prstGeom prst="rect">
            <a:avLst/>
          </a:prstGeom>
        </p:spPr>
        <p:txBody>
          <a:bodyPr vert="horz" wrap="square" lIns="0" tIns="9671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0180">
              <a:spcBef>
                <a:spcPts val="76"/>
              </a:spcBef>
            </a:pPr>
            <a:r>
              <a:rPr lang="pt-BR" sz="3500" b="1" spc="-4" dirty="0"/>
              <a:t>DECRETO – BENS COMUNS E DE LUXO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1823" y="325210"/>
            <a:ext cx="1553527" cy="60189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75770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92112" y="596900"/>
            <a:ext cx="7409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LEI 14.133/21 -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295400"/>
            <a:ext cx="920302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/>
              <a:t>Art. 20. Os </a:t>
            </a:r>
            <a:r>
              <a:rPr lang="pt-BR" sz="2500" b="1" dirty="0"/>
              <a:t>itens de consumo adquiridos para suprir as demandas das estruturas da Administração Pública deverão ser de qualidade comum</a:t>
            </a:r>
            <a:r>
              <a:rPr lang="pt-BR" sz="2500" dirty="0"/>
              <a:t>, não superior à necessária para cumprir as finalidades às quais se destinam, </a:t>
            </a:r>
            <a:r>
              <a:rPr lang="pt-BR" sz="2500" b="1" dirty="0"/>
              <a:t>vedada a aquisição de artigos de luxo</a:t>
            </a:r>
            <a:r>
              <a:rPr lang="pt-BR" sz="2500" dirty="0"/>
              <a:t>.    </a:t>
            </a:r>
          </a:p>
          <a:p>
            <a:pPr algn="just"/>
            <a:r>
              <a:rPr lang="pt-BR" sz="2500" dirty="0"/>
              <a:t>      </a:t>
            </a:r>
          </a:p>
          <a:p>
            <a:pPr algn="just"/>
            <a:r>
              <a:rPr lang="pt-BR" sz="2500" dirty="0"/>
              <a:t>§ 1º Os </a:t>
            </a:r>
            <a:r>
              <a:rPr lang="pt-BR" sz="2500" b="1" dirty="0"/>
              <a:t>Poderes Executivo, Legislativo e Judiciário definirão em regulamento os limites para o enquadramento dos bens de consumo nas categorias comum e luxo</a:t>
            </a:r>
            <a:r>
              <a:rPr lang="pt-BR" sz="2500" dirty="0"/>
              <a:t>.</a:t>
            </a:r>
          </a:p>
          <a:p>
            <a:pPr algn="just"/>
            <a:endParaRPr lang="pt-BR" sz="2500" dirty="0"/>
          </a:p>
          <a:p>
            <a:pPr algn="just"/>
            <a:r>
              <a:rPr lang="pt-BR" sz="2500" dirty="0"/>
              <a:t>§ 2º </a:t>
            </a:r>
            <a:r>
              <a:rPr lang="pt-BR" sz="2500" b="1" dirty="0"/>
              <a:t>A partir de 180 (cento e oitenta) dias</a:t>
            </a:r>
            <a:r>
              <a:rPr lang="pt-BR" sz="2500" dirty="0"/>
              <a:t> contados da promulgação desta Lei, novas compras de bens de consumo só poderão ser efetivadas com a edição, pela autoridade competente, do regulamento a que se refere o § 1º deste artigo.</a:t>
            </a:r>
          </a:p>
          <a:p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98701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03994" y="525940"/>
            <a:ext cx="9202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DECRETO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460178"/>
            <a:ext cx="94488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u="sng" dirty="0"/>
              <a:t>Art. 1º, Parágrafo único. </a:t>
            </a:r>
            <a:endParaRPr lang="pt-BR" sz="2500" dirty="0"/>
          </a:p>
          <a:p>
            <a:endParaRPr lang="pt-BR" sz="2500" dirty="0"/>
          </a:p>
          <a:p>
            <a:pPr algn="ctr"/>
            <a:r>
              <a:rPr lang="pt-BR" sz="2500" dirty="0"/>
              <a:t>Critérios de enquadramento de bens de consumo</a:t>
            </a:r>
          </a:p>
          <a:p>
            <a:endParaRPr lang="pt-BR" sz="2500" dirty="0"/>
          </a:p>
          <a:p>
            <a:r>
              <a:rPr lang="pt-BR" sz="2500" dirty="0"/>
              <a:t>a) </a:t>
            </a:r>
            <a:r>
              <a:rPr lang="pt-BR" sz="2500" b="1" dirty="0"/>
              <a:t>DURABILIDADE</a:t>
            </a:r>
            <a:r>
              <a:rPr lang="pt-BR" sz="2500" dirty="0"/>
              <a:t>: quando, em uso normal, </a:t>
            </a:r>
            <a:r>
              <a:rPr lang="pt-BR" sz="2500" b="1" dirty="0"/>
              <a:t>SE PERDE OU TEM REDUZIDAS AS SUAS CONDIÇÕES</a:t>
            </a:r>
            <a:r>
              <a:rPr lang="pt-BR" sz="2500" dirty="0"/>
              <a:t> de funcionamento, no </a:t>
            </a:r>
            <a:r>
              <a:rPr lang="pt-BR" sz="2500" b="1" dirty="0"/>
              <a:t>PRAZO MÁXIMO DE 2 (DOIS) </a:t>
            </a:r>
            <a:r>
              <a:rPr lang="pt-BR" sz="2500" dirty="0"/>
              <a:t>anos;</a:t>
            </a:r>
          </a:p>
        </p:txBody>
      </p:sp>
    </p:spTree>
    <p:extLst>
      <p:ext uri="{BB962C8B-B14F-4D97-AF65-F5344CB8AC3E}">
        <p14:creationId xmlns:p14="http://schemas.microsoft.com/office/powerpoint/2010/main" val="388013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460178"/>
            <a:ext cx="9448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u="sng" dirty="0"/>
              <a:t>Art. 1º Parágrafo único. </a:t>
            </a:r>
            <a:r>
              <a:rPr lang="pt-BR" sz="2500" dirty="0"/>
              <a:t>[Critérios para bens de consumo]</a:t>
            </a:r>
          </a:p>
          <a:p>
            <a:endParaRPr lang="pt-BR" sz="2500" dirty="0"/>
          </a:p>
          <a:p>
            <a:r>
              <a:rPr lang="pt-BR" sz="2500" dirty="0"/>
              <a:t>b) </a:t>
            </a:r>
            <a:r>
              <a:rPr lang="pt-BR" sz="2500" b="1" dirty="0"/>
              <a:t>FRAGILIDADE</a:t>
            </a:r>
            <a:r>
              <a:rPr lang="pt-BR" sz="2500" dirty="0"/>
              <a:t>: possui </a:t>
            </a:r>
            <a:r>
              <a:rPr lang="pt-BR" sz="2500" b="1" dirty="0"/>
              <a:t>ESTRUTURA SUJEITA A MODIFICAÇÃO</a:t>
            </a:r>
            <a:r>
              <a:rPr lang="pt-BR" sz="2500" dirty="0"/>
              <a:t>, por ser </a:t>
            </a:r>
            <a:r>
              <a:rPr lang="pt-BR" sz="2500" b="1" dirty="0"/>
              <a:t>QUEBRADIÇO OU DEFORMÁVEL</a:t>
            </a:r>
            <a:r>
              <a:rPr lang="pt-BR" sz="2500" dirty="0"/>
              <a:t>, </a:t>
            </a:r>
            <a:r>
              <a:rPr lang="pt-BR" sz="2500" b="1" dirty="0"/>
              <a:t>CARACTERIZANDO-SE PELA IRRECUPERABILIDADE </a:t>
            </a:r>
            <a:r>
              <a:rPr lang="pt-BR" sz="2500" dirty="0"/>
              <a:t>e ou tiver perda de sua identidade;</a:t>
            </a:r>
          </a:p>
        </p:txBody>
      </p:sp>
    </p:spTree>
    <p:extLst>
      <p:ext uri="{BB962C8B-B14F-4D97-AF65-F5344CB8AC3E}">
        <p14:creationId xmlns:p14="http://schemas.microsoft.com/office/powerpoint/2010/main" val="3107441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460178"/>
            <a:ext cx="9448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u="sng" dirty="0"/>
              <a:t>Art. 1º Parágrafo único. </a:t>
            </a:r>
            <a:r>
              <a:rPr lang="pt-BR" sz="2500" dirty="0"/>
              <a:t>[Critérios para bens de consumo]</a:t>
            </a:r>
          </a:p>
          <a:p>
            <a:endParaRPr lang="pt-BR" sz="2500" dirty="0"/>
          </a:p>
          <a:p>
            <a:r>
              <a:rPr lang="pt-BR" sz="2500" dirty="0"/>
              <a:t>c) </a:t>
            </a:r>
            <a:r>
              <a:rPr lang="pt-BR" sz="2500" b="1" dirty="0"/>
              <a:t>PERECIBILIDADE</a:t>
            </a:r>
            <a:r>
              <a:rPr lang="pt-BR" sz="2500" dirty="0"/>
              <a:t>: quando </a:t>
            </a:r>
            <a:r>
              <a:rPr lang="pt-BR" sz="2500" b="1" dirty="0"/>
              <a:t>SUJEITO A MODIFICAÇÕES QUÍMICAS OU FÍSICAS</a:t>
            </a:r>
            <a:r>
              <a:rPr lang="pt-BR" sz="2500" dirty="0"/>
              <a:t>, deteriora-se ou </a:t>
            </a:r>
            <a:r>
              <a:rPr lang="pt-BR" sz="2500" b="1" dirty="0"/>
              <a:t>PERDE AS SUAS CARACTERÍSTICAS NORMAIS DE USO</a:t>
            </a:r>
            <a:r>
              <a:rPr lang="pt-BR" sz="25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91920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2100" y="523320"/>
            <a:ext cx="7353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Josefin Sans"/>
              </a:rPr>
              <a:t>MATERIAL 4 – CLASSIFICAÇÃO DE BENS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95300" y="1460178"/>
            <a:ext cx="9448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u="sng" dirty="0"/>
              <a:t>Art. 1º Parágrafo único. </a:t>
            </a:r>
            <a:r>
              <a:rPr lang="pt-BR" sz="2500" dirty="0"/>
              <a:t>[Critérios para bens de consumo]</a:t>
            </a:r>
          </a:p>
          <a:p>
            <a:endParaRPr lang="pt-BR" sz="2500" dirty="0"/>
          </a:p>
          <a:p>
            <a:r>
              <a:rPr lang="pt-BR" sz="2500" dirty="0"/>
              <a:t>d) </a:t>
            </a:r>
            <a:r>
              <a:rPr lang="pt-BR" sz="2500" b="1" dirty="0"/>
              <a:t>INCORPORABILIDADE</a:t>
            </a:r>
            <a:r>
              <a:rPr lang="pt-BR" sz="2500" dirty="0"/>
              <a:t>: quando </a:t>
            </a:r>
            <a:r>
              <a:rPr lang="pt-BR" sz="2500" b="1" dirty="0"/>
              <a:t>DESTINADO À INCORPORAÇÃO A OUTRO BEM</a:t>
            </a:r>
            <a:r>
              <a:rPr lang="pt-BR" sz="2500" dirty="0"/>
              <a:t>, não podendo ser retirado sem prejuízo das características do principal; e</a:t>
            </a:r>
          </a:p>
        </p:txBody>
      </p:sp>
    </p:spTree>
    <p:extLst>
      <p:ext uri="{BB962C8B-B14F-4D97-AF65-F5344CB8AC3E}">
        <p14:creationId xmlns:p14="http://schemas.microsoft.com/office/powerpoint/2010/main" val="2025889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3812</TotalTime>
  <Words>1615</Words>
  <Application>Microsoft Office PowerPoint</Application>
  <PresentationFormat>Slides de 35 mm</PresentationFormat>
  <Paragraphs>177</Paragraphs>
  <Slides>36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36</vt:i4>
      </vt:variant>
    </vt:vector>
  </HeadingPairs>
  <TitlesOfParts>
    <vt:vector size="3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PROCESSO EXTERNO LICITATÓRIO</dc:title>
  <dc:creator>Leonardo</dc:creator>
  <cp:lastModifiedBy>.</cp:lastModifiedBy>
  <cp:revision>136</cp:revision>
  <cp:lastPrinted>2022-10-22T19:33:40Z</cp:lastPrinted>
  <dcterms:created xsi:type="dcterms:W3CDTF">2022-09-26T01:07:52Z</dcterms:created>
  <dcterms:modified xsi:type="dcterms:W3CDTF">2023-02-24T14:38:31Z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2022-09-24T00:00:00Z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2022-09-25T00:00:00Z</vt:filetime>
  </property>
</Properties>
</file>