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3">
  <p:sldMasterIdLst>
    <p:sldMasterId id="2147483648" r:id="rId1"/>
  </p:sldMasterIdLst>
  <p:notesMasterIdLst>
    <p:notesMasterId r:id="rId127"/>
  </p:notesMasterIdLst>
  <p:handoutMasterIdLst>
    <p:handoutMasterId r:id="rId128"/>
  </p:handoutMasterIdLst>
  <p:sldIdLst>
    <p:sldId id="411" r:id="rId2"/>
    <p:sldId id="413" r:id="rId3"/>
    <p:sldId id="259" r:id="rId4"/>
    <p:sldId id="262" r:id="rId5"/>
    <p:sldId id="263" r:id="rId6"/>
    <p:sldId id="426" r:id="rId7"/>
    <p:sldId id="420" r:id="rId8"/>
    <p:sldId id="421" r:id="rId9"/>
    <p:sldId id="422" r:id="rId10"/>
    <p:sldId id="424" r:id="rId11"/>
    <p:sldId id="428" r:id="rId12"/>
    <p:sldId id="425" r:id="rId13"/>
    <p:sldId id="261" r:id="rId14"/>
    <p:sldId id="333" r:id="rId15"/>
    <p:sldId id="357" r:id="rId16"/>
    <p:sldId id="427" r:id="rId17"/>
    <p:sldId id="264" r:id="rId18"/>
    <p:sldId id="265" r:id="rId19"/>
    <p:sldId id="266" r:id="rId20"/>
    <p:sldId id="334" r:id="rId21"/>
    <p:sldId id="268" r:id="rId22"/>
    <p:sldId id="366" r:id="rId23"/>
    <p:sldId id="377" r:id="rId24"/>
    <p:sldId id="363" r:id="rId25"/>
    <p:sldId id="365" r:id="rId26"/>
    <p:sldId id="364" r:id="rId27"/>
    <p:sldId id="378" r:id="rId28"/>
    <p:sldId id="340" r:id="rId29"/>
    <p:sldId id="404" r:id="rId30"/>
    <p:sldId id="367" r:id="rId31"/>
    <p:sldId id="368" r:id="rId32"/>
    <p:sldId id="379" r:id="rId33"/>
    <p:sldId id="405" r:id="rId34"/>
    <p:sldId id="369" r:id="rId35"/>
    <p:sldId id="390" r:id="rId36"/>
    <p:sldId id="395" r:id="rId37"/>
    <p:sldId id="348" r:id="rId38"/>
    <p:sldId id="352" r:id="rId39"/>
    <p:sldId id="360" r:id="rId40"/>
    <p:sldId id="380" r:id="rId41"/>
    <p:sldId id="381" r:id="rId42"/>
    <p:sldId id="335" r:id="rId43"/>
    <p:sldId id="337" r:id="rId44"/>
    <p:sldId id="269" r:id="rId45"/>
    <p:sldId id="358" r:id="rId46"/>
    <p:sldId id="271" r:id="rId47"/>
    <p:sldId id="270" r:id="rId48"/>
    <p:sldId id="272" r:id="rId49"/>
    <p:sldId id="396" r:id="rId50"/>
    <p:sldId id="273" r:id="rId51"/>
    <p:sldId id="274" r:id="rId52"/>
    <p:sldId id="277" r:id="rId53"/>
    <p:sldId id="278" r:id="rId54"/>
    <p:sldId id="281" r:id="rId55"/>
    <p:sldId id="276" r:id="rId56"/>
    <p:sldId id="393" r:id="rId57"/>
    <p:sldId id="279" r:id="rId58"/>
    <p:sldId id="280" r:id="rId59"/>
    <p:sldId id="392" r:id="rId60"/>
    <p:sldId id="282" r:id="rId61"/>
    <p:sldId id="283" r:id="rId62"/>
    <p:sldId id="284" r:id="rId63"/>
    <p:sldId id="285" r:id="rId64"/>
    <p:sldId id="398" r:id="rId65"/>
    <p:sldId id="401" r:id="rId66"/>
    <p:sldId id="403" r:id="rId67"/>
    <p:sldId id="287" r:id="rId68"/>
    <p:sldId id="288" r:id="rId69"/>
    <p:sldId id="289" r:id="rId70"/>
    <p:sldId id="290" r:id="rId71"/>
    <p:sldId id="330" r:id="rId72"/>
    <p:sldId id="354" r:id="rId73"/>
    <p:sldId id="414" r:id="rId74"/>
    <p:sldId id="415" r:id="rId75"/>
    <p:sldId id="416" r:id="rId76"/>
    <p:sldId id="417" r:id="rId77"/>
    <p:sldId id="291" r:id="rId78"/>
    <p:sldId id="292" r:id="rId79"/>
    <p:sldId id="406" r:id="rId80"/>
    <p:sldId id="293" r:id="rId81"/>
    <p:sldId id="294" r:id="rId82"/>
    <p:sldId id="295" r:id="rId83"/>
    <p:sldId id="394" r:id="rId84"/>
    <p:sldId id="297" r:id="rId85"/>
    <p:sldId id="298" r:id="rId86"/>
    <p:sldId id="299" r:id="rId87"/>
    <p:sldId id="301" r:id="rId88"/>
    <p:sldId id="373" r:id="rId89"/>
    <p:sldId id="300" r:id="rId90"/>
    <p:sldId id="302" r:id="rId91"/>
    <p:sldId id="374" r:id="rId92"/>
    <p:sldId id="303" r:id="rId93"/>
    <p:sldId id="304" r:id="rId94"/>
    <p:sldId id="332" r:id="rId95"/>
    <p:sldId id="305" r:id="rId96"/>
    <p:sldId id="306" r:id="rId97"/>
    <p:sldId id="331" r:id="rId98"/>
    <p:sldId id="307" r:id="rId99"/>
    <p:sldId id="308" r:id="rId100"/>
    <p:sldId id="309" r:id="rId101"/>
    <p:sldId id="310" r:id="rId102"/>
    <p:sldId id="311" r:id="rId103"/>
    <p:sldId id="312" r:id="rId104"/>
    <p:sldId id="313" r:id="rId105"/>
    <p:sldId id="314" r:id="rId106"/>
    <p:sldId id="315" r:id="rId107"/>
    <p:sldId id="316" r:id="rId108"/>
    <p:sldId id="317" r:id="rId109"/>
    <p:sldId id="318" r:id="rId110"/>
    <p:sldId id="319" r:id="rId111"/>
    <p:sldId id="320" r:id="rId112"/>
    <p:sldId id="321" r:id="rId113"/>
    <p:sldId id="322" r:id="rId114"/>
    <p:sldId id="375" r:id="rId115"/>
    <p:sldId id="323" r:id="rId116"/>
    <p:sldId id="324" r:id="rId117"/>
    <p:sldId id="325" r:id="rId118"/>
    <p:sldId id="326" r:id="rId119"/>
    <p:sldId id="376" r:id="rId120"/>
    <p:sldId id="397" r:id="rId121"/>
    <p:sldId id="327" r:id="rId122"/>
    <p:sldId id="410" r:id="rId123"/>
    <p:sldId id="408" r:id="rId124"/>
    <p:sldId id="419" r:id="rId125"/>
    <p:sldId id="329" r:id="rId126"/>
  </p:sldIdLst>
  <p:sldSz cx="10287000" cy="6858000" type="35mm"/>
  <p:notesSz cx="6669088" cy="9926638"/>
  <p:defaultTextStyle>
    <a:defPPr>
      <a:defRPr lang="pt-BR"/>
    </a:defPPr>
    <a:lvl1pPr marL="0" algn="l" defTabSz="732983" rtl="0" eaLnBrk="1" latinLnBrk="0" hangingPunct="1">
      <a:defRPr sz="1400" kern="1200">
        <a:solidFill>
          <a:schemeClr val="tx1"/>
        </a:solidFill>
        <a:latin typeface="+mn-lt"/>
        <a:ea typeface="+mn-ea"/>
        <a:cs typeface="+mn-cs"/>
      </a:defRPr>
    </a:lvl1pPr>
    <a:lvl2pPr marL="366492" algn="l" defTabSz="732983" rtl="0" eaLnBrk="1" latinLnBrk="0" hangingPunct="1">
      <a:defRPr sz="1400" kern="1200">
        <a:solidFill>
          <a:schemeClr val="tx1"/>
        </a:solidFill>
        <a:latin typeface="+mn-lt"/>
        <a:ea typeface="+mn-ea"/>
        <a:cs typeface="+mn-cs"/>
      </a:defRPr>
    </a:lvl2pPr>
    <a:lvl3pPr marL="732983" algn="l" defTabSz="732983" rtl="0" eaLnBrk="1" latinLnBrk="0" hangingPunct="1">
      <a:defRPr sz="1400" kern="1200">
        <a:solidFill>
          <a:schemeClr val="tx1"/>
        </a:solidFill>
        <a:latin typeface="+mn-lt"/>
        <a:ea typeface="+mn-ea"/>
        <a:cs typeface="+mn-cs"/>
      </a:defRPr>
    </a:lvl3pPr>
    <a:lvl4pPr marL="1099475" algn="l" defTabSz="732983" rtl="0" eaLnBrk="1" latinLnBrk="0" hangingPunct="1">
      <a:defRPr sz="1400" kern="1200">
        <a:solidFill>
          <a:schemeClr val="tx1"/>
        </a:solidFill>
        <a:latin typeface="+mn-lt"/>
        <a:ea typeface="+mn-ea"/>
        <a:cs typeface="+mn-cs"/>
      </a:defRPr>
    </a:lvl4pPr>
    <a:lvl5pPr marL="1465966" algn="l" defTabSz="732983" rtl="0" eaLnBrk="1" latinLnBrk="0" hangingPunct="1">
      <a:defRPr sz="1400" kern="1200">
        <a:solidFill>
          <a:schemeClr val="tx1"/>
        </a:solidFill>
        <a:latin typeface="+mn-lt"/>
        <a:ea typeface="+mn-ea"/>
        <a:cs typeface="+mn-cs"/>
      </a:defRPr>
    </a:lvl5pPr>
    <a:lvl6pPr marL="1832458" algn="l" defTabSz="732983" rtl="0" eaLnBrk="1" latinLnBrk="0" hangingPunct="1">
      <a:defRPr sz="1400" kern="1200">
        <a:solidFill>
          <a:schemeClr val="tx1"/>
        </a:solidFill>
        <a:latin typeface="+mn-lt"/>
        <a:ea typeface="+mn-ea"/>
        <a:cs typeface="+mn-cs"/>
      </a:defRPr>
    </a:lvl6pPr>
    <a:lvl7pPr marL="2198949" algn="l" defTabSz="732983" rtl="0" eaLnBrk="1" latinLnBrk="0" hangingPunct="1">
      <a:defRPr sz="1400" kern="1200">
        <a:solidFill>
          <a:schemeClr val="tx1"/>
        </a:solidFill>
        <a:latin typeface="+mn-lt"/>
        <a:ea typeface="+mn-ea"/>
        <a:cs typeface="+mn-cs"/>
      </a:defRPr>
    </a:lvl7pPr>
    <a:lvl8pPr marL="2565441" algn="l" defTabSz="732983" rtl="0" eaLnBrk="1" latinLnBrk="0" hangingPunct="1">
      <a:defRPr sz="1400" kern="1200">
        <a:solidFill>
          <a:schemeClr val="tx1"/>
        </a:solidFill>
        <a:latin typeface="+mn-lt"/>
        <a:ea typeface="+mn-ea"/>
        <a:cs typeface="+mn-cs"/>
      </a:defRPr>
    </a:lvl8pPr>
    <a:lvl9pPr marL="2931932" algn="l" defTabSz="732983"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141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Estilo Médio 2 - Ênfas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napVertSplitter="1" vertBarState="minimized" horzBarState="maximized">
    <p:restoredLeft sz="15620"/>
    <p:restoredTop sz="93073" autoAdjust="0"/>
  </p:normalViewPr>
  <p:slideViewPr>
    <p:cSldViewPr>
      <p:cViewPr>
        <p:scale>
          <a:sx n="60" d="100"/>
          <a:sy n="60" d="100"/>
        </p:scale>
        <p:origin x="-1860" y="-384"/>
      </p:cViewPr>
      <p:guideLst>
        <p:guide orient="horz" pos="1847"/>
        <p:guide pos="2078"/>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handoutMaster" Target="handoutMasters/handoutMaster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1"/>
            <a:ext cx="2890005" cy="496627"/>
          </a:xfrm>
          <a:prstGeom prst="rect">
            <a:avLst/>
          </a:prstGeom>
        </p:spPr>
        <p:txBody>
          <a:bodyPr vert="horz" lIns="71497" tIns="35748" rIns="71497" bIns="35748" rtlCol="0"/>
          <a:lstStyle>
            <a:lvl1pPr algn="l">
              <a:defRPr sz="900"/>
            </a:lvl1pPr>
          </a:lstStyle>
          <a:p>
            <a:endParaRPr lang="pt-BR"/>
          </a:p>
        </p:txBody>
      </p:sp>
      <p:sp>
        <p:nvSpPr>
          <p:cNvPr id="3" name="Espaço Reservado para Data 2"/>
          <p:cNvSpPr>
            <a:spLocks noGrp="1"/>
          </p:cNvSpPr>
          <p:nvPr>
            <p:ph type="dt" sz="quarter" idx="1"/>
          </p:nvPr>
        </p:nvSpPr>
        <p:spPr>
          <a:xfrm>
            <a:off x="3778095" y="1"/>
            <a:ext cx="2889014" cy="496627"/>
          </a:xfrm>
          <a:prstGeom prst="rect">
            <a:avLst/>
          </a:prstGeom>
        </p:spPr>
        <p:txBody>
          <a:bodyPr vert="horz" lIns="71497" tIns="35748" rIns="71497" bIns="35748" rtlCol="0"/>
          <a:lstStyle>
            <a:lvl1pPr algn="r">
              <a:defRPr sz="900"/>
            </a:lvl1pPr>
          </a:lstStyle>
          <a:p>
            <a:fld id="{57C8FF5A-5735-4571-B443-45DABF9C7919}" type="datetimeFigureOut">
              <a:rPr lang="pt-BR" smtClean="0"/>
              <a:t>14/02/2023</a:t>
            </a:fld>
            <a:endParaRPr lang="pt-BR"/>
          </a:p>
        </p:txBody>
      </p:sp>
      <p:sp>
        <p:nvSpPr>
          <p:cNvPr id="4" name="Espaço Reservado para Rodapé 3"/>
          <p:cNvSpPr>
            <a:spLocks noGrp="1"/>
          </p:cNvSpPr>
          <p:nvPr>
            <p:ph type="ftr" sz="quarter" idx="2"/>
          </p:nvPr>
        </p:nvSpPr>
        <p:spPr>
          <a:xfrm>
            <a:off x="0" y="9428538"/>
            <a:ext cx="2890005" cy="496627"/>
          </a:xfrm>
          <a:prstGeom prst="rect">
            <a:avLst/>
          </a:prstGeom>
        </p:spPr>
        <p:txBody>
          <a:bodyPr vert="horz" lIns="71497" tIns="35748" rIns="71497" bIns="35748" rtlCol="0" anchor="b"/>
          <a:lstStyle>
            <a:lvl1pPr algn="l">
              <a:defRPr sz="900"/>
            </a:lvl1pPr>
          </a:lstStyle>
          <a:p>
            <a:endParaRPr lang="pt-BR"/>
          </a:p>
        </p:txBody>
      </p:sp>
      <p:sp>
        <p:nvSpPr>
          <p:cNvPr id="5" name="Espaço Reservado para Número de Slide 4"/>
          <p:cNvSpPr>
            <a:spLocks noGrp="1"/>
          </p:cNvSpPr>
          <p:nvPr>
            <p:ph type="sldNum" sz="quarter" idx="3"/>
          </p:nvPr>
        </p:nvSpPr>
        <p:spPr>
          <a:xfrm>
            <a:off x="3778095" y="9428538"/>
            <a:ext cx="2889014" cy="496627"/>
          </a:xfrm>
          <a:prstGeom prst="rect">
            <a:avLst/>
          </a:prstGeom>
        </p:spPr>
        <p:txBody>
          <a:bodyPr vert="horz" lIns="71497" tIns="35748" rIns="71497" bIns="35748" rtlCol="0" anchor="b"/>
          <a:lstStyle>
            <a:lvl1pPr algn="r">
              <a:defRPr sz="900"/>
            </a:lvl1pPr>
          </a:lstStyle>
          <a:p>
            <a:fld id="{43B5A7C6-C0F7-446B-9DBB-15CB4A456A8C}" type="slidenum">
              <a:rPr lang="pt-BR" smtClean="0"/>
              <a:t>‹nº›</a:t>
            </a:fld>
            <a:endParaRPr lang="pt-BR"/>
          </a:p>
        </p:txBody>
      </p:sp>
    </p:spTree>
    <p:extLst>
      <p:ext uri="{BB962C8B-B14F-4D97-AF65-F5344CB8AC3E}">
        <p14:creationId xmlns:p14="http://schemas.microsoft.com/office/powerpoint/2010/main" val="334882872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48773" name="Espaço Reservado para Cabeçalho 1"/>
          <p:cNvSpPr>
            <a:spLocks noGrp="1"/>
          </p:cNvSpPr>
          <p:nvPr>
            <p:ph type="hdr" sz="quarter"/>
          </p:nvPr>
        </p:nvSpPr>
        <p:spPr>
          <a:xfrm>
            <a:off x="0" y="1"/>
            <a:ext cx="2890005" cy="496627"/>
          </a:xfrm>
          <a:prstGeom prst="rect">
            <a:avLst/>
          </a:prstGeom>
        </p:spPr>
        <p:txBody>
          <a:bodyPr vert="horz" lIns="71497" tIns="35748" rIns="71497" bIns="35748" rtlCol="0"/>
          <a:lstStyle>
            <a:lvl1pPr algn="l">
              <a:defRPr sz="900"/>
            </a:lvl1pPr>
          </a:lstStyle>
          <a:p>
            <a:endParaRPr lang="pt-BR"/>
          </a:p>
        </p:txBody>
      </p:sp>
      <p:sp>
        <p:nvSpPr>
          <p:cNvPr id="1048774" name="Espaço Reservado para Data 2"/>
          <p:cNvSpPr>
            <a:spLocks noGrp="1"/>
          </p:cNvSpPr>
          <p:nvPr>
            <p:ph type="dt" idx="1"/>
          </p:nvPr>
        </p:nvSpPr>
        <p:spPr>
          <a:xfrm>
            <a:off x="3778095" y="1"/>
            <a:ext cx="2889014" cy="496627"/>
          </a:xfrm>
          <a:prstGeom prst="rect">
            <a:avLst/>
          </a:prstGeom>
        </p:spPr>
        <p:txBody>
          <a:bodyPr vert="horz" lIns="71497" tIns="35748" rIns="71497" bIns="35748" rtlCol="0"/>
          <a:lstStyle>
            <a:lvl1pPr algn="r">
              <a:defRPr sz="900"/>
            </a:lvl1pPr>
          </a:lstStyle>
          <a:p>
            <a:fld id="{237C4858-5D80-4415-80DA-527AE1D1CA64}" type="datetimeFigureOut">
              <a:rPr lang="pt-BR" smtClean="0"/>
              <a:t>14/02/2023</a:t>
            </a:fld>
            <a:endParaRPr lang="pt-BR"/>
          </a:p>
        </p:txBody>
      </p:sp>
      <p:sp>
        <p:nvSpPr>
          <p:cNvPr id="1048775" name="Espaço Reservado para Imagem de Slide 3"/>
          <p:cNvSpPr>
            <a:spLocks noGrp="1" noRot="1" noChangeAspect="1"/>
          </p:cNvSpPr>
          <p:nvPr>
            <p:ph type="sldImg" idx="2"/>
          </p:nvPr>
        </p:nvSpPr>
        <p:spPr>
          <a:xfrm>
            <a:off x="542925" y="744538"/>
            <a:ext cx="5583238" cy="3722687"/>
          </a:xfrm>
          <a:prstGeom prst="rect">
            <a:avLst/>
          </a:prstGeom>
          <a:noFill/>
          <a:ln w="12700">
            <a:solidFill>
              <a:prstClr val="black"/>
            </a:solidFill>
          </a:ln>
        </p:spPr>
        <p:txBody>
          <a:bodyPr vert="horz" lIns="71497" tIns="35748" rIns="71497" bIns="35748" rtlCol="0" anchor="ctr"/>
          <a:lstStyle/>
          <a:p>
            <a:endParaRPr lang="pt-BR"/>
          </a:p>
        </p:txBody>
      </p:sp>
      <p:sp>
        <p:nvSpPr>
          <p:cNvPr id="1048776" name="Espaço Reservado para Anotações 4"/>
          <p:cNvSpPr>
            <a:spLocks noGrp="1"/>
          </p:cNvSpPr>
          <p:nvPr>
            <p:ph type="body" sz="quarter" idx="3"/>
          </p:nvPr>
        </p:nvSpPr>
        <p:spPr>
          <a:xfrm>
            <a:off x="667305" y="4715744"/>
            <a:ext cx="5334479" cy="4466692"/>
          </a:xfrm>
          <a:prstGeom prst="rect">
            <a:avLst/>
          </a:prstGeom>
        </p:spPr>
        <p:txBody>
          <a:bodyPr vert="horz" lIns="71497" tIns="35748" rIns="71497" bIns="35748" rtlCol="0"/>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1048777" name="Espaço Reservado para Rodapé 5"/>
          <p:cNvSpPr>
            <a:spLocks noGrp="1"/>
          </p:cNvSpPr>
          <p:nvPr>
            <p:ph type="ftr" sz="quarter" idx="4"/>
          </p:nvPr>
        </p:nvSpPr>
        <p:spPr>
          <a:xfrm>
            <a:off x="0" y="9428538"/>
            <a:ext cx="2890005" cy="496627"/>
          </a:xfrm>
          <a:prstGeom prst="rect">
            <a:avLst/>
          </a:prstGeom>
        </p:spPr>
        <p:txBody>
          <a:bodyPr vert="horz" lIns="71497" tIns="35748" rIns="71497" bIns="35748" rtlCol="0" anchor="b"/>
          <a:lstStyle>
            <a:lvl1pPr algn="l">
              <a:defRPr sz="900"/>
            </a:lvl1pPr>
          </a:lstStyle>
          <a:p>
            <a:endParaRPr lang="pt-BR"/>
          </a:p>
        </p:txBody>
      </p:sp>
      <p:sp>
        <p:nvSpPr>
          <p:cNvPr id="1048778" name="Espaço Reservado para Número de Slide 6"/>
          <p:cNvSpPr>
            <a:spLocks noGrp="1"/>
          </p:cNvSpPr>
          <p:nvPr>
            <p:ph type="sldNum" sz="quarter" idx="5"/>
          </p:nvPr>
        </p:nvSpPr>
        <p:spPr>
          <a:xfrm>
            <a:off x="3778095" y="9428538"/>
            <a:ext cx="2889014" cy="496627"/>
          </a:xfrm>
          <a:prstGeom prst="rect">
            <a:avLst/>
          </a:prstGeom>
        </p:spPr>
        <p:txBody>
          <a:bodyPr vert="horz" lIns="71497" tIns="35748" rIns="71497" bIns="35748" rtlCol="0" anchor="b"/>
          <a:lstStyle>
            <a:lvl1pPr algn="r">
              <a:defRPr sz="900"/>
            </a:lvl1pPr>
          </a:lstStyle>
          <a:p>
            <a:fld id="{FC5BC44E-1609-4C6E-A5AA-2AE42D4D9028}" type="slidenum">
              <a:rPr lang="pt-BR" smtClean="0"/>
              <a:t>‹nº›</a:t>
            </a:fld>
            <a:endParaRPr lang="pt-BR"/>
          </a:p>
        </p:txBody>
      </p:sp>
    </p:spTree>
    <p:extLst>
      <p:ext uri="{BB962C8B-B14F-4D97-AF65-F5344CB8AC3E}">
        <p14:creationId xmlns:p14="http://schemas.microsoft.com/office/powerpoint/2010/main" val="1280523146"/>
      </p:ext>
    </p:extLst>
  </p:cSld>
  <p:clrMap bg1="lt1" tx1="dk1" bg2="lt2" tx2="dk2" accent1="accent1" accent2="accent2" accent3="accent3" accent4="accent4" accent5="accent5" accent6="accent6" hlink="hlink" folHlink="folHlink"/>
  <p:notesStyle>
    <a:lvl1pPr marL="0" algn="l" defTabSz="732983" rtl="0" eaLnBrk="1" latinLnBrk="0" hangingPunct="1">
      <a:defRPr sz="1000" kern="1200">
        <a:solidFill>
          <a:schemeClr val="tx1"/>
        </a:solidFill>
        <a:latin typeface="+mn-lt"/>
        <a:ea typeface="+mn-ea"/>
        <a:cs typeface="+mn-cs"/>
      </a:defRPr>
    </a:lvl1pPr>
    <a:lvl2pPr marL="366492" algn="l" defTabSz="732983" rtl="0" eaLnBrk="1" latinLnBrk="0" hangingPunct="1">
      <a:defRPr sz="1000" kern="1200">
        <a:solidFill>
          <a:schemeClr val="tx1"/>
        </a:solidFill>
        <a:latin typeface="+mn-lt"/>
        <a:ea typeface="+mn-ea"/>
        <a:cs typeface="+mn-cs"/>
      </a:defRPr>
    </a:lvl2pPr>
    <a:lvl3pPr marL="732983" algn="l" defTabSz="732983" rtl="0" eaLnBrk="1" latinLnBrk="0" hangingPunct="1">
      <a:defRPr sz="1000" kern="1200">
        <a:solidFill>
          <a:schemeClr val="tx1"/>
        </a:solidFill>
        <a:latin typeface="+mn-lt"/>
        <a:ea typeface="+mn-ea"/>
        <a:cs typeface="+mn-cs"/>
      </a:defRPr>
    </a:lvl3pPr>
    <a:lvl4pPr marL="1099475" algn="l" defTabSz="732983" rtl="0" eaLnBrk="1" latinLnBrk="0" hangingPunct="1">
      <a:defRPr sz="1000" kern="1200">
        <a:solidFill>
          <a:schemeClr val="tx1"/>
        </a:solidFill>
        <a:latin typeface="+mn-lt"/>
        <a:ea typeface="+mn-ea"/>
        <a:cs typeface="+mn-cs"/>
      </a:defRPr>
    </a:lvl4pPr>
    <a:lvl5pPr marL="1465966" algn="l" defTabSz="732983" rtl="0" eaLnBrk="1" latinLnBrk="0" hangingPunct="1">
      <a:defRPr sz="1000" kern="1200">
        <a:solidFill>
          <a:schemeClr val="tx1"/>
        </a:solidFill>
        <a:latin typeface="+mn-lt"/>
        <a:ea typeface="+mn-ea"/>
        <a:cs typeface="+mn-cs"/>
      </a:defRPr>
    </a:lvl5pPr>
    <a:lvl6pPr marL="1832458" algn="l" defTabSz="732983" rtl="0" eaLnBrk="1" latinLnBrk="0" hangingPunct="1">
      <a:defRPr sz="1000" kern="1200">
        <a:solidFill>
          <a:schemeClr val="tx1"/>
        </a:solidFill>
        <a:latin typeface="+mn-lt"/>
        <a:ea typeface="+mn-ea"/>
        <a:cs typeface="+mn-cs"/>
      </a:defRPr>
    </a:lvl6pPr>
    <a:lvl7pPr marL="2198949" algn="l" defTabSz="732983" rtl="0" eaLnBrk="1" latinLnBrk="0" hangingPunct="1">
      <a:defRPr sz="1000" kern="1200">
        <a:solidFill>
          <a:schemeClr val="tx1"/>
        </a:solidFill>
        <a:latin typeface="+mn-lt"/>
        <a:ea typeface="+mn-ea"/>
        <a:cs typeface="+mn-cs"/>
      </a:defRPr>
    </a:lvl7pPr>
    <a:lvl8pPr marL="2565441" algn="l" defTabSz="732983" rtl="0" eaLnBrk="1" latinLnBrk="0" hangingPunct="1">
      <a:defRPr sz="1000" kern="1200">
        <a:solidFill>
          <a:schemeClr val="tx1"/>
        </a:solidFill>
        <a:latin typeface="+mn-lt"/>
        <a:ea typeface="+mn-ea"/>
        <a:cs typeface="+mn-cs"/>
      </a:defRPr>
    </a:lvl8pPr>
    <a:lvl9pPr marL="2931932" algn="l" defTabSz="732983" rtl="0" eaLnBrk="1" latinLnBrk="0" hangingPunct="1">
      <a:defRPr sz="1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p:notes"/>
          <p:cNvSpPr>
            <a:spLocks noGrp="1" noRot="1" noChangeAspect="1"/>
          </p:cNvSpPr>
          <p:nvPr>
            <p:ph type="sldImg" idx="2"/>
          </p:nvPr>
        </p:nvSpPr>
        <p:spPr>
          <a:xfrm>
            <a:off x="542925" y="744538"/>
            <a:ext cx="5583238" cy="3722687"/>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0" name="Google Shape;320;p:notes"/>
          <p:cNvSpPr txBox="1">
            <a:spLocks noGrp="1"/>
          </p:cNvSpPr>
          <p:nvPr>
            <p:ph type="body" idx="1"/>
          </p:nvPr>
        </p:nvSpPr>
        <p:spPr>
          <a:xfrm>
            <a:off x="666909" y="4715153"/>
            <a:ext cx="5335270" cy="4466987"/>
          </a:xfrm>
          <a:prstGeom prst="rect">
            <a:avLst/>
          </a:prstGeom>
        </p:spPr>
        <p:txBody>
          <a:bodyPr spcFirstLastPara="1" wrap="square" lIns="94809" tIns="94809" rIns="94809" bIns="94809" anchor="t" anchorCtr="0">
            <a:noAutofit/>
          </a:bodyPr>
          <a:lstStyle/>
          <a:p>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8"/>
        <p:cNvGrpSpPr/>
        <p:nvPr/>
      </p:nvGrpSpPr>
      <p:grpSpPr>
        <a:xfrm>
          <a:off x="0" y="0"/>
          <a:ext cx="0" cy="0"/>
          <a:chOff x="0" y="0"/>
          <a:chExt cx="0" cy="0"/>
        </a:xfrm>
      </p:grpSpPr>
      <p:sp>
        <p:nvSpPr>
          <p:cNvPr id="899" name="Google Shape;899;gca275fbaf4_0_55:notes"/>
          <p:cNvSpPr>
            <a:spLocks noGrp="1" noRot="1" noChangeAspect="1"/>
          </p:cNvSpPr>
          <p:nvPr>
            <p:ph type="sldImg" idx="2"/>
          </p:nvPr>
        </p:nvSpPr>
        <p:spPr>
          <a:xfrm>
            <a:off x="542925" y="744538"/>
            <a:ext cx="5583238" cy="3722687"/>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0" name="Google Shape;900;gca275fbaf4_0_55:notes"/>
          <p:cNvSpPr txBox="1">
            <a:spLocks noGrp="1"/>
          </p:cNvSpPr>
          <p:nvPr>
            <p:ph type="body" idx="1"/>
          </p:nvPr>
        </p:nvSpPr>
        <p:spPr>
          <a:xfrm>
            <a:off x="666909" y="4715153"/>
            <a:ext cx="5335270" cy="4466987"/>
          </a:xfrm>
          <a:prstGeom prst="rect">
            <a:avLst/>
          </a:prstGeom>
        </p:spPr>
        <p:txBody>
          <a:bodyPr spcFirstLastPara="1" wrap="square" lIns="94809" tIns="94809" rIns="94809" bIns="94809" anchor="t" anchorCtr="0">
            <a:noAutofit/>
          </a:bodyPr>
          <a:lstStyle/>
          <a:p>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1048762" name="Holder 2"/>
          <p:cNvSpPr>
            <a:spLocks noGrp="1"/>
          </p:cNvSpPr>
          <p:nvPr>
            <p:ph type="ctrTitle"/>
          </p:nvPr>
        </p:nvSpPr>
        <p:spPr>
          <a:xfrm>
            <a:off x="545656" y="2125980"/>
            <a:ext cx="6184111" cy="615553"/>
          </a:xfrm>
          <a:prstGeom prst="rect">
            <a:avLst/>
          </a:prstGeom>
        </p:spPr>
        <p:txBody>
          <a:bodyPr wrap="square" lIns="0" tIns="0" rIns="0" bIns="0">
            <a:spAutoFit/>
          </a:bodyPr>
          <a:lstStyle/>
          <a:p>
            <a:endParaRPr/>
          </a:p>
        </p:txBody>
      </p:sp>
      <p:sp>
        <p:nvSpPr>
          <p:cNvPr id="1048763" name="Holder 3"/>
          <p:cNvSpPr>
            <a:spLocks noGrp="1"/>
          </p:cNvSpPr>
          <p:nvPr>
            <p:ph type="subTitle" idx="4"/>
          </p:nvPr>
        </p:nvSpPr>
        <p:spPr>
          <a:xfrm>
            <a:off x="1091314" y="3840480"/>
            <a:ext cx="5092798" cy="461665"/>
          </a:xfrm>
          <a:prstGeom prst="rect">
            <a:avLst/>
          </a:prstGeom>
        </p:spPr>
        <p:txBody>
          <a:bodyPr wrap="square" lIns="0" tIns="0" rIns="0" bIns="0">
            <a:spAutoFit/>
          </a:bodyPr>
          <a:lstStyle/>
          <a:p>
            <a:endParaRPr/>
          </a:p>
        </p:txBody>
      </p:sp>
      <p:sp>
        <p:nvSpPr>
          <p:cNvPr id="104876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104876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2/14/2023</a:t>
            </a:fld>
            <a:endParaRPr lang="en-US"/>
          </a:p>
        </p:txBody>
      </p:sp>
      <p:sp>
        <p:nvSpPr>
          <p:cNvPr id="104876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048581" name="Holder 2"/>
          <p:cNvSpPr>
            <a:spLocks noGrp="1"/>
          </p:cNvSpPr>
          <p:nvPr>
            <p:ph type="title"/>
          </p:nvPr>
        </p:nvSpPr>
        <p:spPr>
          <a:xfrm>
            <a:off x="3508454" y="716261"/>
            <a:ext cx="1380559" cy="492443"/>
          </a:xfrm>
        </p:spPr>
        <p:txBody>
          <a:bodyPr lIns="0" tIns="0" rIns="0" bIns="0"/>
          <a:lstStyle>
            <a:lvl1pPr>
              <a:defRPr sz="3200" b="0" i="0">
                <a:solidFill>
                  <a:schemeClr val="tx1"/>
                </a:solidFill>
                <a:latin typeface="Times New Roman"/>
                <a:cs typeface="Times New Roman"/>
              </a:defRPr>
            </a:lvl1pPr>
          </a:lstStyle>
          <a:p>
            <a:endParaRPr/>
          </a:p>
        </p:txBody>
      </p:sp>
      <p:sp>
        <p:nvSpPr>
          <p:cNvPr id="1048582" name="Holder 3"/>
          <p:cNvSpPr>
            <a:spLocks noGrp="1"/>
          </p:cNvSpPr>
          <p:nvPr>
            <p:ph type="body" idx="1"/>
          </p:nvPr>
        </p:nvSpPr>
        <p:spPr>
          <a:xfrm>
            <a:off x="1027526" y="1119923"/>
            <a:ext cx="5480087" cy="369332"/>
          </a:xfrm>
        </p:spPr>
        <p:txBody>
          <a:bodyPr lIns="0" tIns="0" rIns="0" bIns="0"/>
          <a:lstStyle>
            <a:lvl1pPr>
              <a:defRPr sz="2400" b="0" i="0">
                <a:solidFill>
                  <a:schemeClr val="tx1"/>
                </a:solidFill>
                <a:latin typeface="Times New Roman"/>
                <a:cs typeface="Times New Roman"/>
              </a:defRPr>
            </a:lvl1pPr>
          </a:lstStyle>
          <a:p>
            <a:endParaRPr/>
          </a:p>
        </p:txBody>
      </p:sp>
      <p:sp>
        <p:nvSpPr>
          <p:cNvPr id="1048583"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1048584"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2/14/2023</a:t>
            </a:fld>
            <a:endParaRPr lang="en-US"/>
          </a:p>
        </p:txBody>
      </p:sp>
      <p:sp>
        <p:nvSpPr>
          <p:cNvPr id="1048585"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1048767" name="Holder 2"/>
          <p:cNvSpPr>
            <a:spLocks noGrp="1"/>
          </p:cNvSpPr>
          <p:nvPr>
            <p:ph type="title"/>
          </p:nvPr>
        </p:nvSpPr>
        <p:spPr>
          <a:xfrm>
            <a:off x="3508454" y="716261"/>
            <a:ext cx="1380559" cy="492443"/>
          </a:xfrm>
        </p:spPr>
        <p:txBody>
          <a:bodyPr lIns="0" tIns="0" rIns="0" bIns="0"/>
          <a:lstStyle>
            <a:lvl1pPr>
              <a:defRPr sz="3200" b="0" i="0">
                <a:solidFill>
                  <a:schemeClr val="tx1"/>
                </a:solidFill>
                <a:latin typeface="Times New Roman"/>
                <a:cs typeface="Times New Roman"/>
              </a:defRPr>
            </a:lvl1pPr>
          </a:lstStyle>
          <a:p>
            <a:endParaRPr/>
          </a:p>
        </p:txBody>
      </p:sp>
      <p:sp>
        <p:nvSpPr>
          <p:cNvPr id="1048768" name="Holder 3"/>
          <p:cNvSpPr>
            <a:spLocks noGrp="1"/>
          </p:cNvSpPr>
          <p:nvPr>
            <p:ph sz="half" idx="2"/>
          </p:nvPr>
        </p:nvSpPr>
        <p:spPr>
          <a:xfrm>
            <a:off x="363772" y="1577340"/>
            <a:ext cx="3164809" cy="461665"/>
          </a:xfrm>
          <a:prstGeom prst="rect">
            <a:avLst/>
          </a:prstGeom>
        </p:spPr>
        <p:txBody>
          <a:bodyPr wrap="square" lIns="0" tIns="0" rIns="0" bIns="0">
            <a:spAutoFit/>
          </a:bodyPr>
          <a:lstStyle/>
          <a:p>
            <a:endParaRPr/>
          </a:p>
        </p:txBody>
      </p:sp>
      <p:sp>
        <p:nvSpPr>
          <p:cNvPr id="1048769" name="Holder 4"/>
          <p:cNvSpPr>
            <a:spLocks noGrp="1"/>
          </p:cNvSpPr>
          <p:nvPr>
            <p:ph sz="half" idx="3"/>
          </p:nvPr>
        </p:nvSpPr>
        <p:spPr>
          <a:xfrm>
            <a:off x="3746844" y="1577340"/>
            <a:ext cx="3164809" cy="461665"/>
          </a:xfrm>
          <a:prstGeom prst="rect">
            <a:avLst/>
          </a:prstGeom>
        </p:spPr>
        <p:txBody>
          <a:bodyPr wrap="square" lIns="0" tIns="0" rIns="0" bIns="0">
            <a:spAutoFit/>
          </a:bodyPr>
          <a:lstStyle/>
          <a:p>
            <a:endParaRPr/>
          </a:p>
        </p:txBody>
      </p:sp>
      <p:sp>
        <p:nvSpPr>
          <p:cNvPr id="1048770"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1048771"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2/14/2023</a:t>
            </a:fld>
            <a:endParaRPr lang="en-US"/>
          </a:p>
        </p:txBody>
      </p:sp>
      <p:sp>
        <p:nvSpPr>
          <p:cNvPr id="1048772"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1048611" name="Holder 2"/>
          <p:cNvSpPr>
            <a:spLocks noGrp="1"/>
          </p:cNvSpPr>
          <p:nvPr>
            <p:ph type="title"/>
          </p:nvPr>
        </p:nvSpPr>
        <p:spPr>
          <a:xfrm>
            <a:off x="3508454" y="716261"/>
            <a:ext cx="1380559" cy="492443"/>
          </a:xfrm>
        </p:spPr>
        <p:txBody>
          <a:bodyPr lIns="0" tIns="0" rIns="0" bIns="0"/>
          <a:lstStyle>
            <a:lvl1pPr>
              <a:defRPr sz="3200" b="0" i="0">
                <a:solidFill>
                  <a:schemeClr val="tx1"/>
                </a:solidFill>
                <a:latin typeface="Times New Roman"/>
                <a:cs typeface="Times New Roman"/>
              </a:defRPr>
            </a:lvl1pPr>
          </a:lstStyle>
          <a:p>
            <a:endParaRPr/>
          </a:p>
        </p:txBody>
      </p:sp>
      <p:sp>
        <p:nvSpPr>
          <p:cNvPr id="1048612"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1048613"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2/14/2023</a:t>
            </a:fld>
            <a:endParaRPr lang="en-US"/>
          </a:p>
        </p:txBody>
      </p:sp>
      <p:sp>
        <p:nvSpPr>
          <p:cNvPr id="1048614"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1048598"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1048599"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2/14/2023</a:t>
            </a:fld>
            <a:endParaRPr lang="en-US"/>
          </a:p>
        </p:txBody>
      </p:sp>
      <p:sp>
        <p:nvSpPr>
          <p:cNvPr id="1048600"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slide" type="title">
  <p:cSld name="1_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1006313" y="784802"/>
            <a:ext cx="6066900" cy="2644400"/>
          </a:xfrm>
          <a:prstGeom prst="rect">
            <a:avLst/>
          </a:prstGeom>
        </p:spPr>
        <p:txBody>
          <a:bodyPr spcFirstLastPara="1" wrap="square" lIns="102333" tIns="225123" rIns="102333" bIns="102333" anchor="t" anchorCtr="0">
            <a:noAutofit/>
          </a:bodyPr>
          <a:lstStyle>
            <a:lvl1pPr lvl="0" rtl="0">
              <a:lnSpc>
                <a:spcPct val="100000"/>
              </a:lnSpc>
              <a:spcBef>
                <a:spcPts val="0"/>
              </a:spcBef>
              <a:spcAft>
                <a:spcPts val="0"/>
              </a:spcAft>
              <a:buSzPts val="5200"/>
              <a:buFont typeface="Josefin Sans"/>
              <a:buNone/>
              <a:defRPr sz="5900" b="1">
                <a:latin typeface="Josefin Sans"/>
                <a:ea typeface="Josefin Sans"/>
                <a:cs typeface="Josefin Sans"/>
                <a:sym typeface="Josefin Sans"/>
              </a:defRPr>
            </a:lvl1pPr>
            <a:lvl2pPr lvl="1" algn="ctr" rtl="0">
              <a:spcBef>
                <a:spcPts val="0"/>
              </a:spcBef>
              <a:spcAft>
                <a:spcPts val="0"/>
              </a:spcAft>
              <a:buClr>
                <a:srgbClr val="191919"/>
              </a:buClr>
              <a:buSzPts val="5200"/>
              <a:buNone/>
              <a:defRPr sz="5900">
                <a:solidFill>
                  <a:srgbClr val="191919"/>
                </a:solidFill>
              </a:defRPr>
            </a:lvl2pPr>
            <a:lvl3pPr lvl="2" algn="ctr" rtl="0">
              <a:spcBef>
                <a:spcPts val="0"/>
              </a:spcBef>
              <a:spcAft>
                <a:spcPts val="0"/>
              </a:spcAft>
              <a:buClr>
                <a:srgbClr val="191919"/>
              </a:buClr>
              <a:buSzPts val="5200"/>
              <a:buNone/>
              <a:defRPr sz="5900">
                <a:solidFill>
                  <a:srgbClr val="191919"/>
                </a:solidFill>
              </a:defRPr>
            </a:lvl3pPr>
            <a:lvl4pPr lvl="3" algn="ctr" rtl="0">
              <a:spcBef>
                <a:spcPts val="0"/>
              </a:spcBef>
              <a:spcAft>
                <a:spcPts val="0"/>
              </a:spcAft>
              <a:buClr>
                <a:srgbClr val="191919"/>
              </a:buClr>
              <a:buSzPts val="5200"/>
              <a:buNone/>
              <a:defRPr sz="5900">
                <a:solidFill>
                  <a:srgbClr val="191919"/>
                </a:solidFill>
              </a:defRPr>
            </a:lvl4pPr>
            <a:lvl5pPr lvl="4" algn="ctr" rtl="0">
              <a:spcBef>
                <a:spcPts val="0"/>
              </a:spcBef>
              <a:spcAft>
                <a:spcPts val="0"/>
              </a:spcAft>
              <a:buClr>
                <a:srgbClr val="191919"/>
              </a:buClr>
              <a:buSzPts val="5200"/>
              <a:buNone/>
              <a:defRPr sz="5900">
                <a:solidFill>
                  <a:srgbClr val="191919"/>
                </a:solidFill>
              </a:defRPr>
            </a:lvl5pPr>
            <a:lvl6pPr lvl="5" algn="ctr" rtl="0">
              <a:spcBef>
                <a:spcPts val="0"/>
              </a:spcBef>
              <a:spcAft>
                <a:spcPts val="0"/>
              </a:spcAft>
              <a:buClr>
                <a:srgbClr val="191919"/>
              </a:buClr>
              <a:buSzPts val="5200"/>
              <a:buNone/>
              <a:defRPr sz="5900">
                <a:solidFill>
                  <a:srgbClr val="191919"/>
                </a:solidFill>
              </a:defRPr>
            </a:lvl6pPr>
            <a:lvl7pPr lvl="6" algn="ctr" rtl="0">
              <a:spcBef>
                <a:spcPts val="0"/>
              </a:spcBef>
              <a:spcAft>
                <a:spcPts val="0"/>
              </a:spcAft>
              <a:buClr>
                <a:srgbClr val="191919"/>
              </a:buClr>
              <a:buSzPts val="5200"/>
              <a:buNone/>
              <a:defRPr sz="5900">
                <a:solidFill>
                  <a:srgbClr val="191919"/>
                </a:solidFill>
              </a:defRPr>
            </a:lvl7pPr>
            <a:lvl8pPr lvl="7" algn="ctr" rtl="0">
              <a:spcBef>
                <a:spcPts val="0"/>
              </a:spcBef>
              <a:spcAft>
                <a:spcPts val="0"/>
              </a:spcAft>
              <a:buClr>
                <a:srgbClr val="191919"/>
              </a:buClr>
              <a:buSzPts val="5200"/>
              <a:buNone/>
              <a:defRPr sz="5900">
                <a:solidFill>
                  <a:srgbClr val="191919"/>
                </a:solidFill>
              </a:defRPr>
            </a:lvl8pPr>
            <a:lvl9pPr lvl="8" algn="ctr" rtl="0">
              <a:spcBef>
                <a:spcPts val="0"/>
              </a:spcBef>
              <a:spcAft>
                <a:spcPts val="0"/>
              </a:spcAft>
              <a:buClr>
                <a:srgbClr val="191919"/>
              </a:buClr>
              <a:buSzPts val="5200"/>
              <a:buNone/>
              <a:defRPr sz="5900">
                <a:solidFill>
                  <a:srgbClr val="191919"/>
                </a:solidFill>
              </a:defRPr>
            </a:lvl9pPr>
          </a:lstStyle>
          <a:p>
            <a:endParaRPr/>
          </a:p>
        </p:txBody>
      </p:sp>
      <p:sp>
        <p:nvSpPr>
          <p:cNvPr id="10" name="Google Shape;10;p2"/>
          <p:cNvSpPr txBox="1">
            <a:spLocks noGrp="1"/>
          </p:cNvSpPr>
          <p:nvPr>
            <p:ph type="subTitle" idx="1"/>
          </p:nvPr>
        </p:nvSpPr>
        <p:spPr>
          <a:xfrm>
            <a:off x="1006317" y="3332439"/>
            <a:ext cx="3752663" cy="1056800"/>
          </a:xfrm>
          <a:prstGeom prst="rect">
            <a:avLst/>
          </a:prstGeom>
          <a:noFill/>
          <a:ln>
            <a:noFill/>
          </a:ln>
        </p:spPr>
        <p:txBody>
          <a:bodyPr spcFirstLastPara="1" wrap="square" lIns="102333" tIns="102333" rIns="102333" bIns="102333" anchor="t" anchorCtr="0">
            <a:noAutofit/>
          </a:bodyPr>
          <a:lstStyle>
            <a:lvl1pPr lvl="0" rtl="0">
              <a:lnSpc>
                <a:spcPct val="100000"/>
              </a:lnSpc>
              <a:spcBef>
                <a:spcPts val="0"/>
              </a:spcBef>
              <a:spcAft>
                <a:spcPts val="0"/>
              </a:spcAft>
              <a:buSzPts val="1400"/>
              <a:buFont typeface="Josefin Sans Light"/>
              <a:buNone/>
              <a:defRPr sz="2000" b="1">
                <a:solidFill>
                  <a:schemeClr val="dk2"/>
                </a:solidFill>
                <a:latin typeface="Josefin Sans"/>
                <a:ea typeface="Josefin Sans"/>
                <a:cs typeface="Josefin Sans"/>
                <a:sym typeface="Josefin Sans"/>
              </a:defRPr>
            </a:lvl1pPr>
            <a:lvl2pPr lvl="1" algn="ctr" rtl="0">
              <a:lnSpc>
                <a:spcPct val="100000"/>
              </a:lnSpc>
              <a:spcBef>
                <a:spcPts val="0"/>
              </a:spcBef>
              <a:spcAft>
                <a:spcPts val="0"/>
              </a:spcAft>
              <a:buSzPts val="1800"/>
              <a:buNone/>
              <a:defRPr sz="2000"/>
            </a:lvl2pPr>
            <a:lvl3pPr lvl="2" algn="ctr" rtl="0">
              <a:lnSpc>
                <a:spcPct val="100000"/>
              </a:lnSpc>
              <a:spcBef>
                <a:spcPts val="0"/>
              </a:spcBef>
              <a:spcAft>
                <a:spcPts val="0"/>
              </a:spcAft>
              <a:buSzPts val="1800"/>
              <a:buNone/>
              <a:defRPr sz="2000"/>
            </a:lvl3pPr>
            <a:lvl4pPr lvl="3" algn="ctr" rtl="0">
              <a:lnSpc>
                <a:spcPct val="100000"/>
              </a:lnSpc>
              <a:spcBef>
                <a:spcPts val="0"/>
              </a:spcBef>
              <a:spcAft>
                <a:spcPts val="0"/>
              </a:spcAft>
              <a:buSzPts val="1800"/>
              <a:buNone/>
              <a:defRPr sz="2000"/>
            </a:lvl4pPr>
            <a:lvl5pPr lvl="4" algn="ctr" rtl="0">
              <a:lnSpc>
                <a:spcPct val="100000"/>
              </a:lnSpc>
              <a:spcBef>
                <a:spcPts val="0"/>
              </a:spcBef>
              <a:spcAft>
                <a:spcPts val="0"/>
              </a:spcAft>
              <a:buSzPts val="1800"/>
              <a:buNone/>
              <a:defRPr sz="2000"/>
            </a:lvl5pPr>
            <a:lvl6pPr lvl="5" algn="ctr" rtl="0">
              <a:lnSpc>
                <a:spcPct val="100000"/>
              </a:lnSpc>
              <a:spcBef>
                <a:spcPts val="0"/>
              </a:spcBef>
              <a:spcAft>
                <a:spcPts val="0"/>
              </a:spcAft>
              <a:buSzPts val="1800"/>
              <a:buNone/>
              <a:defRPr sz="2000"/>
            </a:lvl6pPr>
            <a:lvl7pPr lvl="6" algn="ctr" rtl="0">
              <a:lnSpc>
                <a:spcPct val="100000"/>
              </a:lnSpc>
              <a:spcBef>
                <a:spcPts val="0"/>
              </a:spcBef>
              <a:spcAft>
                <a:spcPts val="0"/>
              </a:spcAft>
              <a:buSzPts val="1800"/>
              <a:buNone/>
              <a:defRPr sz="2000"/>
            </a:lvl7pPr>
            <a:lvl8pPr lvl="7" algn="ctr" rtl="0">
              <a:lnSpc>
                <a:spcPct val="100000"/>
              </a:lnSpc>
              <a:spcBef>
                <a:spcPts val="0"/>
              </a:spcBef>
              <a:spcAft>
                <a:spcPts val="0"/>
              </a:spcAft>
              <a:buSzPts val="1800"/>
              <a:buNone/>
              <a:defRPr sz="2000"/>
            </a:lvl8pPr>
            <a:lvl9pPr lvl="8" algn="ctr" rtl="0">
              <a:lnSpc>
                <a:spcPct val="100000"/>
              </a:lnSpc>
              <a:spcBef>
                <a:spcPts val="0"/>
              </a:spcBef>
              <a:spcAft>
                <a:spcPts val="0"/>
              </a:spcAft>
              <a:buSzPts val="1800"/>
              <a:buNone/>
              <a:defRPr sz="2000"/>
            </a:lvl9pPr>
          </a:lstStyle>
          <a:p>
            <a:endParaRPr/>
          </a:p>
        </p:txBody>
      </p:sp>
      <p:cxnSp>
        <p:nvCxnSpPr>
          <p:cNvPr id="11" name="Google Shape;11;p2"/>
          <p:cNvCxnSpPr/>
          <p:nvPr/>
        </p:nvCxnSpPr>
        <p:spPr>
          <a:xfrm>
            <a:off x="610060" y="1011000"/>
            <a:ext cx="0" cy="3838000"/>
          </a:xfrm>
          <a:prstGeom prst="straightConnector1">
            <a:avLst/>
          </a:prstGeom>
          <a:noFill/>
          <a:ln w="114300" cap="flat" cmpd="sng">
            <a:solidFill>
              <a:schemeClr val="accent1"/>
            </a:solidFill>
            <a:prstDash val="solid"/>
            <a:round/>
            <a:headEnd type="none" w="med" len="med"/>
            <a:tailEnd type="none" w="med" len="med"/>
          </a:ln>
        </p:spPr>
      </p:cxnSp>
      <p:cxnSp>
        <p:nvCxnSpPr>
          <p:cNvPr id="12" name="Google Shape;12;p2"/>
          <p:cNvCxnSpPr/>
          <p:nvPr/>
        </p:nvCxnSpPr>
        <p:spPr>
          <a:xfrm>
            <a:off x="7291238" y="6146600"/>
            <a:ext cx="2862000" cy="0"/>
          </a:xfrm>
          <a:prstGeom prst="straightConnector1">
            <a:avLst/>
          </a:prstGeom>
          <a:noFill/>
          <a:ln w="9525" cap="flat" cmpd="sng">
            <a:solidFill>
              <a:schemeClr val="accent1"/>
            </a:solidFill>
            <a:prstDash val="solid"/>
            <a:round/>
            <a:headEnd type="none" w="med" len="med"/>
            <a:tailEnd type="none" w="med" len="med"/>
          </a:ln>
        </p:spPr>
      </p:cxnSp>
    </p:spTree>
    <p:extLst>
      <p:ext uri="{BB962C8B-B14F-4D97-AF65-F5344CB8AC3E}">
        <p14:creationId xmlns:p14="http://schemas.microsoft.com/office/powerpoint/2010/main" val="2120094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250"/>
        <p:cNvGrpSpPr/>
        <p:nvPr/>
      </p:nvGrpSpPr>
      <p:grpSpPr>
        <a:xfrm>
          <a:off x="0" y="0"/>
          <a:ext cx="0" cy="0"/>
          <a:chOff x="0" y="0"/>
          <a:chExt cx="0" cy="0"/>
        </a:xfrm>
      </p:grpSpPr>
      <p:sp>
        <p:nvSpPr>
          <p:cNvPr id="251" name="Google Shape;251;p28"/>
          <p:cNvSpPr txBox="1">
            <a:spLocks noGrp="1"/>
          </p:cNvSpPr>
          <p:nvPr>
            <p:ph type="subTitle" idx="1"/>
          </p:nvPr>
        </p:nvSpPr>
        <p:spPr>
          <a:xfrm>
            <a:off x="1070578" y="2178507"/>
            <a:ext cx="3405713" cy="683600"/>
          </a:xfrm>
          <a:prstGeom prst="rect">
            <a:avLst/>
          </a:prstGeom>
          <a:noFill/>
          <a:ln>
            <a:noFill/>
          </a:ln>
        </p:spPr>
        <p:txBody>
          <a:bodyPr spcFirstLastPara="1" wrap="square" lIns="102333" tIns="102333" rIns="102333" bIns="0" anchor="t" anchorCtr="0">
            <a:noAutofit/>
          </a:bodyPr>
          <a:lstStyle>
            <a:lvl1pPr lvl="0" rtl="0">
              <a:lnSpc>
                <a:spcPct val="100000"/>
              </a:lnSpc>
              <a:spcBef>
                <a:spcPts val="0"/>
              </a:spcBef>
              <a:spcAft>
                <a:spcPts val="0"/>
              </a:spcAft>
              <a:buClr>
                <a:schemeClr val="dk1"/>
              </a:buClr>
              <a:buSzPts val="2000"/>
              <a:buFont typeface="Josefin Sans"/>
              <a:buNone/>
              <a:defRPr sz="20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600"/>
              <a:buFont typeface="Josefin Sans"/>
              <a:buNone/>
              <a:defRPr sz="1800">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600"/>
              <a:buFont typeface="Josefin Sans"/>
              <a:buNone/>
              <a:defRPr sz="1800">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600"/>
              <a:buFont typeface="Josefin Sans"/>
              <a:buNone/>
              <a:defRPr sz="1800">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600"/>
              <a:buFont typeface="Josefin Sans"/>
              <a:buNone/>
              <a:defRPr sz="1800">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600"/>
              <a:buFont typeface="Josefin Sans"/>
              <a:buNone/>
              <a:defRPr sz="1800">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600"/>
              <a:buFont typeface="Josefin Sans"/>
              <a:buNone/>
              <a:defRPr sz="1800">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600"/>
              <a:buFont typeface="Josefin Sans"/>
              <a:buNone/>
              <a:defRPr sz="1800">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600"/>
              <a:buFont typeface="Josefin Sans"/>
              <a:buNone/>
              <a:defRPr sz="1800">
                <a:solidFill>
                  <a:schemeClr val="dk1"/>
                </a:solidFill>
                <a:latin typeface="Josefin Sans"/>
                <a:ea typeface="Josefin Sans"/>
                <a:cs typeface="Josefin Sans"/>
                <a:sym typeface="Josefin Sans"/>
              </a:defRPr>
            </a:lvl9pPr>
          </a:lstStyle>
          <a:p>
            <a:endParaRPr/>
          </a:p>
        </p:txBody>
      </p:sp>
      <p:sp>
        <p:nvSpPr>
          <p:cNvPr id="252" name="Google Shape;252;p28"/>
          <p:cNvSpPr txBox="1">
            <a:spLocks noGrp="1"/>
          </p:cNvSpPr>
          <p:nvPr>
            <p:ph type="subTitle" idx="2"/>
          </p:nvPr>
        </p:nvSpPr>
        <p:spPr>
          <a:xfrm>
            <a:off x="1070586" y="1348907"/>
            <a:ext cx="2994975" cy="524800"/>
          </a:xfrm>
          <a:prstGeom prst="rect">
            <a:avLst/>
          </a:prstGeom>
          <a:noFill/>
          <a:ln>
            <a:noFill/>
          </a:ln>
        </p:spPr>
        <p:txBody>
          <a:bodyPr spcFirstLastPara="1" wrap="square" lIns="102333" tIns="102333" rIns="102333" bIns="102333" anchor="t" anchorCtr="0">
            <a:noAutofit/>
          </a:bodyPr>
          <a:lstStyle>
            <a:lvl1pPr lvl="0" rtl="0">
              <a:lnSpc>
                <a:spcPct val="100000"/>
              </a:lnSpc>
              <a:spcBef>
                <a:spcPts val="0"/>
              </a:spcBef>
              <a:spcAft>
                <a:spcPts val="0"/>
              </a:spcAft>
              <a:buClr>
                <a:schemeClr val="accent1"/>
              </a:buClr>
              <a:buSzPts val="2400"/>
              <a:buFont typeface="Josefin Sans"/>
              <a:buNone/>
              <a:defRPr sz="3200" b="1">
                <a:solidFill>
                  <a:schemeClr val="accent1"/>
                </a:solidFill>
                <a:latin typeface="Josefin Sans"/>
                <a:ea typeface="Josefin Sans"/>
                <a:cs typeface="Josefin Sans"/>
                <a:sym typeface="Josefin Sans"/>
              </a:defRPr>
            </a:lvl1pPr>
            <a:lvl2pPr lvl="1" rtl="0">
              <a:lnSpc>
                <a:spcPct val="100000"/>
              </a:lnSpc>
              <a:spcBef>
                <a:spcPts val="0"/>
              </a:spcBef>
              <a:spcAft>
                <a:spcPts val="0"/>
              </a:spcAft>
              <a:buClr>
                <a:schemeClr val="accent1"/>
              </a:buClr>
              <a:buSzPts val="1800"/>
              <a:buFont typeface="Josefin Sans SemiBold"/>
              <a:buNone/>
              <a:defRPr sz="20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800"/>
              <a:buFont typeface="Josefin Sans SemiBold"/>
              <a:buNone/>
              <a:defRPr sz="20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800"/>
              <a:buFont typeface="Josefin Sans SemiBold"/>
              <a:buNone/>
              <a:defRPr sz="20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800"/>
              <a:buFont typeface="Josefin Sans SemiBold"/>
              <a:buNone/>
              <a:defRPr sz="20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800"/>
              <a:buFont typeface="Josefin Sans SemiBold"/>
              <a:buNone/>
              <a:defRPr sz="20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800"/>
              <a:buFont typeface="Josefin Sans SemiBold"/>
              <a:buNone/>
              <a:defRPr sz="20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800"/>
              <a:buFont typeface="Josefin Sans SemiBold"/>
              <a:buNone/>
              <a:defRPr sz="20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800"/>
              <a:buFont typeface="Josefin Sans SemiBold"/>
              <a:buNone/>
              <a:defRPr sz="2000">
                <a:solidFill>
                  <a:schemeClr val="accent1"/>
                </a:solidFill>
                <a:latin typeface="Josefin Sans SemiBold"/>
                <a:ea typeface="Josefin Sans SemiBold"/>
                <a:cs typeface="Josefin Sans SemiBold"/>
                <a:sym typeface="Josefin Sans SemiBold"/>
              </a:defRPr>
            </a:lvl9pPr>
          </a:lstStyle>
          <a:p>
            <a:endParaRPr/>
          </a:p>
        </p:txBody>
      </p:sp>
      <p:sp>
        <p:nvSpPr>
          <p:cNvPr id="253" name="Google Shape;253;p28"/>
          <p:cNvSpPr txBox="1">
            <a:spLocks noGrp="1"/>
          </p:cNvSpPr>
          <p:nvPr>
            <p:ph type="title"/>
          </p:nvPr>
        </p:nvSpPr>
        <p:spPr>
          <a:xfrm>
            <a:off x="165066" y="6385521"/>
            <a:ext cx="3405713" cy="305600"/>
          </a:xfrm>
          <a:prstGeom prst="rect">
            <a:avLst/>
          </a:prstGeom>
        </p:spPr>
        <p:txBody>
          <a:bodyPr spcFirstLastPara="1" wrap="square" lIns="102333" tIns="0" rIns="102333" bIns="0" anchor="ctr" anchorCtr="0">
            <a:noAutofit/>
          </a:bodyPr>
          <a:lstStyle>
            <a:lvl1pPr lvl="0" rtl="0">
              <a:spcBef>
                <a:spcPts val="0"/>
              </a:spcBef>
              <a:spcAft>
                <a:spcPts val="0"/>
              </a:spcAft>
              <a:buSzPts val="800"/>
              <a:buFont typeface="Josefin Sans"/>
              <a:buNone/>
              <a:defRPr sz="900" b="1">
                <a:latin typeface="Josefin Sans"/>
                <a:ea typeface="Josefin Sans"/>
                <a:cs typeface="Josefin Sans"/>
                <a:sym typeface="Josefin Sans"/>
              </a:defRPr>
            </a:lvl1pPr>
            <a:lvl2pPr lvl="1" algn="ctr" rtl="0">
              <a:spcBef>
                <a:spcPts val="0"/>
              </a:spcBef>
              <a:spcAft>
                <a:spcPts val="0"/>
              </a:spcAft>
              <a:buSzPts val="3600"/>
              <a:buNone/>
              <a:defRPr sz="4100"/>
            </a:lvl2pPr>
            <a:lvl3pPr lvl="2" algn="ctr" rtl="0">
              <a:spcBef>
                <a:spcPts val="0"/>
              </a:spcBef>
              <a:spcAft>
                <a:spcPts val="0"/>
              </a:spcAft>
              <a:buSzPts val="3600"/>
              <a:buNone/>
              <a:defRPr sz="4100"/>
            </a:lvl3pPr>
            <a:lvl4pPr lvl="3" algn="ctr" rtl="0">
              <a:spcBef>
                <a:spcPts val="0"/>
              </a:spcBef>
              <a:spcAft>
                <a:spcPts val="0"/>
              </a:spcAft>
              <a:buSzPts val="3600"/>
              <a:buNone/>
              <a:defRPr sz="4100"/>
            </a:lvl4pPr>
            <a:lvl5pPr lvl="4" algn="ctr" rtl="0">
              <a:spcBef>
                <a:spcPts val="0"/>
              </a:spcBef>
              <a:spcAft>
                <a:spcPts val="0"/>
              </a:spcAft>
              <a:buSzPts val="3600"/>
              <a:buNone/>
              <a:defRPr sz="4100"/>
            </a:lvl5pPr>
            <a:lvl6pPr lvl="5" algn="ctr" rtl="0">
              <a:spcBef>
                <a:spcPts val="0"/>
              </a:spcBef>
              <a:spcAft>
                <a:spcPts val="0"/>
              </a:spcAft>
              <a:buSzPts val="3600"/>
              <a:buNone/>
              <a:defRPr sz="4100"/>
            </a:lvl6pPr>
            <a:lvl7pPr lvl="6" algn="ctr" rtl="0">
              <a:spcBef>
                <a:spcPts val="0"/>
              </a:spcBef>
              <a:spcAft>
                <a:spcPts val="0"/>
              </a:spcAft>
              <a:buSzPts val="3600"/>
              <a:buNone/>
              <a:defRPr sz="4100"/>
            </a:lvl7pPr>
            <a:lvl8pPr lvl="7" algn="ctr" rtl="0">
              <a:spcBef>
                <a:spcPts val="0"/>
              </a:spcBef>
              <a:spcAft>
                <a:spcPts val="0"/>
              </a:spcAft>
              <a:buSzPts val="3600"/>
              <a:buNone/>
              <a:defRPr sz="4100"/>
            </a:lvl8pPr>
            <a:lvl9pPr lvl="8" algn="ctr" rtl="0">
              <a:spcBef>
                <a:spcPts val="0"/>
              </a:spcBef>
              <a:spcAft>
                <a:spcPts val="0"/>
              </a:spcAft>
              <a:buSzPts val="3600"/>
              <a:buNone/>
              <a:defRPr sz="4100"/>
            </a:lvl9pPr>
          </a:lstStyle>
          <a:p>
            <a:endParaRPr/>
          </a:p>
        </p:txBody>
      </p:sp>
      <p:sp>
        <p:nvSpPr>
          <p:cNvPr id="254" name="Google Shape;254;p28"/>
          <p:cNvSpPr txBox="1">
            <a:spLocks noGrp="1"/>
          </p:cNvSpPr>
          <p:nvPr>
            <p:ph type="title" idx="3" hasCustomPrompt="1"/>
          </p:nvPr>
        </p:nvSpPr>
        <p:spPr>
          <a:xfrm>
            <a:off x="165066" y="6293135"/>
            <a:ext cx="1900125" cy="214000"/>
          </a:xfrm>
          <a:prstGeom prst="rect">
            <a:avLst/>
          </a:prstGeom>
        </p:spPr>
        <p:txBody>
          <a:bodyPr spcFirstLastPara="1" wrap="square" lIns="102333" tIns="0" rIns="102333" bIns="0" anchor="b" anchorCtr="0">
            <a:noAutofit/>
          </a:bodyPr>
          <a:lstStyle>
            <a:lvl1pPr lvl="0" rtl="0">
              <a:spcBef>
                <a:spcPts val="0"/>
              </a:spcBef>
              <a:spcAft>
                <a:spcPts val="0"/>
              </a:spcAft>
              <a:buClr>
                <a:schemeClr val="accent1"/>
              </a:buClr>
              <a:buSzPts val="1900"/>
              <a:buFont typeface="Josefin Sans"/>
              <a:buNone/>
              <a:defRPr sz="21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5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5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5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5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5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5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5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500" b="1">
                <a:solidFill>
                  <a:srgbClr val="FD0000"/>
                </a:solidFill>
                <a:latin typeface="Josefin Sans"/>
                <a:ea typeface="Josefin Sans"/>
                <a:cs typeface="Josefin Sans"/>
                <a:sym typeface="Josefin Sans"/>
              </a:defRPr>
            </a:lvl9pPr>
          </a:lstStyle>
          <a:p>
            <a:r>
              <a:t>xx%</a:t>
            </a:r>
          </a:p>
        </p:txBody>
      </p:sp>
      <p:cxnSp>
        <p:nvCxnSpPr>
          <p:cNvPr id="255" name="Google Shape;255;p28"/>
          <p:cNvCxnSpPr/>
          <p:nvPr/>
        </p:nvCxnSpPr>
        <p:spPr>
          <a:xfrm rot="10800000">
            <a:off x="271357" y="6145297"/>
            <a:ext cx="1360800" cy="0"/>
          </a:xfrm>
          <a:prstGeom prst="straightConnector1">
            <a:avLst/>
          </a:prstGeom>
          <a:noFill/>
          <a:ln w="9525" cap="flat" cmpd="sng">
            <a:solidFill>
              <a:schemeClr val="accent1"/>
            </a:solidFill>
            <a:prstDash val="solid"/>
            <a:round/>
            <a:headEnd type="none" w="med" len="med"/>
            <a:tailEnd type="none" w="med" len="med"/>
          </a:ln>
        </p:spPr>
      </p:cxnSp>
      <p:sp>
        <p:nvSpPr>
          <p:cNvPr id="256" name="Google Shape;256;p28"/>
          <p:cNvSpPr txBox="1">
            <a:spLocks noGrp="1"/>
          </p:cNvSpPr>
          <p:nvPr>
            <p:ph type="subTitle" idx="4"/>
          </p:nvPr>
        </p:nvSpPr>
        <p:spPr>
          <a:xfrm>
            <a:off x="1070591" y="3622800"/>
            <a:ext cx="3405713" cy="1522000"/>
          </a:xfrm>
          <a:prstGeom prst="rect">
            <a:avLst/>
          </a:prstGeom>
          <a:noFill/>
          <a:ln>
            <a:noFill/>
          </a:ln>
        </p:spPr>
        <p:txBody>
          <a:bodyPr spcFirstLastPara="1" wrap="square" lIns="102333" tIns="102333" rIns="102333" bIns="0" anchor="t" anchorCtr="0">
            <a:noAutofit/>
          </a:bodyPr>
          <a:lstStyle>
            <a:lvl1pPr lvl="0"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cxnSp>
        <p:nvCxnSpPr>
          <p:cNvPr id="257" name="Google Shape;257;p28"/>
          <p:cNvCxnSpPr/>
          <p:nvPr/>
        </p:nvCxnSpPr>
        <p:spPr>
          <a:xfrm>
            <a:off x="7291238" y="6146600"/>
            <a:ext cx="2862000" cy="0"/>
          </a:xfrm>
          <a:prstGeom prst="straightConnector1">
            <a:avLst/>
          </a:prstGeom>
          <a:noFill/>
          <a:ln w="9525" cap="flat" cmpd="sng">
            <a:solidFill>
              <a:schemeClr val="accent1"/>
            </a:solidFill>
            <a:prstDash val="solid"/>
            <a:round/>
            <a:headEnd type="none" w="med" len="med"/>
            <a:tailEnd type="none" w="med" len="med"/>
          </a:ln>
        </p:spPr>
      </p:cxnSp>
      <p:sp>
        <p:nvSpPr>
          <p:cNvPr id="258" name="Google Shape;258;p28"/>
          <p:cNvSpPr txBox="1"/>
          <p:nvPr/>
        </p:nvSpPr>
        <p:spPr>
          <a:xfrm>
            <a:off x="9494888" y="6146603"/>
            <a:ext cx="658463" cy="524800"/>
          </a:xfrm>
          <a:prstGeom prst="rect">
            <a:avLst/>
          </a:prstGeom>
          <a:noFill/>
          <a:ln>
            <a:noFill/>
          </a:ln>
        </p:spPr>
        <p:txBody>
          <a:bodyPr spcFirstLastPara="1" wrap="square" lIns="102333" tIns="102333" rIns="102333" bIns="102333" anchor="t" anchorCtr="0">
            <a:noAutofit/>
          </a:bodyPr>
          <a:lstStyle/>
          <a:p>
            <a:pPr algn="r" defTabSz="1023510">
              <a:buClr>
                <a:srgbClr val="000000"/>
              </a:buClr>
              <a:buFont typeface="Arial"/>
              <a:buNone/>
            </a:pPr>
            <a:fld id="{00000000-1234-1234-1234-123412341234}" type="slidenum">
              <a:rPr lang="en" sz="1200" b="1" kern="0">
                <a:solidFill>
                  <a:srgbClr val="FD0000"/>
                </a:solidFill>
                <a:latin typeface="Josefin Sans"/>
                <a:ea typeface="Josefin Sans"/>
                <a:cs typeface="Josefin Sans"/>
                <a:sym typeface="Josefin Sans"/>
              </a:rPr>
              <a:pPr algn="r" defTabSz="1023510">
                <a:buClr>
                  <a:srgbClr val="000000"/>
                </a:buClr>
                <a:buFont typeface="Arial"/>
                <a:buNone/>
              </a:pPr>
              <a:t>‹nº›</a:t>
            </a:fld>
            <a:endParaRPr sz="1200" b="1" kern="0">
              <a:solidFill>
                <a:srgbClr val="FD0000"/>
              </a:solidFill>
              <a:latin typeface="Josefin Sans"/>
              <a:ea typeface="Josefin Sans"/>
              <a:cs typeface="Josefin Sans"/>
              <a:sym typeface="Josefin Sans"/>
            </a:endParaRPr>
          </a:p>
        </p:txBody>
      </p:sp>
    </p:spTree>
    <p:extLst>
      <p:ext uri="{BB962C8B-B14F-4D97-AF65-F5344CB8AC3E}">
        <p14:creationId xmlns:p14="http://schemas.microsoft.com/office/powerpoint/2010/main" val="41818375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48576" name="Holder 2"/>
          <p:cNvSpPr>
            <a:spLocks noGrp="1"/>
          </p:cNvSpPr>
          <p:nvPr>
            <p:ph type="title"/>
          </p:nvPr>
        </p:nvSpPr>
        <p:spPr>
          <a:xfrm>
            <a:off x="3508454" y="716261"/>
            <a:ext cx="1380559" cy="615553"/>
          </a:xfrm>
          <a:prstGeom prst="rect">
            <a:avLst/>
          </a:prstGeom>
        </p:spPr>
        <p:txBody>
          <a:bodyPr wrap="square" lIns="0" tIns="0" rIns="0" bIns="0">
            <a:spAutoFit/>
          </a:bodyPr>
          <a:lstStyle>
            <a:lvl1pPr>
              <a:defRPr sz="4000" b="0" i="0">
                <a:solidFill>
                  <a:schemeClr val="tx1"/>
                </a:solidFill>
                <a:latin typeface="Times New Roman"/>
                <a:cs typeface="Times New Roman"/>
              </a:defRPr>
            </a:lvl1pPr>
          </a:lstStyle>
          <a:p>
            <a:endParaRPr/>
          </a:p>
        </p:txBody>
      </p:sp>
      <p:sp>
        <p:nvSpPr>
          <p:cNvPr id="1048577" name="Holder 3"/>
          <p:cNvSpPr>
            <a:spLocks noGrp="1"/>
          </p:cNvSpPr>
          <p:nvPr>
            <p:ph type="body" idx="1"/>
          </p:nvPr>
        </p:nvSpPr>
        <p:spPr>
          <a:xfrm>
            <a:off x="1027526" y="1119923"/>
            <a:ext cx="5480087" cy="461665"/>
          </a:xfrm>
          <a:prstGeom prst="rect">
            <a:avLst/>
          </a:prstGeom>
        </p:spPr>
        <p:txBody>
          <a:bodyPr wrap="square" lIns="0" tIns="0" rIns="0" bIns="0">
            <a:spAutoFit/>
          </a:bodyPr>
          <a:lstStyle>
            <a:lvl1pPr>
              <a:defRPr sz="3000" b="0" i="0">
                <a:solidFill>
                  <a:schemeClr val="tx1"/>
                </a:solidFill>
                <a:latin typeface="Times New Roman"/>
                <a:cs typeface="Times New Roman"/>
              </a:defRPr>
            </a:lvl1pPr>
          </a:lstStyle>
          <a:p>
            <a:endParaRPr/>
          </a:p>
        </p:txBody>
      </p:sp>
      <p:sp>
        <p:nvSpPr>
          <p:cNvPr id="1048578" name="Holder 4"/>
          <p:cNvSpPr>
            <a:spLocks noGrp="1"/>
          </p:cNvSpPr>
          <p:nvPr>
            <p:ph type="ftr" sz="quarter" idx="5"/>
          </p:nvPr>
        </p:nvSpPr>
        <p:spPr>
          <a:xfrm>
            <a:off x="2473645" y="6377940"/>
            <a:ext cx="2328136" cy="215444"/>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1048579" name="Holder 5"/>
          <p:cNvSpPr>
            <a:spLocks noGrp="1"/>
          </p:cNvSpPr>
          <p:nvPr>
            <p:ph type="dt" sz="half" idx="6"/>
          </p:nvPr>
        </p:nvSpPr>
        <p:spPr>
          <a:xfrm>
            <a:off x="363772" y="6377940"/>
            <a:ext cx="1673347" cy="215444"/>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2/14/2023</a:t>
            </a:fld>
            <a:endParaRPr lang="en-US"/>
          </a:p>
        </p:txBody>
      </p:sp>
      <p:sp>
        <p:nvSpPr>
          <p:cNvPr id="1048580" name="Holder 6"/>
          <p:cNvSpPr>
            <a:spLocks noGrp="1"/>
          </p:cNvSpPr>
          <p:nvPr>
            <p:ph type="sldNum" sz="quarter" idx="7"/>
          </p:nvPr>
        </p:nvSpPr>
        <p:spPr>
          <a:xfrm>
            <a:off x="5238307" y="6377940"/>
            <a:ext cx="1673347" cy="215444"/>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‹nº›</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defRPr>
          <a:latin typeface="+mj-lt"/>
          <a:ea typeface="+mj-ea"/>
          <a:cs typeface="+mj-cs"/>
        </a:defRPr>
      </a:lvl1pPr>
    </p:titleStyle>
    <p:bodyStyle>
      <a:lvl1pPr marL="0">
        <a:defRPr>
          <a:latin typeface="+mn-lt"/>
          <a:ea typeface="+mn-ea"/>
          <a:cs typeface="+mn-cs"/>
        </a:defRPr>
      </a:lvl1pPr>
      <a:lvl2pPr marL="366492">
        <a:defRPr>
          <a:latin typeface="+mn-lt"/>
          <a:ea typeface="+mn-ea"/>
          <a:cs typeface="+mn-cs"/>
        </a:defRPr>
      </a:lvl2pPr>
      <a:lvl3pPr marL="732983">
        <a:defRPr>
          <a:latin typeface="+mn-lt"/>
          <a:ea typeface="+mn-ea"/>
          <a:cs typeface="+mn-cs"/>
        </a:defRPr>
      </a:lvl3pPr>
      <a:lvl4pPr marL="1099475">
        <a:defRPr>
          <a:latin typeface="+mn-lt"/>
          <a:ea typeface="+mn-ea"/>
          <a:cs typeface="+mn-cs"/>
        </a:defRPr>
      </a:lvl4pPr>
      <a:lvl5pPr marL="1465966">
        <a:defRPr>
          <a:latin typeface="+mn-lt"/>
          <a:ea typeface="+mn-ea"/>
          <a:cs typeface="+mn-cs"/>
        </a:defRPr>
      </a:lvl5pPr>
      <a:lvl6pPr marL="1832458">
        <a:defRPr>
          <a:latin typeface="+mn-lt"/>
          <a:ea typeface="+mn-ea"/>
          <a:cs typeface="+mn-cs"/>
        </a:defRPr>
      </a:lvl6pPr>
      <a:lvl7pPr marL="2198949">
        <a:defRPr>
          <a:latin typeface="+mn-lt"/>
          <a:ea typeface="+mn-ea"/>
          <a:cs typeface="+mn-cs"/>
        </a:defRPr>
      </a:lvl7pPr>
      <a:lvl8pPr marL="2565441">
        <a:defRPr>
          <a:latin typeface="+mn-lt"/>
          <a:ea typeface="+mn-ea"/>
          <a:cs typeface="+mn-cs"/>
        </a:defRPr>
      </a:lvl8pPr>
      <a:lvl9pPr marL="2931932">
        <a:defRPr>
          <a:latin typeface="+mn-lt"/>
          <a:ea typeface="+mn-ea"/>
          <a:cs typeface="+mn-cs"/>
        </a:defRPr>
      </a:lvl9pPr>
    </p:bodyStyle>
    <p:otherStyle>
      <a:lvl1pPr marL="0">
        <a:defRPr>
          <a:latin typeface="+mn-lt"/>
          <a:ea typeface="+mn-ea"/>
          <a:cs typeface="+mn-cs"/>
        </a:defRPr>
      </a:lvl1pPr>
      <a:lvl2pPr marL="366492">
        <a:defRPr>
          <a:latin typeface="+mn-lt"/>
          <a:ea typeface="+mn-ea"/>
          <a:cs typeface="+mn-cs"/>
        </a:defRPr>
      </a:lvl2pPr>
      <a:lvl3pPr marL="732983">
        <a:defRPr>
          <a:latin typeface="+mn-lt"/>
          <a:ea typeface="+mn-ea"/>
          <a:cs typeface="+mn-cs"/>
        </a:defRPr>
      </a:lvl3pPr>
      <a:lvl4pPr marL="1099475">
        <a:defRPr>
          <a:latin typeface="+mn-lt"/>
          <a:ea typeface="+mn-ea"/>
          <a:cs typeface="+mn-cs"/>
        </a:defRPr>
      </a:lvl4pPr>
      <a:lvl5pPr marL="1465966">
        <a:defRPr>
          <a:latin typeface="+mn-lt"/>
          <a:ea typeface="+mn-ea"/>
          <a:cs typeface="+mn-cs"/>
        </a:defRPr>
      </a:lvl5pPr>
      <a:lvl6pPr marL="1832458">
        <a:defRPr>
          <a:latin typeface="+mn-lt"/>
          <a:ea typeface="+mn-ea"/>
          <a:cs typeface="+mn-cs"/>
        </a:defRPr>
      </a:lvl6pPr>
      <a:lvl7pPr marL="2198949">
        <a:defRPr>
          <a:latin typeface="+mn-lt"/>
          <a:ea typeface="+mn-ea"/>
          <a:cs typeface="+mn-cs"/>
        </a:defRPr>
      </a:lvl7pPr>
      <a:lvl8pPr marL="2565441">
        <a:defRPr>
          <a:latin typeface="+mn-lt"/>
          <a:ea typeface="+mn-ea"/>
          <a:cs typeface="+mn-cs"/>
        </a:defRPr>
      </a:lvl8pPr>
      <a:lvl9pPr marL="2931932">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101.xml.rels><?xml version="1.0" encoding="UTF-8" standalone="yes"?>
<Relationships xmlns="http://schemas.openxmlformats.org/package/2006/relationships"><Relationship Id="rId3" Type="http://schemas.openxmlformats.org/officeDocument/2006/relationships/hyperlink" Target="https://pesquisa.apps.tcu.gov.br/#/documento/acordao-completo/*/NUMACORDAO%3A505%20ANOACORDAO%3A2021%20COLEGIADO%3A%22Plen%C3%A1rio%22/DTRELEVANCIA%20desc/0/sinonimos%3Dfalse" TargetMode="External"/><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10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10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10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10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1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1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1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1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115.xml.rels><?xml version="1.0" encoding="UTF-8" standalone="yes"?>
<Relationships xmlns="http://schemas.openxmlformats.org/package/2006/relationships"><Relationship Id="rId3" Type="http://schemas.openxmlformats.org/officeDocument/2006/relationships/hyperlink" Target="https://www2.tce.sp.gov.br/arqs_juri/pdf/883819.pdf" TargetMode="External"/><Relationship Id="rId2" Type="http://schemas.openxmlformats.org/officeDocument/2006/relationships/image" Target="../media/image5.png"/><Relationship Id="rId1" Type="http://schemas.openxmlformats.org/officeDocument/2006/relationships/slideLayout" Target="../slideLayouts/slideLayout5.xml"/><Relationship Id="rId5" Type="http://schemas.openxmlformats.org/officeDocument/2006/relationships/hyperlink" Target="file:///C:\Users\Leonardo\Desktop\CURSO%20MATERIAIS\cursogepam\&#216;%20https:\contas.tcu.gov.br\sagas\SvlVisualizarRelVotoAcRtf?codFiltro=SAGAS-SESSAO-ENCERRADA&amp;seOcultaPagina=S&amp;item0=792486" TargetMode="External"/><Relationship Id="rId4" Type="http://schemas.openxmlformats.org/officeDocument/2006/relationships/hyperlink" Target="https://www2.tce.sp.gov.br/arqs_juri/pdf/813198.pdf" TargetMode="External"/></Relationships>
</file>

<file path=ppt/slides/_rels/slide116.xml.rels><?xml version="1.0" encoding="UTF-8" standalone="yes"?>
<Relationships xmlns="http://schemas.openxmlformats.org/package/2006/relationships"><Relationship Id="rId3" Type="http://schemas.openxmlformats.org/officeDocument/2006/relationships/hyperlink" Target="http://www.planalto.gov.br/ccivil_03/LEIS/LCP/Lcp123.htm#art42" TargetMode="External"/><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1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1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1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122.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12" Type="http://schemas.openxmlformats.org/officeDocument/2006/relationships/image" Target="../media/image33.png"/><Relationship Id="rId2" Type="http://schemas.openxmlformats.org/officeDocument/2006/relationships/image" Target="../media/image23.png"/><Relationship Id="rId1" Type="http://schemas.openxmlformats.org/officeDocument/2006/relationships/slideLayout" Target="../slideLayouts/slideLayout5.xml"/><Relationship Id="rId6" Type="http://schemas.openxmlformats.org/officeDocument/2006/relationships/image" Target="../media/image27.png"/><Relationship Id="rId11" Type="http://schemas.openxmlformats.org/officeDocument/2006/relationships/image" Target="../media/image32.png"/><Relationship Id="rId5" Type="http://schemas.openxmlformats.org/officeDocument/2006/relationships/image" Target="../media/image26.png"/><Relationship Id="rId10" Type="http://schemas.openxmlformats.org/officeDocument/2006/relationships/image" Target="../media/image31.png"/><Relationship Id="rId4" Type="http://schemas.openxmlformats.org/officeDocument/2006/relationships/image" Target="../media/image25.png"/><Relationship Id="rId9" Type="http://schemas.openxmlformats.org/officeDocument/2006/relationships/image" Target="../media/image30.png"/></Relationships>
</file>

<file path=ppt/slides/_rels/slide1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4.png"/><Relationship Id="rId1" Type="http://schemas.openxmlformats.org/officeDocument/2006/relationships/slideLayout" Target="../slideLayouts/slideLayout5.xml"/><Relationship Id="rId4" Type="http://schemas.openxmlformats.org/officeDocument/2006/relationships/image" Target="../media/image35.png"/></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microsoft.com/office/2007/relationships/hdphoto" Target="../media/hdphoto1.wdp"/><Relationship Id="rId7" Type="http://schemas.microsoft.com/office/2007/relationships/hdphoto" Target="../media/hdphoto3.wdp"/><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2.png"/><Relationship Id="rId5" Type="http://schemas.microsoft.com/office/2007/relationships/hdphoto" Target="../media/hdphoto2.wdp"/><Relationship Id="rId4" Type="http://schemas.openxmlformats.org/officeDocument/2006/relationships/image" Target="../media/image11.png"/></Relationships>
</file>

<file path=ppt/slides/_rels/slide25.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2.png"/><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11.png"/></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3.jpeg"/><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jpeg"/></Relationships>
</file>

<file path=ppt/slides/_rels/slide4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5.png"/><Relationship Id="rId1" Type="http://schemas.openxmlformats.org/officeDocument/2006/relationships/slideLayout" Target="../slideLayouts/slideLayout4.xml"/><Relationship Id="rId4" Type="http://schemas.microsoft.com/office/2007/relationships/hdphoto" Target="../media/hdphoto4.wdp"/></Relationships>
</file>

<file path=ppt/slides/_rels/slide6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5.png"/><Relationship Id="rId1" Type="http://schemas.openxmlformats.org/officeDocument/2006/relationships/slideLayout" Target="../slideLayouts/slideLayout4.xml"/><Relationship Id="rId6" Type="http://schemas.microsoft.com/office/2007/relationships/hdphoto" Target="../media/hdphoto4.wdp"/><Relationship Id="rId5" Type="http://schemas.openxmlformats.org/officeDocument/2006/relationships/image" Target="../media/image16.png"/><Relationship Id="rId4" Type="http://schemas.microsoft.com/office/2007/relationships/hdphoto" Target="../media/hdphoto5.wdp"/></Relationships>
</file>

<file path=ppt/slides/_rels/slide6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5.png"/><Relationship Id="rId1" Type="http://schemas.openxmlformats.org/officeDocument/2006/relationships/slideLayout" Target="../slideLayouts/slideLayout4.xml"/><Relationship Id="rId6" Type="http://schemas.microsoft.com/office/2007/relationships/hdphoto" Target="../media/hdphoto5.wdp"/><Relationship Id="rId5" Type="http://schemas.openxmlformats.org/officeDocument/2006/relationships/image" Target="../media/image17.png"/><Relationship Id="rId4" Type="http://schemas.microsoft.com/office/2007/relationships/hdphoto" Target="../media/hdphoto4.wdp"/></Relationships>
</file>

<file path=ppt/slides/_rels/slide6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8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8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5.png"/><Relationship Id="rId1" Type="http://schemas.openxmlformats.org/officeDocument/2006/relationships/slideLayout" Target="../slideLayouts/slideLayout5.xml"/><Relationship Id="rId4" Type="http://schemas.openxmlformats.org/officeDocument/2006/relationships/image" Target="../media/image19.jpeg"/></Relationships>
</file>

<file path=ppt/slides/_rels/slide9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9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9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9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9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96.xml.rels><?xml version="1.0" encoding="UTF-8" standalone="yes"?>
<Relationships xmlns="http://schemas.openxmlformats.org/package/2006/relationships"><Relationship Id="rId3" Type="http://schemas.openxmlformats.org/officeDocument/2006/relationships/hyperlink" Target="https://www2.tce.sp.gov.br/arqs_juri/pdf/887602.pdf" TargetMode="External"/><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9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9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9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pic>
        <p:nvPicPr>
          <p:cNvPr id="5" name="Imagem 4" descr="1"/>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1714501" y="-1714501"/>
            <a:ext cx="6858001" cy="10286999"/>
          </a:xfrm>
          <a:prstGeom prst="rect">
            <a:avLst/>
          </a:prstGeom>
          <a:noFill/>
          <a:ln>
            <a:noFill/>
          </a:ln>
        </p:spPr>
      </p:pic>
      <p:pic>
        <p:nvPicPr>
          <p:cNvPr id="12" name="Picture 2" descr="E:\DESIGN\LOGO202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11159" y="4581128"/>
            <a:ext cx="2192057" cy="1653922"/>
          </a:xfrm>
          <a:prstGeom prst="rect">
            <a:avLst/>
          </a:prstGeom>
          <a:noFill/>
          <a:extLst>
            <a:ext uri="{909E8E84-426E-40DD-AFC4-6F175D3DCCD1}">
              <a14:hiddenFill xmlns:a14="http://schemas.microsoft.com/office/drawing/2010/main">
                <a:solidFill>
                  <a:srgbClr val="FFFFFF"/>
                </a:solidFill>
              </a14:hiddenFill>
            </a:ext>
          </a:extLst>
        </p:spPr>
      </p:pic>
      <p:sp>
        <p:nvSpPr>
          <p:cNvPr id="2" name="Google Shape;322;p42">
            <a:extLst>
              <a:ext uri="{FF2B5EF4-FFF2-40B4-BE49-F238E27FC236}">
                <a16:creationId xmlns="" xmlns:a16="http://schemas.microsoft.com/office/drawing/2014/main" id="{20ED1BC8-87D0-C217-3686-1C0D30CFC9F3}"/>
              </a:ext>
            </a:extLst>
          </p:cNvPr>
          <p:cNvSpPr txBox="1">
            <a:spLocks/>
          </p:cNvSpPr>
          <p:nvPr/>
        </p:nvSpPr>
        <p:spPr>
          <a:xfrm>
            <a:off x="722034" y="1137442"/>
            <a:ext cx="9374466" cy="3142456"/>
          </a:xfrm>
          <a:prstGeom prst="rect">
            <a:avLst/>
          </a:prstGeom>
          <a:noFill/>
          <a:ln>
            <a:noFill/>
          </a:ln>
        </p:spPr>
        <p:txBody>
          <a:bodyPr spcFirstLastPara="1" wrap="square" lIns="102325" tIns="225106" rIns="102325" bIns="1023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Josefin Sans"/>
              <a:buNone/>
              <a:defRPr sz="5900" b="1" i="0" u="none" strike="noStrike" cap="none">
                <a:solidFill>
                  <a:schemeClr val="dk1"/>
                </a:solidFill>
                <a:latin typeface="Josefin Sans"/>
                <a:ea typeface="Josefin Sans"/>
                <a:cs typeface="Josefin Sans"/>
                <a:sym typeface="Josefin Sans"/>
              </a:defRPr>
            </a:lvl1pPr>
            <a:lvl2pPr marR="0" lvl="1" algn="ctr" rtl="0">
              <a:lnSpc>
                <a:spcPct val="100000"/>
              </a:lnSpc>
              <a:spcBef>
                <a:spcPts val="0"/>
              </a:spcBef>
              <a:spcAft>
                <a:spcPts val="0"/>
              </a:spcAft>
              <a:buClr>
                <a:srgbClr val="191919"/>
              </a:buClr>
              <a:buSzPts val="5200"/>
              <a:buFont typeface="Arial"/>
              <a:buNone/>
              <a:defRPr sz="5900" b="0" i="0" u="none" strike="noStrike" cap="none">
                <a:solidFill>
                  <a:srgbClr val="191919"/>
                </a:solidFill>
                <a:latin typeface="Arial"/>
                <a:ea typeface="Arial"/>
                <a:cs typeface="Arial"/>
                <a:sym typeface="Arial"/>
              </a:defRPr>
            </a:lvl2pPr>
            <a:lvl3pPr marR="0" lvl="2" algn="ctr" rtl="0">
              <a:lnSpc>
                <a:spcPct val="100000"/>
              </a:lnSpc>
              <a:spcBef>
                <a:spcPts val="0"/>
              </a:spcBef>
              <a:spcAft>
                <a:spcPts val="0"/>
              </a:spcAft>
              <a:buClr>
                <a:srgbClr val="191919"/>
              </a:buClr>
              <a:buSzPts val="5200"/>
              <a:buFont typeface="Arial"/>
              <a:buNone/>
              <a:defRPr sz="5900" b="0" i="0" u="none" strike="noStrike" cap="none">
                <a:solidFill>
                  <a:srgbClr val="191919"/>
                </a:solidFill>
                <a:latin typeface="Arial"/>
                <a:ea typeface="Arial"/>
                <a:cs typeface="Arial"/>
                <a:sym typeface="Arial"/>
              </a:defRPr>
            </a:lvl3pPr>
            <a:lvl4pPr marR="0" lvl="3" algn="ctr" rtl="0">
              <a:lnSpc>
                <a:spcPct val="100000"/>
              </a:lnSpc>
              <a:spcBef>
                <a:spcPts val="0"/>
              </a:spcBef>
              <a:spcAft>
                <a:spcPts val="0"/>
              </a:spcAft>
              <a:buClr>
                <a:srgbClr val="191919"/>
              </a:buClr>
              <a:buSzPts val="5200"/>
              <a:buFont typeface="Arial"/>
              <a:buNone/>
              <a:defRPr sz="5900" b="0" i="0" u="none" strike="noStrike" cap="none">
                <a:solidFill>
                  <a:srgbClr val="191919"/>
                </a:solidFill>
                <a:latin typeface="Arial"/>
                <a:ea typeface="Arial"/>
                <a:cs typeface="Arial"/>
                <a:sym typeface="Arial"/>
              </a:defRPr>
            </a:lvl4pPr>
            <a:lvl5pPr marR="0" lvl="4" algn="ctr" rtl="0">
              <a:lnSpc>
                <a:spcPct val="100000"/>
              </a:lnSpc>
              <a:spcBef>
                <a:spcPts val="0"/>
              </a:spcBef>
              <a:spcAft>
                <a:spcPts val="0"/>
              </a:spcAft>
              <a:buClr>
                <a:srgbClr val="191919"/>
              </a:buClr>
              <a:buSzPts val="5200"/>
              <a:buFont typeface="Arial"/>
              <a:buNone/>
              <a:defRPr sz="5900" b="0" i="0" u="none" strike="noStrike" cap="none">
                <a:solidFill>
                  <a:srgbClr val="191919"/>
                </a:solidFill>
                <a:latin typeface="Arial"/>
                <a:ea typeface="Arial"/>
                <a:cs typeface="Arial"/>
                <a:sym typeface="Arial"/>
              </a:defRPr>
            </a:lvl5pPr>
            <a:lvl6pPr marR="0" lvl="5" algn="ctr" rtl="0">
              <a:lnSpc>
                <a:spcPct val="100000"/>
              </a:lnSpc>
              <a:spcBef>
                <a:spcPts val="0"/>
              </a:spcBef>
              <a:spcAft>
                <a:spcPts val="0"/>
              </a:spcAft>
              <a:buClr>
                <a:srgbClr val="191919"/>
              </a:buClr>
              <a:buSzPts val="5200"/>
              <a:buFont typeface="Arial"/>
              <a:buNone/>
              <a:defRPr sz="5900" b="0" i="0" u="none" strike="noStrike" cap="none">
                <a:solidFill>
                  <a:srgbClr val="191919"/>
                </a:solidFill>
                <a:latin typeface="Arial"/>
                <a:ea typeface="Arial"/>
                <a:cs typeface="Arial"/>
                <a:sym typeface="Arial"/>
              </a:defRPr>
            </a:lvl6pPr>
            <a:lvl7pPr marR="0" lvl="6" algn="ctr" rtl="0">
              <a:lnSpc>
                <a:spcPct val="100000"/>
              </a:lnSpc>
              <a:spcBef>
                <a:spcPts val="0"/>
              </a:spcBef>
              <a:spcAft>
                <a:spcPts val="0"/>
              </a:spcAft>
              <a:buClr>
                <a:srgbClr val="191919"/>
              </a:buClr>
              <a:buSzPts val="5200"/>
              <a:buFont typeface="Arial"/>
              <a:buNone/>
              <a:defRPr sz="5900" b="0" i="0" u="none" strike="noStrike" cap="none">
                <a:solidFill>
                  <a:srgbClr val="191919"/>
                </a:solidFill>
                <a:latin typeface="Arial"/>
                <a:ea typeface="Arial"/>
                <a:cs typeface="Arial"/>
                <a:sym typeface="Arial"/>
              </a:defRPr>
            </a:lvl7pPr>
            <a:lvl8pPr marR="0" lvl="7" algn="ctr" rtl="0">
              <a:lnSpc>
                <a:spcPct val="100000"/>
              </a:lnSpc>
              <a:spcBef>
                <a:spcPts val="0"/>
              </a:spcBef>
              <a:spcAft>
                <a:spcPts val="0"/>
              </a:spcAft>
              <a:buClr>
                <a:srgbClr val="191919"/>
              </a:buClr>
              <a:buSzPts val="5200"/>
              <a:buFont typeface="Arial"/>
              <a:buNone/>
              <a:defRPr sz="5900" b="0" i="0" u="none" strike="noStrike" cap="none">
                <a:solidFill>
                  <a:srgbClr val="191919"/>
                </a:solidFill>
                <a:latin typeface="Arial"/>
                <a:ea typeface="Arial"/>
                <a:cs typeface="Arial"/>
                <a:sym typeface="Arial"/>
              </a:defRPr>
            </a:lvl8pPr>
            <a:lvl9pPr marR="0" lvl="8" algn="ctr" rtl="0">
              <a:lnSpc>
                <a:spcPct val="100000"/>
              </a:lnSpc>
              <a:spcBef>
                <a:spcPts val="0"/>
              </a:spcBef>
              <a:spcAft>
                <a:spcPts val="0"/>
              </a:spcAft>
              <a:buClr>
                <a:srgbClr val="191919"/>
              </a:buClr>
              <a:buSzPts val="5200"/>
              <a:buFont typeface="Arial"/>
              <a:buNone/>
              <a:defRPr sz="5900" b="0" i="0" u="none" strike="noStrike" cap="none">
                <a:solidFill>
                  <a:srgbClr val="191919"/>
                </a:solidFill>
                <a:latin typeface="Arial"/>
                <a:ea typeface="Arial"/>
                <a:cs typeface="Arial"/>
                <a:sym typeface="Arial"/>
              </a:defRPr>
            </a:lvl9pPr>
          </a:lstStyle>
          <a:p>
            <a:pPr defTabSz="914400"/>
            <a:r>
              <a:rPr lang="pt-BR" sz="3500" kern="0" dirty="0" smtClean="0">
                <a:solidFill>
                  <a:schemeClr val="tx1"/>
                </a:solidFill>
              </a:rPr>
              <a:t>Licitações</a:t>
            </a:r>
            <a:r>
              <a:rPr lang="pt-BR" sz="3500" kern="0" dirty="0">
                <a:solidFill>
                  <a:schemeClr val="tx1"/>
                </a:solidFill>
              </a:rPr>
              <a:t/>
            </a:r>
            <a:br>
              <a:rPr lang="pt-BR" sz="3500" kern="0" dirty="0">
                <a:solidFill>
                  <a:schemeClr val="tx1"/>
                </a:solidFill>
              </a:rPr>
            </a:br>
            <a:r>
              <a:rPr lang="pt-BR" sz="3500" kern="0" dirty="0" smtClean="0">
                <a:solidFill>
                  <a:schemeClr val="tx1"/>
                </a:solidFill>
              </a:rPr>
              <a:t>Públicas</a:t>
            </a:r>
          </a:p>
          <a:p>
            <a:pPr defTabSz="914400"/>
            <a:r>
              <a:rPr lang="pt-BR" sz="2000" kern="0" dirty="0" smtClean="0">
                <a:solidFill>
                  <a:schemeClr val="tx1"/>
                </a:solidFill>
              </a:rPr>
              <a:t>14.133/21</a:t>
            </a:r>
          </a:p>
          <a:p>
            <a:pPr defTabSz="914400"/>
            <a:endParaRPr lang="pt-BR" sz="3500" kern="0" dirty="0" smtClean="0">
              <a:solidFill>
                <a:schemeClr val="tx1"/>
              </a:solidFill>
            </a:endParaRPr>
          </a:p>
          <a:p>
            <a:pPr algn="ctr" defTabSz="914400"/>
            <a:r>
              <a:rPr lang="pt-BR" kern="0" dirty="0" smtClean="0">
                <a:solidFill>
                  <a:srgbClr val="FF0000"/>
                </a:solidFill>
              </a:rPr>
              <a:t>FASE EXTERNA</a:t>
            </a:r>
            <a:endParaRPr lang="pt-BR" kern="0" dirty="0">
              <a:solidFill>
                <a:srgbClr val="FF0000"/>
              </a:solidFill>
            </a:endParaRPr>
          </a:p>
        </p:txBody>
      </p:sp>
      <p:cxnSp>
        <p:nvCxnSpPr>
          <p:cNvPr id="4" name="Conector reto 3"/>
          <p:cNvCxnSpPr/>
          <p:nvPr/>
        </p:nvCxnSpPr>
        <p:spPr>
          <a:xfrm>
            <a:off x="7312049" y="6235050"/>
            <a:ext cx="2491167" cy="0"/>
          </a:xfrm>
          <a:prstGeom prst="line">
            <a:avLst/>
          </a:prstGeom>
        </p:spPr>
        <p:style>
          <a:lnRef idx="1">
            <a:schemeClr val="accent1"/>
          </a:lnRef>
          <a:fillRef idx="0">
            <a:schemeClr val="accent1"/>
          </a:fillRef>
          <a:effectRef idx="0">
            <a:schemeClr val="accent1"/>
          </a:effectRef>
          <a:fontRef idx="minor">
            <a:schemeClr val="tx1"/>
          </a:fontRef>
        </p:style>
      </p:cxnSp>
      <p:sp>
        <p:nvSpPr>
          <p:cNvPr id="13" name="Retângulo 12"/>
          <p:cNvSpPr/>
          <p:nvPr/>
        </p:nvSpPr>
        <p:spPr>
          <a:xfrm>
            <a:off x="419100" y="1447800"/>
            <a:ext cx="237748" cy="310772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2208" tIns="51111" rIns="102208" bIns="51111" rtlCol="0" anchor="ctr"/>
          <a:lstStyle/>
          <a:p>
            <a:pPr algn="ctr"/>
            <a:endParaRPr lang="pt-BR" dirty="0">
              <a:solidFill>
                <a:prstClr val="white"/>
              </a:solidFill>
            </a:endParaRPr>
          </a:p>
        </p:txBody>
      </p:sp>
    </p:spTree>
    <p:extLst>
      <p:ext uri="{BB962C8B-B14F-4D97-AF65-F5344CB8AC3E}">
        <p14:creationId xmlns:p14="http://schemas.microsoft.com/office/powerpoint/2010/main" val="67228182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90500" y="381000"/>
            <a:ext cx="10096500" cy="5539978"/>
          </a:xfrm>
        </p:spPr>
        <p:txBody>
          <a:bodyPr/>
          <a:lstStyle/>
          <a:p>
            <a:pPr algn="l"/>
            <a:r>
              <a:rPr lang="pt-BR" sz="4000" dirty="0"/>
              <a:t>XI - </a:t>
            </a:r>
            <a:r>
              <a:rPr lang="pt-BR" sz="4000" b="1" dirty="0"/>
              <a:t>contratações </a:t>
            </a:r>
            <a:r>
              <a:rPr lang="pt-BR" sz="4000" b="1" dirty="0" smtClean="0"/>
              <a:t>correlatas</a:t>
            </a:r>
            <a:r>
              <a:rPr lang="pt-BR" sz="4000" dirty="0" smtClean="0"/>
              <a:t>;</a:t>
            </a:r>
            <a:br>
              <a:rPr lang="pt-BR" sz="4000" dirty="0" smtClean="0"/>
            </a:br>
            <a:r>
              <a:rPr lang="pt-BR" sz="4000" dirty="0"/>
              <a:t/>
            </a:r>
            <a:br>
              <a:rPr lang="pt-BR" sz="4000" dirty="0"/>
            </a:br>
            <a:r>
              <a:rPr lang="pt-BR" sz="4000" dirty="0"/>
              <a:t>XII - descrição de </a:t>
            </a:r>
            <a:r>
              <a:rPr lang="pt-BR" sz="4000" b="1" dirty="0"/>
              <a:t>possíveis impactos ambientais </a:t>
            </a:r>
            <a:r>
              <a:rPr lang="pt-BR" sz="4000" dirty="0"/>
              <a:t>e respectivas medidas mitigadoras, </a:t>
            </a:r>
            <a:r>
              <a:rPr lang="pt-BR" sz="4000" dirty="0" smtClean="0"/>
              <a:t/>
            </a:r>
            <a:br>
              <a:rPr lang="pt-BR" sz="4000" dirty="0" smtClean="0"/>
            </a:br>
            <a:r>
              <a:rPr lang="pt-BR" sz="4000" dirty="0"/>
              <a:t/>
            </a:r>
            <a:br>
              <a:rPr lang="pt-BR" sz="4000" dirty="0"/>
            </a:br>
            <a:r>
              <a:rPr lang="pt-BR" sz="4000" dirty="0" smtClean="0"/>
              <a:t>XIII </a:t>
            </a:r>
            <a:r>
              <a:rPr lang="pt-BR" sz="4000" dirty="0"/>
              <a:t>- </a:t>
            </a:r>
            <a:r>
              <a:rPr lang="pt-BR" sz="4000" b="1" dirty="0"/>
              <a:t>posicionamento conclusivo sobre a adequação da contratação </a:t>
            </a:r>
            <a:r>
              <a:rPr lang="pt-BR" sz="4000" dirty="0"/>
              <a:t>para o atendimento da necessidade a que se destina.</a:t>
            </a:r>
            <a:br>
              <a:rPr lang="pt-BR" sz="4000" dirty="0"/>
            </a:br>
            <a:endParaRPr lang="pt-BR" sz="4000" dirty="0"/>
          </a:p>
        </p:txBody>
      </p:sp>
    </p:spTree>
    <p:extLst>
      <p:ext uri="{BB962C8B-B14F-4D97-AF65-F5344CB8AC3E}">
        <p14:creationId xmlns:p14="http://schemas.microsoft.com/office/powerpoint/2010/main" val="2879270857"/>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204"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713" name="CaixaDeTexto 1"/>
          <p:cNvSpPr txBox="1"/>
          <p:nvPr/>
        </p:nvSpPr>
        <p:spPr>
          <a:xfrm>
            <a:off x="796924" y="828597"/>
            <a:ext cx="8610601" cy="2462213"/>
          </a:xfrm>
          <a:prstGeom prst="rect">
            <a:avLst/>
          </a:prstGeom>
          <a:noFill/>
        </p:spPr>
        <p:txBody>
          <a:bodyPr wrap="square" rtlCol="0">
            <a:spAutoFit/>
          </a:bodyPr>
          <a:lstStyle/>
          <a:p>
            <a:pPr marL="285750" lvl="0" indent="-285750" algn="ctr">
              <a:buClr>
                <a:srgbClr val="FF0000"/>
              </a:buClr>
              <a:buFont typeface="Wingdings" pitchFamily="2" charset="2"/>
              <a:buChar char="v"/>
            </a:pPr>
            <a:r>
              <a:rPr lang="pt-BR" sz="2800" dirty="0">
                <a:latin typeface="Times New Roman" pitchFamily="18" charset="0"/>
                <a:cs typeface="Times New Roman" pitchFamily="18" charset="0"/>
              </a:rPr>
              <a:t>Pedido de reconsideração [art. 165, II</a:t>
            </a:r>
            <a:r>
              <a:rPr lang="pt-BR" sz="2800" dirty="0" smtClean="0">
                <a:latin typeface="Times New Roman" pitchFamily="18" charset="0"/>
                <a:cs typeface="Times New Roman" pitchFamily="18" charset="0"/>
              </a:rPr>
              <a:t>]</a:t>
            </a:r>
          </a:p>
          <a:p>
            <a:pPr marL="285750" lvl="0" indent="-285750" algn="ctr">
              <a:buFont typeface="Wingdings" pitchFamily="2" charset="2"/>
              <a:buChar char="v"/>
            </a:pPr>
            <a:endParaRPr lang="pt-BR" sz="2800" dirty="0">
              <a:latin typeface="Times New Roman" pitchFamily="18" charset="0"/>
              <a:cs typeface="Times New Roman" pitchFamily="18" charset="0"/>
            </a:endParaRPr>
          </a:p>
          <a:p>
            <a:pPr marL="457200" lvl="0" indent="-457200" algn="just">
              <a:buFont typeface="Wingdings" pitchFamily="2" charset="2"/>
              <a:buChar char="Ø"/>
            </a:pPr>
            <a:r>
              <a:rPr lang="pt-BR" sz="2800" dirty="0" smtClean="0">
                <a:latin typeface="Times New Roman" pitchFamily="18" charset="0"/>
                <a:cs typeface="Times New Roman" pitchFamily="18" charset="0"/>
              </a:rPr>
              <a:t>3 </a:t>
            </a:r>
            <a:r>
              <a:rPr lang="pt-BR" sz="2800" dirty="0">
                <a:latin typeface="Times New Roman" pitchFamily="18" charset="0"/>
                <a:cs typeface="Times New Roman" pitchFamily="18" charset="0"/>
              </a:rPr>
              <a:t>dias úteis, contado da data de intimação, relativamente a ato do qual não caiba recurso hierárquico.</a:t>
            </a:r>
          </a:p>
          <a:p>
            <a:endParaRPr lang="pt-BR" dirty="0"/>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8714" name="object 10"/>
          <p:cNvSpPr txBox="1"/>
          <p:nvPr/>
        </p:nvSpPr>
        <p:spPr>
          <a:xfrm>
            <a:off x="1039744" y="1887546"/>
            <a:ext cx="3601672" cy="446276"/>
          </a:xfrm>
          <a:prstGeom prst="rect">
            <a:avLst/>
          </a:prstGeom>
        </p:spPr>
        <p:txBody>
          <a:bodyPr vert="horz" wrap="square" lIns="0" tIns="0" rIns="0" bIns="0" rtlCol="0">
            <a:spAutoFit/>
          </a:bodyPr>
          <a:lstStyle/>
          <a:p>
            <a:pPr>
              <a:lnSpc>
                <a:spcPct val="100000"/>
              </a:lnSpc>
            </a:pPr>
            <a:endParaRPr dirty="0">
              <a:latin typeface="Times New Roman"/>
              <a:cs typeface="Times New Roman"/>
            </a:endParaRPr>
          </a:p>
          <a:p>
            <a:pPr>
              <a:spcBef>
                <a:spcPts val="16"/>
              </a:spcBef>
            </a:pPr>
            <a:endParaRPr sz="1500" dirty="0">
              <a:latin typeface="Times New Roman"/>
              <a:cs typeface="Times New Roman"/>
            </a:endParaRPr>
          </a:p>
        </p:txBody>
      </p:sp>
      <p:pic>
        <p:nvPicPr>
          <p:cNvPr id="2097205"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715" name="CaixaDeTexto 1"/>
          <p:cNvSpPr txBox="1"/>
          <p:nvPr/>
        </p:nvSpPr>
        <p:spPr>
          <a:xfrm>
            <a:off x="342900" y="348416"/>
            <a:ext cx="9671050" cy="5717540"/>
          </a:xfrm>
          <a:prstGeom prst="rect">
            <a:avLst/>
          </a:prstGeom>
          <a:noFill/>
        </p:spPr>
        <p:txBody>
          <a:bodyPr wrap="square" rtlCol="0">
            <a:spAutoFit/>
          </a:bodyPr>
          <a:lstStyle/>
          <a:p>
            <a:pPr marL="285750" lvl="0" indent="-285750" algn="ctr">
              <a:buFont typeface="Wingdings" pitchFamily="2" charset="2"/>
              <a:buChar char="ü"/>
            </a:pPr>
            <a:r>
              <a:rPr lang="pt-BR" sz="3000" i="1" dirty="0"/>
              <a:t>HOMOLOGAÇÃO</a:t>
            </a:r>
            <a:endParaRPr lang="pt-BR" sz="3000" dirty="0"/>
          </a:p>
          <a:p>
            <a:pPr marL="285750" lvl="0" indent="-285750" algn="just">
              <a:buClr>
                <a:srgbClr val="FF0000"/>
              </a:buClr>
              <a:buFont typeface="Wingdings" pitchFamily="2" charset="2"/>
              <a:buChar char="v"/>
            </a:pPr>
            <a:r>
              <a:rPr lang="pt-BR" sz="2400" dirty="0">
                <a:latin typeface="Times New Roman" pitchFamily="18" charset="0"/>
                <a:cs typeface="Times New Roman" pitchFamily="18" charset="0"/>
              </a:rPr>
              <a:t>Após julgamento e habilitação, e exauridos os recursos administrativos, o processo licitatório será encaminhado à autoridade superior, que poderá [art. 71]:</a:t>
            </a:r>
          </a:p>
          <a:p>
            <a:pPr marL="285750" lvl="0" indent="-285750" algn="just">
              <a:buFont typeface="Wingdings" pitchFamily="2" charset="2"/>
              <a:buChar char="Ø"/>
            </a:pPr>
            <a:r>
              <a:rPr lang="pt-BR" sz="2400" b="1" dirty="0" smtClean="0">
                <a:latin typeface="Times New Roman" pitchFamily="18" charset="0"/>
                <a:cs typeface="Times New Roman" pitchFamily="18" charset="0"/>
              </a:rPr>
              <a:t>saneamento </a:t>
            </a:r>
            <a:r>
              <a:rPr lang="pt-BR" sz="2400" b="1" dirty="0">
                <a:latin typeface="Times New Roman" pitchFamily="18" charset="0"/>
                <a:cs typeface="Times New Roman" pitchFamily="18" charset="0"/>
              </a:rPr>
              <a:t>de irregularidades</a:t>
            </a:r>
            <a:r>
              <a:rPr lang="pt-BR" sz="2400" dirty="0">
                <a:latin typeface="Times New Roman" pitchFamily="18" charset="0"/>
                <a:cs typeface="Times New Roman" pitchFamily="18" charset="0"/>
              </a:rPr>
              <a:t>;</a:t>
            </a:r>
          </a:p>
          <a:p>
            <a:pPr marL="342900" lvl="0" indent="-342900" algn="just">
              <a:buFont typeface="Wingdings" pitchFamily="2" charset="2"/>
              <a:buChar char="Ø"/>
            </a:pPr>
            <a:r>
              <a:rPr lang="pt-BR" sz="2400" b="1" dirty="0">
                <a:latin typeface="Times New Roman" pitchFamily="18" charset="0"/>
                <a:cs typeface="Times New Roman" pitchFamily="18" charset="0"/>
              </a:rPr>
              <a:t>revogar</a:t>
            </a:r>
            <a:r>
              <a:rPr lang="pt-BR" sz="2400" dirty="0">
                <a:latin typeface="Times New Roman" pitchFamily="18" charset="0"/>
                <a:cs typeface="Times New Roman" pitchFamily="18" charset="0"/>
              </a:rPr>
              <a:t> a licitação [conveniência e oportunidade];</a:t>
            </a:r>
          </a:p>
          <a:p>
            <a:pPr lvl="1" algn="just"/>
            <a:r>
              <a:rPr lang="pt-BR" sz="2000" dirty="0" smtClean="0">
                <a:latin typeface="Times New Roman" pitchFamily="18" charset="0"/>
                <a:cs typeface="Times New Roman" pitchFamily="18" charset="0"/>
              </a:rPr>
              <a:t>-motivo </a:t>
            </a:r>
            <a:r>
              <a:rPr lang="pt-BR" sz="2000" dirty="0">
                <a:latin typeface="Times New Roman" pitchFamily="18" charset="0"/>
                <a:cs typeface="Times New Roman" pitchFamily="18" charset="0"/>
              </a:rPr>
              <a:t>determinante para a </a:t>
            </a:r>
            <a:r>
              <a:rPr lang="pt-BR" sz="2000" u="sng" dirty="0">
                <a:latin typeface="Times New Roman" pitchFamily="18" charset="0"/>
                <a:cs typeface="Times New Roman" pitchFamily="18" charset="0"/>
              </a:rPr>
              <a:t>revogação</a:t>
            </a:r>
            <a:r>
              <a:rPr lang="pt-BR" sz="2000" dirty="0">
                <a:latin typeface="Times New Roman" pitchFamily="18" charset="0"/>
                <a:cs typeface="Times New Roman" pitchFamily="18" charset="0"/>
              </a:rPr>
              <a:t> do processo licitatório deverá ser resultante de fato superveniente devidamente </a:t>
            </a:r>
            <a:r>
              <a:rPr lang="pt-BR" sz="2000" dirty="0" smtClean="0">
                <a:latin typeface="Times New Roman" pitchFamily="18" charset="0"/>
                <a:cs typeface="Times New Roman" pitchFamily="18" charset="0"/>
              </a:rPr>
              <a:t>comprovado</a:t>
            </a:r>
          </a:p>
          <a:p>
            <a:pPr lvl="1" algn="just"/>
            <a:r>
              <a:rPr lang="pt-BR" sz="2000" dirty="0" smtClean="0">
                <a:latin typeface="Times New Roman" pitchFamily="18" charset="0"/>
                <a:cs typeface="Times New Roman" pitchFamily="18" charset="0"/>
              </a:rPr>
              <a:t>- </a:t>
            </a:r>
            <a:r>
              <a:rPr lang="pt-BR" sz="2000" dirty="0">
                <a:latin typeface="Times New Roman" pitchFamily="18" charset="0"/>
                <a:cs typeface="Times New Roman" pitchFamily="18" charset="0"/>
              </a:rPr>
              <a:t>assegurada a prévia manifestação dos interessados.</a:t>
            </a:r>
          </a:p>
          <a:p>
            <a:pPr marL="342900" lvl="0" indent="-342900" algn="just">
              <a:buFont typeface="Wingdings" pitchFamily="2" charset="2"/>
              <a:buChar char="Ø"/>
            </a:pPr>
            <a:r>
              <a:rPr lang="pt-BR" sz="2400" b="1" dirty="0">
                <a:latin typeface="Times New Roman" pitchFamily="18" charset="0"/>
                <a:cs typeface="Times New Roman" pitchFamily="18" charset="0"/>
              </a:rPr>
              <a:t>anular</a:t>
            </a:r>
            <a:r>
              <a:rPr lang="pt-BR" sz="2400" dirty="0">
                <a:latin typeface="Times New Roman" pitchFamily="18" charset="0"/>
                <a:cs typeface="Times New Roman" pitchFamily="18" charset="0"/>
              </a:rPr>
              <a:t> a licitação, de ofício ou provocação, sempre que presente ilegalidade insanável;</a:t>
            </a:r>
          </a:p>
          <a:p>
            <a:pPr marL="285750" lvl="0" indent="-285750" algn="just">
              <a:buFont typeface="Wingdings" pitchFamily="2" charset="2"/>
              <a:buChar char="Ø"/>
            </a:pPr>
            <a:r>
              <a:rPr lang="pt-BR" sz="2400" b="1" dirty="0" smtClean="0">
                <a:latin typeface="Times New Roman" pitchFamily="18" charset="0"/>
                <a:cs typeface="Times New Roman" pitchFamily="18" charset="0"/>
              </a:rPr>
              <a:t>adjudicar</a:t>
            </a:r>
            <a:r>
              <a:rPr lang="pt-BR" sz="2400" dirty="0" smtClean="0">
                <a:latin typeface="Times New Roman" pitchFamily="18" charset="0"/>
                <a:cs typeface="Times New Roman" pitchFamily="18" charset="0"/>
              </a:rPr>
              <a:t> </a:t>
            </a:r>
            <a:r>
              <a:rPr lang="pt-BR" sz="2400" dirty="0">
                <a:latin typeface="Times New Roman" pitchFamily="18" charset="0"/>
                <a:cs typeface="Times New Roman" pitchFamily="18" charset="0"/>
              </a:rPr>
              <a:t>o objeto e </a:t>
            </a:r>
            <a:r>
              <a:rPr lang="pt-BR" sz="2400" b="1" dirty="0">
                <a:latin typeface="Times New Roman" pitchFamily="18" charset="0"/>
                <a:cs typeface="Times New Roman" pitchFamily="18" charset="0"/>
              </a:rPr>
              <a:t>homologar</a:t>
            </a:r>
            <a:r>
              <a:rPr lang="pt-BR" sz="2400" dirty="0">
                <a:latin typeface="Times New Roman" pitchFamily="18" charset="0"/>
                <a:cs typeface="Times New Roman" pitchFamily="18" charset="0"/>
              </a:rPr>
              <a:t> a licitação</a:t>
            </a:r>
            <a:r>
              <a:rPr lang="pt-BR" sz="2400" dirty="0" smtClean="0">
                <a:latin typeface="Times New Roman" pitchFamily="18" charset="0"/>
                <a:cs typeface="Times New Roman" pitchFamily="18" charset="0"/>
              </a:rPr>
              <a:t>.</a:t>
            </a:r>
          </a:p>
          <a:p>
            <a:pPr lvl="0" algn="just"/>
            <a:endParaRPr lang="pt-BR" sz="2400" dirty="0" smtClean="0">
              <a:latin typeface="Times New Roman" pitchFamily="18" charset="0"/>
              <a:cs typeface="Times New Roman" pitchFamily="18" charset="0"/>
            </a:endParaRPr>
          </a:p>
          <a:p>
            <a:pPr marL="342900" lvl="0" indent="-342900" algn="just">
              <a:buClr>
                <a:srgbClr val="FF0000"/>
              </a:buClr>
              <a:buFont typeface="Wingdings" pitchFamily="2" charset="2"/>
              <a:buChar char="v"/>
            </a:pPr>
            <a:r>
              <a:rPr lang="pt-BR" sz="2400" dirty="0" smtClean="0">
                <a:latin typeface="Times New Roman" pitchFamily="18" charset="0"/>
                <a:cs typeface="Times New Roman" pitchFamily="18" charset="0"/>
              </a:rPr>
              <a:t>Controles </a:t>
            </a:r>
            <a:r>
              <a:rPr lang="pt-BR" sz="2400" dirty="0">
                <a:latin typeface="Times New Roman" pitchFamily="18" charset="0"/>
                <a:cs typeface="Times New Roman" pitchFamily="18" charset="0"/>
              </a:rPr>
              <a:t>de regularidade e responsabilidade solidária do </a:t>
            </a:r>
            <a:r>
              <a:rPr lang="pt-BR" sz="2400" dirty="0" err="1">
                <a:latin typeface="Times New Roman" pitchFamily="18" charset="0"/>
                <a:cs typeface="Times New Roman" pitchFamily="18" charset="0"/>
              </a:rPr>
              <a:t>homologador</a:t>
            </a:r>
            <a:endParaRPr lang="pt-BR" sz="2400" dirty="0">
              <a:latin typeface="Times New Roman" pitchFamily="18" charset="0"/>
              <a:cs typeface="Times New Roman" pitchFamily="18" charset="0"/>
            </a:endParaRPr>
          </a:p>
          <a:p>
            <a:pPr algn="just"/>
            <a:r>
              <a:rPr lang="pt-BR" sz="2400" dirty="0">
                <a:latin typeface="Times New Roman" pitchFamily="18" charset="0"/>
                <a:cs typeface="Times New Roman" pitchFamily="18" charset="0"/>
              </a:rPr>
              <a:t> </a:t>
            </a:r>
            <a:r>
              <a:rPr lang="pt-BR" sz="1600" dirty="0">
                <a:latin typeface="Times New Roman" pitchFamily="18" charset="0"/>
                <a:cs typeface="Times New Roman" pitchFamily="18" charset="0"/>
              </a:rPr>
              <a:t>[</a:t>
            </a:r>
            <a:r>
              <a:rPr lang="pt-BR" sz="1600" u="sng" dirty="0">
                <a:latin typeface="Times New Roman" pitchFamily="18" charset="0"/>
                <a:cs typeface="Times New Roman" pitchFamily="18" charset="0"/>
                <a:hlinkClick r:id="rId3"/>
              </a:rPr>
              <a:t>ACÓRDÃO 505/2021 - PLENÁRIO</a:t>
            </a:r>
            <a:r>
              <a:rPr lang="pt-BR" sz="1600" dirty="0" smtClean="0">
                <a:latin typeface="Times New Roman" pitchFamily="18" charset="0"/>
                <a:cs typeface="Times New Roman" pitchFamily="18" charset="0"/>
              </a:rPr>
              <a:t>]</a:t>
            </a:r>
            <a:endParaRPr lang="pt-BR" sz="16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0"/>
            <a:ext cx="102822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48716" name="object 2"/>
          <p:cNvSpPr txBox="1">
            <a:spLocks noGrp="1"/>
          </p:cNvSpPr>
          <p:nvPr>
            <p:ph type="title"/>
          </p:nvPr>
        </p:nvSpPr>
        <p:spPr>
          <a:xfrm>
            <a:off x="4762500" y="2661314"/>
            <a:ext cx="5868573" cy="556904"/>
          </a:xfrm>
          <a:prstGeom prst="rect">
            <a:avLst/>
          </a:prstGeom>
        </p:spPr>
        <p:txBody>
          <a:bodyPr vert="horz" wrap="square" lIns="0" tIns="10180" rIns="0" bIns="0" rtlCol="0">
            <a:spAutoFit/>
          </a:bodyPr>
          <a:lstStyle/>
          <a:p>
            <a:pPr marL="10180" marR="4072" algn="just">
              <a:lnSpc>
                <a:spcPct val="110500"/>
              </a:lnSpc>
              <a:spcBef>
                <a:spcPts val="80"/>
              </a:spcBef>
            </a:pPr>
            <a:r>
              <a:rPr b="1" spc="-4" dirty="0"/>
              <a:t>PERFIL: </a:t>
            </a:r>
            <a:r>
              <a:rPr b="1" dirty="0">
                <a:latin typeface="Times New Roman"/>
                <a:cs typeface="Times New Roman"/>
              </a:rPr>
              <a:t> </a:t>
            </a:r>
            <a:r>
              <a:rPr b="1" spc="-4" dirty="0"/>
              <a:t>MO</a:t>
            </a:r>
            <a:r>
              <a:rPr b="1" dirty="0">
                <a:latin typeface="Times New Roman"/>
                <a:cs typeface="Times New Roman"/>
              </a:rPr>
              <a:t>D</a:t>
            </a:r>
            <a:r>
              <a:rPr b="1" spc="-4" dirty="0"/>
              <a:t>ALI</a:t>
            </a:r>
            <a:r>
              <a:rPr b="1" spc="8" dirty="0"/>
              <a:t>D</a:t>
            </a:r>
            <a:r>
              <a:rPr b="1" spc="-4" dirty="0"/>
              <a:t>ADES</a:t>
            </a:r>
          </a:p>
        </p:txBody>
      </p:sp>
      <p:sp>
        <p:nvSpPr>
          <p:cNvPr id="1048717" name="object 3"/>
          <p:cNvSpPr/>
          <p:nvPr/>
        </p:nvSpPr>
        <p:spPr>
          <a:xfrm>
            <a:off x="4229100" y="3429000"/>
            <a:ext cx="5491694" cy="11810"/>
          </a:xfrm>
          <a:custGeom>
            <a:avLst/>
            <a:gdLst/>
            <a:ahLst/>
            <a:cxnLst/>
            <a:rect l="l" t="t" r="r" b="b"/>
            <a:pathLst>
              <a:path w="5708650" h="18414">
                <a:moveTo>
                  <a:pt x="5708269" y="0"/>
                </a:moveTo>
                <a:lnTo>
                  <a:pt x="0" y="0"/>
                </a:lnTo>
                <a:lnTo>
                  <a:pt x="0" y="18287"/>
                </a:lnTo>
                <a:lnTo>
                  <a:pt x="5708269" y="18287"/>
                </a:lnTo>
                <a:lnTo>
                  <a:pt x="5708269" y="0"/>
                </a:lnTo>
                <a:close/>
              </a:path>
            </a:pathLst>
          </a:custGeom>
          <a:solidFill>
            <a:srgbClr val="000000"/>
          </a:solidFill>
        </p:spPr>
        <p:txBody>
          <a:bodyPr wrap="square" lIns="0" tIns="0" rIns="0" bIns="0" rtlCol="0"/>
          <a:lstStyle/>
          <a:p>
            <a:endParaRPr/>
          </a:p>
        </p:txBody>
      </p:sp>
      <p:pic>
        <p:nvPicPr>
          <p:cNvPr id="2097207" name="Picture 2"/>
          <p:cNvPicPr>
            <a:picLocks noChangeAspect="1" noChangeArrowheads="1"/>
          </p:cNvPicPr>
          <p:nvPr/>
        </p:nvPicPr>
        <p:blipFill>
          <a:blip r:embed="rId3"/>
          <a:srcRect/>
          <a:stretch>
            <a:fillRect/>
          </a:stretch>
        </p:blipFill>
        <p:spPr bwMode="auto">
          <a:xfrm>
            <a:off x="8801100" y="348417"/>
            <a:ext cx="1212850" cy="469900"/>
          </a:xfrm>
          <a:prstGeom prst="rect">
            <a:avLst/>
          </a:prstGeom>
          <a:noFill/>
          <a:ln>
            <a:noFill/>
          </a:ln>
          <a:effectLst/>
        </p:spPr>
      </p:pic>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208" name="object 2"/>
          <p:cNvPicPr>
            <a:picLocks/>
          </p:cNvPicPr>
          <p:nvPr/>
        </p:nvPicPr>
        <p:blipFill>
          <a:blip r:embed="rId2" cstate="print"/>
          <a:stretch>
            <a:fillRect/>
          </a:stretch>
        </p:blipFill>
        <p:spPr>
          <a:xfrm>
            <a:off x="750750" y="1338895"/>
            <a:ext cx="4126050" cy="4604703"/>
          </a:xfrm>
          <a:prstGeom prst="rect">
            <a:avLst/>
          </a:prstGeom>
        </p:spPr>
      </p:pic>
      <p:pic>
        <p:nvPicPr>
          <p:cNvPr id="2097209" name="object 3"/>
          <p:cNvPicPr>
            <a:picLocks/>
          </p:cNvPicPr>
          <p:nvPr/>
        </p:nvPicPr>
        <p:blipFill>
          <a:blip r:embed="rId3" cstate="print"/>
          <a:stretch>
            <a:fillRect/>
          </a:stretch>
        </p:blipFill>
        <p:spPr>
          <a:xfrm>
            <a:off x="5284045" y="1704994"/>
            <a:ext cx="3745656" cy="4655547"/>
          </a:xfrm>
          <a:prstGeom prst="rect">
            <a:avLst/>
          </a:prstGeom>
        </p:spPr>
      </p:pic>
      <p:sp>
        <p:nvSpPr>
          <p:cNvPr id="1048718" name="object 4"/>
          <p:cNvSpPr txBox="1"/>
          <p:nvPr/>
        </p:nvSpPr>
        <p:spPr>
          <a:xfrm>
            <a:off x="3323665" y="1020841"/>
            <a:ext cx="4284131" cy="318056"/>
          </a:xfrm>
          <a:prstGeom prst="rect">
            <a:avLst/>
          </a:prstGeom>
        </p:spPr>
        <p:txBody>
          <a:bodyPr vert="horz" wrap="square" lIns="0" tIns="10180" rIns="0" bIns="0" rtlCol="0">
            <a:spAutoFit/>
          </a:bodyPr>
          <a:lstStyle/>
          <a:p>
            <a:pPr marL="10180" algn="just">
              <a:spcBef>
                <a:spcPts val="80"/>
              </a:spcBef>
            </a:pPr>
            <a:r>
              <a:rPr sz="2000" b="1" spc="-4" dirty="0">
                <a:latin typeface="Times New Roman"/>
                <a:cs typeface="Times New Roman"/>
              </a:rPr>
              <a:t>QUADRO</a:t>
            </a:r>
            <a:r>
              <a:rPr sz="2000" b="1" spc="-28" dirty="0">
                <a:latin typeface="Times New Roman"/>
                <a:cs typeface="Times New Roman"/>
              </a:rPr>
              <a:t> </a:t>
            </a:r>
            <a:r>
              <a:rPr sz="2000" b="1" spc="-4" dirty="0">
                <a:latin typeface="Times New Roman"/>
                <a:cs typeface="Times New Roman"/>
              </a:rPr>
              <a:t>COMPARATIVO</a:t>
            </a:r>
            <a:endParaRPr sz="2000" dirty="0">
              <a:latin typeface="Times New Roman"/>
              <a:cs typeface="Times New Roman"/>
            </a:endParaRPr>
          </a:p>
        </p:txBody>
      </p:sp>
      <p:sp>
        <p:nvSpPr>
          <p:cNvPr id="1048719" name="object 5"/>
          <p:cNvSpPr txBox="1"/>
          <p:nvPr/>
        </p:nvSpPr>
        <p:spPr>
          <a:xfrm>
            <a:off x="2425391" y="1794489"/>
            <a:ext cx="1405401" cy="318056"/>
          </a:xfrm>
          <a:prstGeom prst="rect">
            <a:avLst/>
          </a:prstGeom>
        </p:spPr>
        <p:txBody>
          <a:bodyPr vert="horz" wrap="square" lIns="0" tIns="10180" rIns="0" bIns="0" rtlCol="0">
            <a:spAutoFit/>
          </a:bodyPr>
          <a:lstStyle/>
          <a:p>
            <a:pPr marL="10180">
              <a:spcBef>
                <a:spcPts val="80"/>
              </a:spcBef>
            </a:pPr>
            <a:r>
              <a:rPr sz="2000" b="1" spc="-4" dirty="0">
                <a:latin typeface="Times New Roman"/>
                <a:cs typeface="Times New Roman"/>
              </a:rPr>
              <a:t>8.666</a:t>
            </a:r>
            <a:r>
              <a:rPr sz="2000" b="1" spc="-40" dirty="0">
                <a:latin typeface="Times New Roman"/>
                <a:cs typeface="Times New Roman"/>
              </a:rPr>
              <a:t> </a:t>
            </a:r>
            <a:r>
              <a:rPr sz="2000" b="1" dirty="0">
                <a:latin typeface="Times New Roman"/>
                <a:cs typeface="Times New Roman"/>
              </a:rPr>
              <a:t>/</a:t>
            </a:r>
            <a:r>
              <a:rPr sz="2000" b="1" spc="-28" dirty="0">
                <a:latin typeface="Times New Roman"/>
                <a:cs typeface="Times New Roman"/>
              </a:rPr>
              <a:t> </a:t>
            </a:r>
            <a:r>
              <a:rPr sz="2000" b="1" dirty="0">
                <a:latin typeface="Times New Roman"/>
                <a:cs typeface="Times New Roman"/>
              </a:rPr>
              <a:t>93</a:t>
            </a:r>
            <a:endParaRPr sz="2000" dirty="0">
              <a:latin typeface="Times New Roman"/>
              <a:cs typeface="Times New Roman"/>
            </a:endParaRPr>
          </a:p>
        </p:txBody>
      </p:sp>
      <p:sp>
        <p:nvSpPr>
          <p:cNvPr id="1048720" name="object 6"/>
          <p:cNvSpPr txBox="1"/>
          <p:nvPr/>
        </p:nvSpPr>
        <p:spPr>
          <a:xfrm>
            <a:off x="6478667" y="1818102"/>
            <a:ext cx="1508810" cy="318056"/>
          </a:xfrm>
          <a:prstGeom prst="rect">
            <a:avLst/>
          </a:prstGeom>
        </p:spPr>
        <p:txBody>
          <a:bodyPr vert="horz" wrap="square" lIns="0" tIns="10180" rIns="0" bIns="0" rtlCol="0">
            <a:spAutoFit/>
          </a:bodyPr>
          <a:lstStyle/>
          <a:p>
            <a:pPr marL="10180">
              <a:spcBef>
                <a:spcPts val="80"/>
              </a:spcBef>
            </a:pPr>
            <a:r>
              <a:rPr sz="2000" b="1" spc="-4" dirty="0">
                <a:latin typeface="Times New Roman"/>
                <a:cs typeface="Times New Roman"/>
              </a:rPr>
              <a:t>14.133</a:t>
            </a:r>
            <a:r>
              <a:rPr sz="2000" b="1" spc="-40" dirty="0">
                <a:latin typeface="Times New Roman"/>
                <a:cs typeface="Times New Roman"/>
              </a:rPr>
              <a:t> </a:t>
            </a:r>
            <a:r>
              <a:rPr sz="2000" b="1" dirty="0">
                <a:latin typeface="Times New Roman"/>
                <a:cs typeface="Times New Roman"/>
              </a:rPr>
              <a:t>/</a:t>
            </a:r>
            <a:r>
              <a:rPr sz="2000" b="1" spc="-32" dirty="0">
                <a:latin typeface="Times New Roman"/>
                <a:cs typeface="Times New Roman"/>
              </a:rPr>
              <a:t> </a:t>
            </a:r>
            <a:r>
              <a:rPr sz="2000" b="1" dirty="0">
                <a:latin typeface="Times New Roman"/>
                <a:cs typeface="Times New Roman"/>
              </a:rPr>
              <a:t>21</a:t>
            </a:r>
            <a:endParaRPr sz="2000" dirty="0">
              <a:latin typeface="Times New Roman"/>
              <a:cs typeface="Times New Roman"/>
            </a:endParaRPr>
          </a:p>
        </p:txBody>
      </p:sp>
      <p:sp>
        <p:nvSpPr>
          <p:cNvPr id="1048721" name="object 7"/>
          <p:cNvSpPr txBox="1"/>
          <p:nvPr/>
        </p:nvSpPr>
        <p:spPr>
          <a:xfrm>
            <a:off x="1409700" y="2103072"/>
            <a:ext cx="3057910" cy="3030807"/>
          </a:xfrm>
          <a:prstGeom prst="rect">
            <a:avLst/>
          </a:prstGeom>
        </p:spPr>
        <p:txBody>
          <a:bodyPr vert="horz" wrap="square" lIns="0" tIns="116056" rIns="0" bIns="0" rtlCol="0">
            <a:spAutoFit/>
          </a:bodyPr>
          <a:lstStyle/>
          <a:p>
            <a:pPr marL="193426" indent="-183246">
              <a:spcBef>
                <a:spcPts val="914"/>
              </a:spcBef>
              <a:buFont typeface="Wingdings"/>
              <a:buChar char=""/>
              <a:tabLst>
                <a:tab pos="193426" algn="l"/>
              </a:tabLst>
            </a:pPr>
            <a:r>
              <a:rPr sz="2600" dirty="0">
                <a:latin typeface="Times New Roman"/>
                <a:cs typeface="Times New Roman"/>
              </a:rPr>
              <a:t>Pregão</a:t>
            </a:r>
            <a:r>
              <a:rPr sz="2600" spc="-36" dirty="0">
                <a:latin typeface="Times New Roman"/>
                <a:cs typeface="Times New Roman"/>
              </a:rPr>
              <a:t> </a:t>
            </a:r>
            <a:r>
              <a:rPr sz="2600" spc="-4" dirty="0">
                <a:latin typeface="Times New Roman"/>
                <a:cs typeface="Times New Roman"/>
              </a:rPr>
              <a:t>[10.520/02]</a:t>
            </a:r>
            <a:endParaRPr sz="2600" dirty="0">
              <a:latin typeface="Times New Roman"/>
              <a:cs typeface="Times New Roman"/>
            </a:endParaRPr>
          </a:p>
          <a:p>
            <a:pPr marL="193426" indent="-183246">
              <a:spcBef>
                <a:spcPts val="838"/>
              </a:spcBef>
              <a:buFont typeface="Wingdings"/>
              <a:buChar char=""/>
              <a:tabLst>
                <a:tab pos="193426" algn="l"/>
              </a:tabLst>
            </a:pPr>
            <a:r>
              <a:rPr sz="2600" spc="-4" dirty="0">
                <a:latin typeface="Times New Roman"/>
                <a:cs typeface="Times New Roman"/>
              </a:rPr>
              <a:t>Concorrência;</a:t>
            </a:r>
            <a:endParaRPr sz="2600" dirty="0">
              <a:latin typeface="Times New Roman"/>
              <a:cs typeface="Times New Roman"/>
            </a:endParaRPr>
          </a:p>
          <a:p>
            <a:pPr marL="193426" indent="-183246">
              <a:spcBef>
                <a:spcPts val="846"/>
              </a:spcBef>
              <a:buFont typeface="Wingdings"/>
              <a:buChar char=""/>
              <a:tabLst>
                <a:tab pos="193426" algn="l"/>
              </a:tabLst>
            </a:pPr>
            <a:r>
              <a:rPr sz="2600" strike="sngStrike" spc="-4" dirty="0">
                <a:latin typeface="Times New Roman"/>
                <a:cs typeface="Times New Roman"/>
              </a:rPr>
              <a:t>Tomada</a:t>
            </a:r>
            <a:r>
              <a:rPr sz="2600" strike="sngStrike" spc="-24" dirty="0">
                <a:latin typeface="Times New Roman"/>
                <a:cs typeface="Times New Roman"/>
              </a:rPr>
              <a:t> </a:t>
            </a:r>
            <a:r>
              <a:rPr sz="2600" strike="sngStrike" spc="4" dirty="0">
                <a:latin typeface="Times New Roman"/>
                <a:cs typeface="Times New Roman"/>
              </a:rPr>
              <a:t>de</a:t>
            </a:r>
            <a:r>
              <a:rPr sz="2600" strike="sngStrike" spc="-28" dirty="0">
                <a:latin typeface="Times New Roman"/>
                <a:cs typeface="Times New Roman"/>
              </a:rPr>
              <a:t> </a:t>
            </a:r>
            <a:r>
              <a:rPr sz="2600" strike="sngStrike" dirty="0">
                <a:latin typeface="Times New Roman"/>
                <a:cs typeface="Times New Roman"/>
              </a:rPr>
              <a:t>preços;</a:t>
            </a:r>
            <a:endParaRPr sz="2600" dirty="0">
              <a:latin typeface="Times New Roman"/>
              <a:cs typeface="Times New Roman"/>
            </a:endParaRPr>
          </a:p>
          <a:p>
            <a:pPr marL="193426" indent="-183246">
              <a:spcBef>
                <a:spcPts val="838"/>
              </a:spcBef>
              <a:buFont typeface="Wingdings"/>
              <a:buChar char=""/>
              <a:tabLst>
                <a:tab pos="193426" algn="l"/>
              </a:tabLst>
            </a:pPr>
            <a:r>
              <a:rPr sz="2600" strike="sngStrike" dirty="0">
                <a:latin typeface="Times New Roman"/>
                <a:cs typeface="Times New Roman"/>
              </a:rPr>
              <a:t>Convite;</a:t>
            </a:r>
            <a:endParaRPr sz="2600" dirty="0">
              <a:latin typeface="Times New Roman"/>
              <a:cs typeface="Times New Roman"/>
            </a:endParaRPr>
          </a:p>
          <a:p>
            <a:pPr marL="193426" indent="-183246">
              <a:spcBef>
                <a:spcPts val="846"/>
              </a:spcBef>
              <a:buFont typeface="Wingdings"/>
              <a:buChar char=""/>
              <a:tabLst>
                <a:tab pos="193426" algn="l"/>
              </a:tabLst>
            </a:pPr>
            <a:r>
              <a:rPr sz="2600" spc="-4" dirty="0">
                <a:latin typeface="Times New Roman"/>
                <a:cs typeface="Times New Roman"/>
              </a:rPr>
              <a:t>Concurso;</a:t>
            </a:r>
            <a:endParaRPr sz="2600" dirty="0">
              <a:latin typeface="Times New Roman"/>
              <a:cs typeface="Times New Roman"/>
            </a:endParaRPr>
          </a:p>
          <a:p>
            <a:pPr marL="193426" indent="-183246">
              <a:spcBef>
                <a:spcPts val="838"/>
              </a:spcBef>
              <a:buFont typeface="Wingdings"/>
              <a:buChar char=""/>
              <a:tabLst>
                <a:tab pos="193426" algn="l"/>
              </a:tabLst>
            </a:pPr>
            <a:r>
              <a:rPr sz="2600" spc="-4" dirty="0">
                <a:latin typeface="Times New Roman"/>
                <a:cs typeface="Times New Roman"/>
              </a:rPr>
              <a:t>Leilão</a:t>
            </a:r>
            <a:endParaRPr sz="2600" dirty="0">
              <a:latin typeface="Times New Roman"/>
              <a:cs typeface="Times New Roman"/>
            </a:endParaRPr>
          </a:p>
        </p:txBody>
      </p:sp>
      <p:sp>
        <p:nvSpPr>
          <p:cNvPr id="1048722" name="object 8"/>
          <p:cNvSpPr/>
          <p:nvPr/>
        </p:nvSpPr>
        <p:spPr>
          <a:xfrm>
            <a:off x="4991099" y="1425873"/>
            <a:ext cx="45719" cy="3923224"/>
          </a:xfrm>
          <a:custGeom>
            <a:avLst/>
            <a:gdLst/>
            <a:ahLst/>
            <a:cxnLst/>
            <a:rect l="l" t="t" r="r" b="b"/>
            <a:pathLst>
              <a:path h="3771900">
                <a:moveTo>
                  <a:pt x="0" y="0"/>
                </a:moveTo>
                <a:lnTo>
                  <a:pt x="0" y="3771900"/>
                </a:lnTo>
              </a:path>
            </a:pathLst>
          </a:custGeom>
          <a:ln w="19050">
            <a:solidFill>
              <a:srgbClr val="000000"/>
            </a:solidFill>
          </a:ln>
        </p:spPr>
        <p:txBody>
          <a:bodyPr wrap="square" lIns="0" tIns="0" rIns="0" bIns="0" rtlCol="0"/>
          <a:lstStyle/>
          <a:p>
            <a:endParaRPr/>
          </a:p>
        </p:txBody>
      </p:sp>
      <p:grpSp>
        <p:nvGrpSpPr>
          <p:cNvPr id="140" name="object 9"/>
          <p:cNvGrpSpPr/>
          <p:nvPr/>
        </p:nvGrpSpPr>
        <p:grpSpPr>
          <a:xfrm>
            <a:off x="2538266" y="2091373"/>
            <a:ext cx="957166" cy="190140"/>
            <a:chOff x="1692275" y="2674873"/>
            <a:chExt cx="606425" cy="149225"/>
          </a:xfrm>
        </p:grpSpPr>
        <p:sp>
          <p:nvSpPr>
            <p:cNvPr id="1048723" name="object 10"/>
            <p:cNvSpPr/>
            <p:nvPr/>
          </p:nvSpPr>
          <p:spPr>
            <a:xfrm>
              <a:off x="1704975" y="2687573"/>
              <a:ext cx="581025" cy="123825"/>
            </a:xfrm>
            <a:custGeom>
              <a:avLst/>
              <a:gdLst/>
              <a:ahLst/>
              <a:cxnLst/>
              <a:rect l="l" t="t" r="r" b="b"/>
              <a:pathLst>
                <a:path w="581025" h="123825">
                  <a:moveTo>
                    <a:pt x="290449" y="0"/>
                  </a:moveTo>
                  <a:lnTo>
                    <a:pt x="0" y="61849"/>
                  </a:lnTo>
                  <a:lnTo>
                    <a:pt x="290449" y="123825"/>
                  </a:lnTo>
                  <a:lnTo>
                    <a:pt x="581025" y="61849"/>
                  </a:lnTo>
                  <a:lnTo>
                    <a:pt x="290449" y="0"/>
                  </a:lnTo>
                  <a:close/>
                </a:path>
              </a:pathLst>
            </a:custGeom>
            <a:solidFill>
              <a:srgbClr val="4F81BC"/>
            </a:solidFill>
          </p:spPr>
          <p:txBody>
            <a:bodyPr wrap="square" lIns="0" tIns="0" rIns="0" bIns="0" rtlCol="0"/>
            <a:lstStyle/>
            <a:p>
              <a:endParaRPr/>
            </a:p>
          </p:txBody>
        </p:sp>
        <p:sp>
          <p:nvSpPr>
            <p:cNvPr id="1048724" name="object 11"/>
            <p:cNvSpPr/>
            <p:nvPr/>
          </p:nvSpPr>
          <p:spPr>
            <a:xfrm>
              <a:off x="1704975" y="2687573"/>
              <a:ext cx="581025" cy="123825"/>
            </a:xfrm>
            <a:custGeom>
              <a:avLst/>
              <a:gdLst/>
              <a:ahLst/>
              <a:cxnLst/>
              <a:rect l="l" t="t" r="r" b="b"/>
              <a:pathLst>
                <a:path w="581025" h="123825">
                  <a:moveTo>
                    <a:pt x="0" y="61849"/>
                  </a:moveTo>
                  <a:lnTo>
                    <a:pt x="290449" y="0"/>
                  </a:lnTo>
                  <a:lnTo>
                    <a:pt x="581025" y="61849"/>
                  </a:lnTo>
                  <a:lnTo>
                    <a:pt x="290449" y="123825"/>
                  </a:lnTo>
                  <a:lnTo>
                    <a:pt x="0" y="61849"/>
                  </a:lnTo>
                  <a:close/>
                </a:path>
              </a:pathLst>
            </a:custGeom>
            <a:ln w="25400">
              <a:solidFill>
                <a:srgbClr val="385D89"/>
              </a:solidFill>
            </a:ln>
          </p:spPr>
          <p:txBody>
            <a:bodyPr wrap="square" lIns="0" tIns="0" rIns="0" bIns="0" rtlCol="0"/>
            <a:lstStyle/>
            <a:p>
              <a:endParaRPr/>
            </a:p>
          </p:txBody>
        </p:sp>
      </p:grpSp>
      <p:sp>
        <p:nvSpPr>
          <p:cNvPr id="1048725" name="object 15"/>
          <p:cNvSpPr txBox="1"/>
          <p:nvPr/>
        </p:nvSpPr>
        <p:spPr>
          <a:xfrm>
            <a:off x="5826216" y="2127827"/>
            <a:ext cx="3432083" cy="2528106"/>
          </a:xfrm>
          <a:prstGeom prst="rect">
            <a:avLst/>
          </a:prstGeom>
        </p:spPr>
        <p:txBody>
          <a:bodyPr vert="horz" wrap="square" lIns="0" tIns="116056" rIns="0" bIns="0" rtlCol="0">
            <a:spAutoFit/>
          </a:bodyPr>
          <a:lstStyle/>
          <a:p>
            <a:pPr marL="193426" indent="-183246">
              <a:spcBef>
                <a:spcPts val="914"/>
              </a:spcBef>
              <a:buFont typeface="Wingdings"/>
              <a:buChar char=""/>
              <a:tabLst>
                <a:tab pos="193426" algn="l"/>
              </a:tabLst>
            </a:pPr>
            <a:r>
              <a:rPr sz="2600" dirty="0">
                <a:latin typeface="Times New Roman"/>
                <a:cs typeface="Times New Roman"/>
              </a:rPr>
              <a:t>Pregão;</a:t>
            </a:r>
          </a:p>
          <a:p>
            <a:pPr marL="193426" indent="-183246">
              <a:spcBef>
                <a:spcPts val="838"/>
              </a:spcBef>
              <a:buFont typeface="Wingdings"/>
              <a:buChar char=""/>
              <a:tabLst>
                <a:tab pos="193426" algn="l"/>
              </a:tabLst>
            </a:pPr>
            <a:r>
              <a:rPr sz="2600" spc="-4" dirty="0">
                <a:latin typeface="Times New Roman"/>
                <a:cs typeface="Times New Roman"/>
              </a:rPr>
              <a:t>Concorrência;</a:t>
            </a:r>
            <a:endParaRPr sz="2600" dirty="0">
              <a:latin typeface="Times New Roman"/>
              <a:cs typeface="Times New Roman"/>
            </a:endParaRPr>
          </a:p>
          <a:p>
            <a:pPr marL="193426" indent="-183246">
              <a:spcBef>
                <a:spcPts val="846"/>
              </a:spcBef>
              <a:buFont typeface="Wingdings"/>
              <a:buChar char=""/>
              <a:tabLst>
                <a:tab pos="193426" algn="l"/>
              </a:tabLst>
            </a:pPr>
            <a:r>
              <a:rPr sz="2600" spc="-4" dirty="0">
                <a:latin typeface="Times New Roman"/>
                <a:cs typeface="Times New Roman"/>
              </a:rPr>
              <a:t>Concurso;</a:t>
            </a:r>
            <a:endParaRPr sz="2600" dirty="0">
              <a:latin typeface="Times New Roman"/>
              <a:cs typeface="Times New Roman"/>
            </a:endParaRPr>
          </a:p>
          <a:p>
            <a:pPr marL="193426" indent="-183246">
              <a:spcBef>
                <a:spcPts val="838"/>
              </a:spcBef>
              <a:buFont typeface="Wingdings"/>
              <a:buChar char=""/>
              <a:tabLst>
                <a:tab pos="193426" algn="l"/>
              </a:tabLst>
            </a:pPr>
            <a:r>
              <a:rPr sz="2600" spc="-4" dirty="0">
                <a:latin typeface="Times New Roman"/>
                <a:cs typeface="Times New Roman"/>
              </a:rPr>
              <a:t>Leilão;</a:t>
            </a:r>
            <a:endParaRPr sz="2600" dirty="0">
              <a:latin typeface="Times New Roman"/>
              <a:cs typeface="Times New Roman"/>
            </a:endParaRPr>
          </a:p>
          <a:p>
            <a:pPr marL="193426" indent="-183246">
              <a:spcBef>
                <a:spcPts val="846"/>
              </a:spcBef>
              <a:buFont typeface="Wingdings"/>
              <a:buChar char=""/>
              <a:tabLst>
                <a:tab pos="193426" algn="l"/>
              </a:tabLst>
            </a:pPr>
            <a:r>
              <a:rPr sz="2600" dirty="0">
                <a:latin typeface="Times New Roman"/>
                <a:cs typeface="Times New Roman"/>
              </a:rPr>
              <a:t>Diálogo</a:t>
            </a:r>
            <a:r>
              <a:rPr sz="2600" spc="-44" dirty="0">
                <a:latin typeface="Times New Roman"/>
                <a:cs typeface="Times New Roman"/>
              </a:rPr>
              <a:t> </a:t>
            </a:r>
            <a:r>
              <a:rPr sz="2600" spc="-4" dirty="0">
                <a:latin typeface="Times New Roman"/>
                <a:cs typeface="Times New Roman"/>
              </a:rPr>
              <a:t>Competitivo</a:t>
            </a:r>
            <a:endParaRPr sz="2600" dirty="0">
              <a:latin typeface="Times New Roman"/>
              <a:cs typeface="Times New Roman"/>
            </a:endParaRPr>
          </a:p>
        </p:txBody>
      </p:sp>
      <p:grpSp>
        <p:nvGrpSpPr>
          <p:cNvPr id="141" name="object 16"/>
          <p:cNvGrpSpPr/>
          <p:nvPr/>
        </p:nvGrpSpPr>
        <p:grpSpPr>
          <a:xfrm>
            <a:off x="8625709" y="4191000"/>
            <a:ext cx="348194" cy="195477"/>
            <a:chOff x="6918832" y="4780406"/>
            <a:chExt cx="361950" cy="304800"/>
          </a:xfrm>
        </p:grpSpPr>
        <p:sp>
          <p:nvSpPr>
            <p:cNvPr id="1048726" name="object 17"/>
            <p:cNvSpPr/>
            <p:nvPr/>
          </p:nvSpPr>
          <p:spPr>
            <a:xfrm>
              <a:off x="6931532" y="4793106"/>
              <a:ext cx="336550" cy="279400"/>
            </a:xfrm>
            <a:custGeom>
              <a:avLst/>
              <a:gdLst/>
              <a:ahLst/>
              <a:cxnLst/>
              <a:rect l="l" t="t" r="r" b="b"/>
              <a:pathLst>
                <a:path w="336550" h="279400">
                  <a:moveTo>
                    <a:pt x="174878" y="0"/>
                  </a:moveTo>
                  <a:lnTo>
                    <a:pt x="143637" y="50164"/>
                  </a:lnTo>
                  <a:lnTo>
                    <a:pt x="92201" y="6857"/>
                  </a:lnTo>
                  <a:lnTo>
                    <a:pt x="90550" y="70230"/>
                  </a:lnTo>
                  <a:lnTo>
                    <a:pt x="34036" y="37973"/>
                  </a:lnTo>
                  <a:lnTo>
                    <a:pt x="46863" y="99822"/>
                  </a:lnTo>
                  <a:lnTo>
                    <a:pt x="0" y="100202"/>
                  </a:lnTo>
                  <a:lnTo>
                    <a:pt x="35306" y="144144"/>
                  </a:lnTo>
                  <a:lnTo>
                    <a:pt x="3683" y="177800"/>
                  </a:lnTo>
                  <a:lnTo>
                    <a:pt x="66801" y="173989"/>
                  </a:lnTo>
                  <a:lnTo>
                    <a:pt x="64389" y="202564"/>
                  </a:lnTo>
                  <a:lnTo>
                    <a:pt x="100457" y="193293"/>
                  </a:lnTo>
                  <a:lnTo>
                    <a:pt x="105410" y="227202"/>
                  </a:lnTo>
                  <a:lnTo>
                    <a:pt x="140208" y="205739"/>
                  </a:lnTo>
                  <a:lnTo>
                    <a:pt x="157099" y="250951"/>
                  </a:lnTo>
                  <a:lnTo>
                    <a:pt x="183261" y="218439"/>
                  </a:lnTo>
                  <a:lnTo>
                    <a:pt x="218059" y="278891"/>
                  </a:lnTo>
                  <a:lnTo>
                    <a:pt x="222631" y="218439"/>
                  </a:lnTo>
                  <a:lnTo>
                    <a:pt x="253746" y="230124"/>
                  </a:lnTo>
                  <a:lnTo>
                    <a:pt x="257937" y="197357"/>
                  </a:lnTo>
                  <a:lnTo>
                    <a:pt x="336423" y="223138"/>
                  </a:lnTo>
                  <a:lnTo>
                    <a:pt x="279146" y="162813"/>
                  </a:lnTo>
                  <a:lnTo>
                    <a:pt x="330200" y="148971"/>
                  </a:lnTo>
                  <a:lnTo>
                    <a:pt x="265811" y="134492"/>
                  </a:lnTo>
                  <a:lnTo>
                    <a:pt x="325374" y="81914"/>
                  </a:lnTo>
                  <a:lnTo>
                    <a:pt x="245618" y="85851"/>
                  </a:lnTo>
                  <a:lnTo>
                    <a:pt x="250190" y="42544"/>
                  </a:lnTo>
                  <a:lnTo>
                    <a:pt x="193167" y="72516"/>
                  </a:lnTo>
                  <a:lnTo>
                    <a:pt x="174878" y="0"/>
                  </a:lnTo>
                  <a:close/>
                </a:path>
              </a:pathLst>
            </a:custGeom>
            <a:solidFill>
              <a:srgbClr val="FFFF00"/>
            </a:solidFill>
          </p:spPr>
          <p:txBody>
            <a:bodyPr wrap="square" lIns="0" tIns="0" rIns="0" bIns="0" rtlCol="0"/>
            <a:lstStyle/>
            <a:p>
              <a:endParaRPr/>
            </a:p>
          </p:txBody>
        </p:sp>
        <p:sp>
          <p:nvSpPr>
            <p:cNvPr id="1048727" name="object 18"/>
            <p:cNvSpPr/>
            <p:nvPr/>
          </p:nvSpPr>
          <p:spPr>
            <a:xfrm>
              <a:off x="6931532" y="4793106"/>
              <a:ext cx="336550" cy="279400"/>
            </a:xfrm>
            <a:custGeom>
              <a:avLst/>
              <a:gdLst/>
              <a:ahLst/>
              <a:cxnLst/>
              <a:rect l="l" t="t" r="r" b="b"/>
              <a:pathLst>
                <a:path w="336550" h="279400">
                  <a:moveTo>
                    <a:pt x="245618" y="85851"/>
                  </a:moveTo>
                  <a:lnTo>
                    <a:pt x="325374" y="81914"/>
                  </a:lnTo>
                  <a:lnTo>
                    <a:pt x="265811" y="134492"/>
                  </a:lnTo>
                  <a:lnTo>
                    <a:pt x="330200" y="148971"/>
                  </a:lnTo>
                  <a:lnTo>
                    <a:pt x="279146" y="162813"/>
                  </a:lnTo>
                  <a:lnTo>
                    <a:pt x="336423" y="223138"/>
                  </a:lnTo>
                  <a:lnTo>
                    <a:pt x="257937" y="197357"/>
                  </a:lnTo>
                  <a:lnTo>
                    <a:pt x="253746" y="230124"/>
                  </a:lnTo>
                  <a:lnTo>
                    <a:pt x="222631" y="218439"/>
                  </a:lnTo>
                  <a:lnTo>
                    <a:pt x="218059" y="278891"/>
                  </a:lnTo>
                  <a:lnTo>
                    <a:pt x="183261" y="218439"/>
                  </a:lnTo>
                  <a:lnTo>
                    <a:pt x="157099" y="250951"/>
                  </a:lnTo>
                  <a:lnTo>
                    <a:pt x="140208" y="205739"/>
                  </a:lnTo>
                  <a:lnTo>
                    <a:pt x="105410" y="227202"/>
                  </a:lnTo>
                  <a:lnTo>
                    <a:pt x="100457" y="193293"/>
                  </a:lnTo>
                  <a:lnTo>
                    <a:pt x="64389" y="202564"/>
                  </a:lnTo>
                  <a:lnTo>
                    <a:pt x="66801" y="173989"/>
                  </a:lnTo>
                  <a:lnTo>
                    <a:pt x="3683" y="177800"/>
                  </a:lnTo>
                  <a:lnTo>
                    <a:pt x="35306" y="144144"/>
                  </a:lnTo>
                  <a:lnTo>
                    <a:pt x="0" y="100202"/>
                  </a:lnTo>
                  <a:lnTo>
                    <a:pt x="46863" y="99822"/>
                  </a:lnTo>
                  <a:lnTo>
                    <a:pt x="34036" y="37973"/>
                  </a:lnTo>
                  <a:lnTo>
                    <a:pt x="90550" y="70230"/>
                  </a:lnTo>
                  <a:lnTo>
                    <a:pt x="92201" y="6857"/>
                  </a:lnTo>
                  <a:lnTo>
                    <a:pt x="143637" y="50164"/>
                  </a:lnTo>
                  <a:lnTo>
                    <a:pt x="174878" y="0"/>
                  </a:lnTo>
                  <a:lnTo>
                    <a:pt x="193167" y="72516"/>
                  </a:lnTo>
                  <a:lnTo>
                    <a:pt x="250190" y="42544"/>
                  </a:lnTo>
                  <a:lnTo>
                    <a:pt x="245618" y="85851"/>
                  </a:lnTo>
                  <a:close/>
                </a:path>
              </a:pathLst>
            </a:custGeom>
            <a:ln w="25400">
              <a:solidFill>
                <a:srgbClr val="000000"/>
              </a:solidFill>
            </a:ln>
          </p:spPr>
          <p:txBody>
            <a:bodyPr wrap="square" lIns="0" tIns="0" rIns="0" bIns="0" rtlCol="0"/>
            <a:lstStyle/>
            <a:p>
              <a:endParaRPr/>
            </a:p>
          </p:txBody>
        </p:sp>
      </p:grpSp>
      <p:pic>
        <p:nvPicPr>
          <p:cNvPr id="2097210" name="Picture 2"/>
          <p:cNvPicPr>
            <a:picLocks noChangeAspect="1" noChangeArrowheads="1"/>
          </p:cNvPicPr>
          <p:nvPr/>
        </p:nvPicPr>
        <p:blipFill>
          <a:blip r:embed="rId4"/>
          <a:srcRect/>
          <a:stretch>
            <a:fillRect/>
          </a:stretch>
        </p:blipFill>
        <p:spPr bwMode="auto">
          <a:xfrm>
            <a:off x="8801100" y="348417"/>
            <a:ext cx="1212850" cy="469900"/>
          </a:xfrm>
          <a:prstGeom prst="rect">
            <a:avLst/>
          </a:prstGeom>
          <a:noFill/>
          <a:ln>
            <a:noFill/>
          </a:ln>
          <a:effectLst/>
        </p:spPr>
      </p:pic>
      <p:grpSp>
        <p:nvGrpSpPr>
          <p:cNvPr id="142" name="object 9"/>
          <p:cNvGrpSpPr/>
          <p:nvPr/>
        </p:nvGrpSpPr>
        <p:grpSpPr>
          <a:xfrm>
            <a:off x="6650630" y="2120312"/>
            <a:ext cx="957166" cy="190140"/>
            <a:chOff x="1692275" y="2674873"/>
            <a:chExt cx="606425" cy="149225"/>
          </a:xfrm>
        </p:grpSpPr>
        <p:sp>
          <p:nvSpPr>
            <p:cNvPr id="1048728" name="object 10"/>
            <p:cNvSpPr/>
            <p:nvPr/>
          </p:nvSpPr>
          <p:spPr>
            <a:xfrm>
              <a:off x="1704975" y="2687573"/>
              <a:ext cx="581025" cy="123825"/>
            </a:xfrm>
            <a:custGeom>
              <a:avLst/>
              <a:gdLst/>
              <a:ahLst/>
              <a:cxnLst/>
              <a:rect l="l" t="t" r="r" b="b"/>
              <a:pathLst>
                <a:path w="581025" h="123825">
                  <a:moveTo>
                    <a:pt x="290449" y="0"/>
                  </a:moveTo>
                  <a:lnTo>
                    <a:pt x="0" y="61849"/>
                  </a:lnTo>
                  <a:lnTo>
                    <a:pt x="290449" y="123825"/>
                  </a:lnTo>
                  <a:lnTo>
                    <a:pt x="581025" y="61849"/>
                  </a:lnTo>
                  <a:lnTo>
                    <a:pt x="290449" y="0"/>
                  </a:lnTo>
                  <a:close/>
                </a:path>
              </a:pathLst>
            </a:custGeom>
            <a:solidFill>
              <a:srgbClr val="4F81BC"/>
            </a:solidFill>
          </p:spPr>
          <p:txBody>
            <a:bodyPr wrap="square" lIns="0" tIns="0" rIns="0" bIns="0" rtlCol="0"/>
            <a:lstStyle/>
            <a:p>
              <a:endParaRPr/>
            </a:p>
          </p:txBody>
        </p:sp>
        <p:sp>
          <p:nvSpPr>
            <p:cNvPr id="1048729" name="object 11"/>
            <p:cNvSpPr/>
            <p:nvPr/>
          </p:nvSpPr>
          <p:spPr>
            <a:xfrm>
              <a:off x="1704975" y="2687573"/>
              <a:ext cx="581025" cy="123825"/>
            </a:xfrm>
            <a:custGeom>
              <a:avLst/>
              <a:gdLst/>
              <a:ahLst/>
              <a:cxnLst/>
              <a:rect l="l" t="t" r="r" b="b"/>
              <a:pathLst>
                <a:path w="581025" h="123825">
                  <a:moveTo>
                    <a:pt x="0" y="61849"/>
                  </a:moveTo>
                  <a:lnTo>
                    <a:pt x="290449" y="0"/>
                  </a:lnTo>
                  <a:lnTo>
                    <a:pt x="581025" y="61849"/>
                  </a:lnTo>
                  <a:lnTo>
                    <a:pt x="290449" y="123825"/>
                  </a:lnTo>
                  <a:lnTo>
                    <a:pt x="0" y="61849"/>
                  </a:lnTo>
                  <a:close/>
                </a:path>
              </a:pathLst>
            </a:custGeom>
            <a:ln w="25400">
              <a:solidFill>
                <a:srgbClr val="385D89"/>
              </a:solidFill>
            </a:ln>
          </p:spPr>
          <p:txBody>
            <a:bodyPr wrap="square" lIns="0" tIns="0" rIns="0" bIns="0" rtlCol="0"/>
            <a:lstStyle/>
            <a:p>
              <a:endParaRPr/>
            </a:p>
          </p:txBody>
        </p:sp>
      </p:gr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211"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730" name="Retângulo 1"/>
          <p:cNvSpPr/>
          <p:nvPr/>
        </p:nvSpPr>
        <p:spPr>
          <a:xfrm>
            <a:off x="1028700" y="583366"/>
            <a:ext cx="8610600" cy="5709255"/>
          </a:xfrm>
          <a:prstGeom prst="rect">
            <a:avLst/>
          </a:prstGeom>
        </p:spPr>
        <p:txBody>
          <a:bodyPr wrap="square">
            <a:spAutoFit/>
          </a:bodyPr>
          <a:lstStyle/>
          <a:p>
            <a:pPr marL="457200" lvl="0" indent="-457200" algn="ctr">
              <a:buClr>
                <a:srgbClr val="FF0000"/>
              </a:buClr>
              <a:buFont typeface="Wingdings" pitchFamily="2" charset="2"/>
              <a:buChar char="v"/>
            </a:pPr>
            <a:r>
              <a:rPr lang="pt-BR" sz="3500" dirty="0">
                <a:latin typeface="Times New Roman" pitchFamily="18" charset="0"/>
                <a:cs typeface="Times New Roman" pitchFamily="18" charset="0"/>
              </a:rPr>
              <a:t>Pregão </a:t>
            </a:r>
            <a:r>
              <a:rPr lang="pt-BR" sz="1500" dirty="0">
                <a:latin typeface="Times New Roman" pitchFamily="18" charset="0"/>
                <a:cs typeface="Times New Roman" pitchFamily="18" charset="0"/>
              </a:rPr>
              <a:t>[art. 6, XLI e art. 29]</a:t>
            </a:r>
          </a:p>
          <a:p>
            <a:pPr algn="ctr"/>
            <a:r>
              <a:rPr lang="pt-BR" sz="2600" i="1" dirty="0">
                <a:latin typeface="Times New Roman" pitchFamily="18" charset="0"/>
                <a:cs typeface="Times New Roman" pitchFamily="18" charset="0"/>
              </a:rPr>
              <a:t>“padrões de desempenho e qualidade que possam ser objetivamente definidos pelo edital, por meio de especificações usuais de mercado</a:t>
            </a:r>
            <a:r>
              <a:rPr lang="pt-BR" sz="2600" i="1" dirty="0" smtClean="0">
                <a:latin typeface="Times New Roman" pitchFamily="18" charset="0"/>
                <a:cs typeface="Times New Roman" pitchFamily="18" charset="0"/>
              </a:rPr>
              <a:t>”</a:t>
            </a:r>
            <a:endParaRPr lang="pt-BR" sz="2800" dirty="0" smtClean="0"/>
          </a:p>
          <a:p>
            <a:pPr marL="457200" indent="-457200">
              <a:buFont typeface="Wingdings" pitchFamily="2" charset="2"/>
              <a:buChar char="Ø"/>
            </a:pPr>
            <a:r>
              <a:rPr lang="pt-BR" sz="2800" dirty="0" smtClean="0"/>
              <a:t>Rito comum </a:t>
            </a:r>
          </a:p>
          <a:p>
            <a:pPr marL="457200" indent="-457200">
              <a:buFont typeface="Wingdings" pitchFamily="2" charset="2"/>
              <a:buChar char="Ø"/>
            </a:pPr>
            <a:r>
              <a:rPr lang="pt-BR" sz="2800" b="1" dirty="0" smtClean="0"/>
              <a:t>Modalidade obrigatória</a:t>
            </a:r>
          </a:p>
          <a:p>
            <a:pPr marL="457200" indent="-457200">
              <a:buFont typeface="Wingdings" pitchFamily="2" charset="2"/>
              <a:buChar char="Ø"/>
            </a:pPr>
            <a:r>
              <a:rPr lang="pt-BR" sz="2800" dirty="0"/>
              <a:t>Vedação: </a:t>
            </a:r>
          </a:p>
          <a:p>
            <a:pPr lvl="2"/>
            <a:r>
              <a:rPr lang="pt-BR" sz="2800" dirty="0"/>
              <a:t>-Serviço especial de engenharia</a:t>
            </a:r>
          </a:p>
          <a:p>
            <a:pPr lvl="2"/>
            <a:r>
              <a:rPr lang="pt-BR" sz="2800" dirty="0"/>
              <a:t>-Serviços técnicos </a:t>
            </a:r>
            <a:r>
              <a:rPr lang="pt-BR" sz="2800" dirty="0" smtClean="0"/>
              <a:t>especializados </a:t>
            </a:r>
          </a:p>
          <a:p>
            <a:pPr marL="457200" indent="-457200">
              <a:buFont typeface="Wingdings" pitchFamily="2" charset="2"/>
              <a:buChar char="Ø"/>
            </a:pPr>
            <a:r>
              <a:rPr lang="pt-BR" sz="2800" dirty="0" smtClean="0"/>
              <a:t>possível para serviços comuns de engenharia;</a:t>
            </a:r>
          </a:p>
          <a:p>
            <a:pPr marL="457200" indent="-457200">
              <a:buFont typeface="Wingdings" pitchFamily="2" charset="2"/>
              <a:buChar char="Ø"/>
            </a:pPr>
            <a:r>
              <a:rPr lang="pt-BR" sz="2800" dirty="0" smtClean="0"/>
              <a:t>Critérios de julgamento</a:t>
            </a:r>
          </a:p>
          <a:p>
            <a:pPr marL="1190183" lvl="2" indent="-457200">
              <a:buFontTx/>
              <a:buChar char="-"/>
            </a:pPr>
            <a:r>
              <a:rPr lang="pt-BR" sz="2800" dirty="0" smtClean="0"/>
              <a:t>Menor preço</a:t>
            </a:r>
          </a:p>
          <a:p>
            <a:pPr marL="1190183" lvl="2" indent="-457200">
              <a:buFontTx/>
              <a:buChar char="-"/>
            </a:pPr>
            <a:r>
              <a:rPr lang="pt-BR" sz="2800" dirty="0" smtClean="0"/>
              <a:t>Maior desconto</a:t>
            </a:r>
            <a:endParaRPr lang="pt-BR" sz="2800" dirty="0"/>
          </a:p>
        </p:txBody>
      </p:sp>
      <p:sp>
        <p:nvSpPr>
          <p:cNvPr id="1048731" name="Retângulo 4"/>
          <p:cNvSpPr/>
          <p:nvPr/>
        </p:nvSpPr>
        <p:spPr>
          <a:xfrm>
            <a:off x="7048500" y="295134"/>
            <a:ext cx="1555750" cy="869666"/>
          </a:xfrm>
          <a:prstGeom prst="rect">
            <a:avLst/>
          </a:prstGeom>
          <a:solidFill>
            <a:srgbClr val="FF0000"/>
          </a:solidFill>
          <a:ln w="25400" cap="flat" cmpd="sng">
            <a:solidFill>
              <a:srgbClr val="000000"/>
            </a:solidFill>
            <a:prstDash val="solid"/>
            <a:round/>
            <a:headEnd/>
            <a:tailEnd/>
          </a:ln>
        </p:spPr>
        <p:txBody>
          <a:bodyPr vert="horz" wrap="square" lIns="91440" tIns="45720" rIns="91440" bIns="45720" anchor="ctr">
            <a:prstTxWarp prst="textNoShape">
              <a:avLst/>
            </a:prstTxWarp>
            <a:noAutofit/>
          </a:bodyPr>
          <a:lstStyle/>
          <a:p>
            <a:pPr algn="ctr">
              <a:lnSpc>
                <a:spcPct val="115000"/>
              </a:lnSpc>
              <a:spcAft>
                <a:spcPts val="1000"/>
              </a:spcAft>
            </a:pPr>
            <a:r>
              <a:rPr lang="pt-BR" sz="2600" dirty="0">
                <a:solidFill>
                  <a:srgbClr val="FFFFFF"/>
                </a:solidFill>
                <a:effectLst/>
                <a:latin typeface="Times New Roman"/>
                <a:ea typeface="Calibri"/>
                <a:cs typeface="SimSun"/>
              </a:rPr>
              <a:t>Cabe SRP</a:t>
            </a:r>
            <a:endParaRPr lang="pt-BR" sz="2600" dirty="0">
              <a:effectLst/>
              <a:latin typeface="Calibri"/>
              <a:ea typeface="Calibri"/>
              <a:cs typeface="SimSun"/>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212"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732" name="CaixaDeTexto 1"/>
          <p:cNvSpPr txBox="1"/>
          <p:nvPr/>
        </p:nvSpPr>
        <p:spPr>
          <a:xfrm>
            <a:off x="952500" y="152975"/>
            <a:ext cx="7829818" cy="5755641"/>
          </a:xfrm>
          <a:prstGeom prst="rect">
            <a:avLst/>
          </a:prstGeom>
          <a:noFill/>
        </p:spPr>
        <p:txBody>
          <a:bodyPr wrap="square" rtlCol="0">
            <a:spAutoFit/>
          </a:bodyPr>
          <a:lstStyle/>
          <a:p>
            <a:pPr lvl="0"/>
            <a:endParaRPr lang="pt-BR" dirty="0"/>
          </a:p>
          <a:p>
            <a:pPr marL="285750" indent="-285750" algn="ctr">
              <a:buClr>
                <a:srgbClr val="FF0000"/>
              </a:buClr>
              <a:buFont typeface="Wingdings" pitchFamily="2" charset="2"/>
              <a:buChar char="v"/>
            </a:pPr>
            <a:r>
              <a:rPr lang="pt-BR" sz="3000" dirty="0" smtClean="0">
                <a:latin typeface="Times New Roman" pitchFamily="18" charset="0"/>
                <a:cs typeface="Times New Roman" pitchFamily="18" charset="0"/>
              </a:rPr>
              <a:t>Concorrência </a:t>
            </a:r>
            <a:r>
              <a:rPr lang="pt-BR" sz="1200" dirty="0">
                <a:latin typeface="Times New Roman" pitchFamily="18" charset="0"/>
                <a:cs typeface="Times New Roman" pitchFamily="18" charset="0"/>
              </a:rPr>
              <a:t>[art. 6, XXXVIII e art. 29] </a:t>
            </a:r>
            <a:endParaRPr lang="pt-BR" sz="1200" dirty="0" smtClean="0">
              <a:latin typeface="Times New Roman" pitchFamily="18" charset="0"/>
              <a:cs typeface="Times New Roman" pitchFamily="18" charset="0"/>
            </a:endParaRPr>
          </a:p>
          <a:p>
            <a:endParaRPr lang="pt-BR" dirty="0" smtClean="0"/>
          </a:p>
          <a:p>
            <a:pPr lvl="0"/>
            <a:endParaRPr lang="pt-BR" sz="2800" dirty="0" smtClean="0">
              <a:latin typeface="Times New Roman" pitchFamily="18" charset="0"/>
              <a:cs typeface="Times New Roman" pitchFamily="18" charset="0"/>
            </a:endParaRPr>
          </a:p>
          <a:p>
            <a:pPr lvl="0"/>
            <a:endParaRPr lang="pt-BR" sz="2800" dirty="0">
              <a:latin typeface="Times New Roman" pitchFamily="18" charset="0"/>
              <a:cs typeface="Times New Roman" pitchFamily="18" charset="0"/>
            </a:endParaRPr>
          </a:p>
          <a:p>
            <a:pPr marL="457200" indent="-457200">
              <a:buFont typeface="Wingdings" pitchFamily="2" charset="2"/>
              <a:buChar char="Ø"/>
            </a:pPr>
            <a:r>
              <a:rPr lang="pt-BR" sz="2800" dirty="0" smtClean="0">
                <a:latin typeface="Times New Roman" pitchFamily="18" charset="0"/>
                <a:cs typeface="Times New Roman" pitchFamily="18" charset="0"/>
              </a:rPr>
              <a:t>Rito comum </a:t>
            </a:r>
          </a:p>
          <a:p>
            <a:pPr marL="514350" indent="-514350">
              <a:buFont typeface="Wingdings" pitchFamily="2" charset="2"/>
              <a:buChar char="Ø"/>
            </a:pPr>
            <a:r>
              <a:rPr lang="pt-BR" sz="2800" dirty="0" smtClean="0">
                <a:latin typeface="Times New Roman" pitchFamily="18" charset="0"/>
                <a:cs typeface="Times New Roman" pitchFamily="18" charset="0"/>
              </a:rPr>
              <a:t>Serviços</a:t>
            </a:r>
            <a:r>
              <a:rPr lang="pt-BR" sz="2800" dirty="0">
                <a:latin typeface="Times New Roman" pitchFamily="18" charset="0"/>
                <a:cs typeface="Times New Roman" pitchFamily="18" charset="0"/>
              </a:rPr>
              <a:t>, bens e obras comuns e especiais;</a:t>
            </a:r>
          </a:p>
          <a:p>
            <a:pPr marL="457200" indent="-457200">
              <a:buFont typeface="Wingdings" pitchFamily="2" charset="2"/>
              <a:buChar char="Ø"/>
            </a:pPr>
            <a:r>
              <a:rPr lang="pt-BR" sz="2800" dirty="0" smtClean="0">
                <a:latin typeface="Times New Roman" pitchFamily="18" charset="0"/>
                <a:cs typeface="Times New Roman" pitchFamily="18" charset="0"/>
              </a:rPr>
              <a:t>Quando </a:t>
            </a:r>
            <a:r>
              <a:rPr lang="pt-BR" sz="2800" dirty="0">
                <a:latin typeface="Times New Roman" pitchFamily="18" charset="0"/>
                <a:cs typeface="Times New Roman" pitchFamily="18" charset="0"/>
              </a:rPr>
              <a:t>não couber pregão;</a:t>
            </a:r>
          </a:p>
          <a:p>
            <a:pPr marL="457200" indent="-457200">
              <a:buFont typeface="Wingdings" pitchFamily="2" charset="2"/>
              <a:buChar char="Ø"/>
            </a:pPr>
            <a:r>
              <a:rPr lang="pt-BR" sz="2800" dirty="0" smtClean="0">
                <a:latin typeface="Times New Roman" pitchFamily="18" charset="0"/>
                <a:cs typeface="Times New Roman" pitchFamily="18" charset="0"/>
              </a:rPr>
              <a:t>Critérios </a:t>
            </a:r>
            <a:r>
              <a:rPr lang="pt-BR" sz="2800" dirty="0">
                <a:latin typeface="Times New Roman" pitchFamily="18" charset="0"/>
                <a:cs typeface="Times New Roman" pitchFamily="18" charset="0"/>
              </a:rPr>
              <a:t>de julgamento:</a:t>
            </a:r>
          </a:p>
          <a:p>
            <a:pPr lvl="2"/>
            <a:r>
              <a:rPr lang="pt-BR" sz="2800" dirty="0" smtClean="0">
                <a:latin typeface="Times New Roman" pitchFamily="18" charset="0"/>
                <a:cs typeface="Times New Roman" pitchFamily="18" charset="0"/>
              </a:rPr>
              <a:t>- menor </a:t>
            </a:r>
            <a:r>
              <a:rPr lang="pt-BR" sz="2800" dirty="0">
                <a:latin typeface="Times New Roman" pitchFamily="18" charset="0"/>
                <a:cs typeface="Times New Roman" pitchFamily="18" charset="0"/>
              </a:rPr>
              <a:t>preço;</a:t>
            </a:r>
          </a:p>
          <a:p>
            <a:pPr lvl="2"/>
            <a:r>
              <a:rPr lang="pt-BR" sz="2800" dirty="0" smtClean="0">
                <a:latin typeface="Times New Roman" pitchFamily="18" charset="0"/>
                <a:cs typeface="Times New Roman" pitchFamily="18" charset="0"/>
              </a:rPr>
              <a:t>- melhor </a:t>
            </a:r>
            <a:r>
              <a:rPr lang="pt-BR" sz="2800" dirty="0">
                <a:latin typeface="Times New Roman" pitchFamily="18" charset="0"/>
                <a:cs typeface="Times New Roman" pitchFamily="18" charset="0"/>
              </a:rPr>
              <a:t>técnica ou conteúdo artístico;</a:t>
            </a:r>
          </a:p>
          <a:p>
            <a:pPr lvl="2"/>
            <a:r>
              <a:rPr lang="pt-BR" sz="2800" dirty="0" smtClean="0">
                <a:latin typeface="Times New Roman" pitchFamily="18" charset="0"/>
                <a:cs typeface="Times New Roman" pitchFamily="18" charset="0"/>
              </a:rPr>
              <a:t>- técnica </a:t>
            </a:r>
            <a:r>
              <a:rPr lang="pt-BR" sz="2800" dirty="0">
                <a:latin typeface="Times New Roman" pitchFamily="18" charset="0"/>
                <a:cs typeface="Times New Roman" pitchFamily="18" charset="0"/>
              </a:rPr>
              <a:t>e preço;</a:t>
            </a:r>
          </a:p>
          <a:p>
            <a:pPr lvl="2"/>
            <a:r>
              <a:rPr lang="pt-BR" sz="2800" dirty="0" smtClean="0">
                <a:latin typeface="Times New Roman" pitchFamily="18" charset="0"/>
                <a:cs typeface="Times New Roman" pitchFamily="18" charset="0"/>
              </a:rPr>
              <a:t>- maior </a:t>
            </a:r>
            <a:r>
              <a:rPr lang="pt-BR" sz="2800" dirty="0">
                <a:latin typeface="Times New Roman" pitchFamily="18" charset="0"/>
                <a:cs typeface="Times New Roman" pitchFamily="18" charset="0"/>
              </a:rPr>
              <a:t>retorno econômico;</a:t>
            </a:r>
          </a:p>
          <a:p>
            <a:pPr lvl="2"/>
            <a:r>
              <a:rPr lang="pt-BR" sz="2800" dirty="0" smtClean="0">
                <a:latin typeface="Times New Roman" pitchFamily="18" charset="0"/>
                <a:cs typeface="Times New Roman" pitchFamily="18" charset="0"/>
              </a:rPr>
              <a:t>- maior </a:t>
            </a:r>
            <a:r>
              <a:rPr lang="pt-BR" sz="2800" dirty="0">
                <a:latin typeface="Times New Roman" pitchFamily="18" charset="0"/>
                <a:cs typeface="Times New Roman" pitchFamily="18" charset="0"/>
              </a:rPr>
              <a:t>desconto;</a:t>
            </a:r>
          </a:p>
          <a:p>
            <a:endParaRPr lang="pt-BR" dirty="0"/>
          </a:p>
        </p:txBody>
      </p:sp>
      <p:sp>
        <p:nvSpPr>
          <p:cNvPr id="1048733" name="Retângulo 4"/>
          <p:cNvSpPr/>
          <p:nvPr/>
        </p:nvSpPr>
        <p:spPr>
          <a:xfrm>
            <a:off x="7048500" y="48379"/>
            <a:ext cx="1555750" cy="600075"/>
          </a:xfrm>
          <a:prstGeom prst="rect">
            <a:avLst/>
          </a:prstGeom>
          <a:solidFill>
            <a:srgbClr val="FF0000"/>
          </a:solidFill>
          <a:ln w="25400" cap="flat" cmpd="sng">
            <a:solidFill>
              <a:srgbClr val="000000"/>
            </a:solidFill>
            <a:prstDash val="solid"/>
            <a:round/>
            <a:headEnd/>
            <a:tailEnd/>
          </a:ln>
        </p:spPr>
        <p:txBody>
          <a:bodyPr vert="horz" wrap="square" lIns="91440" tIns="45720" rIns="91440" bIns="45720" anchor="ctr">
            <a:prstTxWarp prst="textNoShape">
              <a:avLst/>
            </a:prstTxWarp>
            <a:noAutofit/>
          </a:bodyPr>
          <a:lstStyle/>
          <a:p>
            <a:pPr algn="ctr">
              <a:lnSpc>
                <a:spcPct val="115000"/>
              </a:lnSpc>
              <a:spcAft>
                <a:spcPts val="1000"/>
              </a:spcAft>
            </a:pPr>
            <a:r>
              <a:rPr lang="pt-BR" sz="2200" dirty="0">
                <a:solidFill>
                  <a:srgbClr val="FFFFFF"/>
                </a:solidFill>
                <a:effectLst/>
                <a:latin typeface="Times New Roman"/>
                <a:ea typeface="Calibri"/>
                <a:cs typeface="SimSun"/>
              </a:rPr>
              <a:t>Cabe SRP</a:t>
            </a:r>
            <a:endParaRPr lang="pt-BR" sz="2200" dirty="0">
              <a:effectLst/>
              <a:latin typeface="Calibri"/>
              <a:ea typeface="Calibri"/>
              <a:cs typeface="SimSun"/>
            </a:endParaRPr>
          </a:p>
        </p:txBody>
      </p:sp>
      <p:sp>
        <p:nvSpPr>
          <p:cNvPr id="1048734" name="Retângulo 5"/>
          <p:cNvSpPr/>
          <p:nvPr/>
        </p:nvSpPr>
        <p:spPr>
          <a:xfrm>
            <a:off x="7048500" y="818317"/>
            <a:ext cx="1723454" cy="744170"/>
          </a:xfrm>
          <a:prstGeom prst="rect">
            <a:avLst/>
          </a:prstGeom>
          <a:solidFill>
            <a:srgbClr val="FF0000"/>
          </a:solidFill>
          <a:ln w="25400" cap="flat" cmpd="sng">
            <a:solidFill>
              <a:srgbClr val="000000"/>
            </a:solidFill>
            <a:prstDash val="solid"/>
            <a:round/>
            <a:headEnd/>
            <a:tailEnd/>
          </a:ln>
        </p:spPr>
        <p:txBody>
          <a:bodyPr vert="horz" wrap="square" lIns="91440" tIns="45720" rIns="91440" bIns="45720" anchor="ctr">
            <a:prstTxWarp prst="textNoShape">
              <a:avLst/>
            </a:prstTxWarp>
            <a:noAutofit/>
          </a:bodyPr>
          <a:lstStyle/>
          <a:p>
            <a:pPr algn="ctr">
              <a:lnSpc>
                <a:spcPct val="115000"/>
              </a:lnSpc>
              <a:spcAft>
                <a:spcPts val="1000"/>
              </a:spcAft>
            </a:pPr>
            <a:r>
              <a:rPr lang="pt-BR" sz="2200" dirty="0" err="1">
                <a:solidFill>
                  <a:srgbClr val="FFFFFF"/>
                </a:solidFill>
                <a:effectLst/>
                <a:latin typeface="Times New Roman"/>
                <a:ea typeface="Calibri"/>
                <a:cs typeface="SimSun"/>
              </a:rPr>
              <a:t>PPPs</a:t>
            </a:r>
            <a:r>
              <a:rPr lang="pt-BR" sz="2200" dirty="0">
                <a:solidFill>
                  <a:srgbClr val="FFFFFF"/>
                </a:solidFill>
                <a:effectLst/>
                <a:latin typeface="Times New Roman"/>
                <a:ea typeface="Calibri"/>
                <a:cs typeface="SimSun"/>
              </a:rPr>
              <a:t> e Concessões</a:t>
            </a:r>
            <a:endParaRPr lang="pt-BR" sz="2200" dirty="0">
              <a:effectLst/>
              <a:latin typeface="Calibri"/>
              <a:ea typeface="Calibri"/>
              <a:cs typeface="SimSun"/>
            </a:endParaRP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213"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735" name="CaixaDeTexto 1"/>
          <p:cNvSpPr txBox="1"/>
          <p:nvPr/>
        </p:nvSpPr>
        <p:spPr>
          <a:xfrm>
            <a:off x="793751" y="914400"/>
            <a:ext cx="9220199" cy="5078313"/>
          </a:xfrm>
          <a:prstGeom prst="rect">
            <a:avLst/>
          </a:prstGeom>
          <a:noFill/>
        </p:spPr>
        <p:txBody>
          <a:bodyPr wrap="square" rtlCol="0">
            <a:spAutoFit/>
          </a:bodyPr>
          <a:lstStyle/>
          <a:p>
            <a:pPr marL="457200" lvl="0" indent="-457200" algn="ctr">
              <a:buClr>
                <a:srgbClr val="FF0000"/>
              </a:buClr>
              <a:buFont typeface="Wingdings" pitchFamily="2" charset="2"/>
              <a:buChar char="v"/>
            </a:pPr>
            <a:r>
              <a:rPr lang="en-US" sz="3200" dirty="0" err="1">
                <a:latin typeface="Times New Roman" pitchFamily="18" charset="0"/>
                <a:cs typeface="Times New Roman" pitchFamily="18" charset="0"/>
              </a:rPr>
              <a:t>Concurso</a:t>
            </a:r>
            <a:r>
              <a:rPr lang="en-US" dirty="0"/>
              <a:t> [art. 6º, XXXIX; art. 30]</a:t>
            </a:r>
            <a:endParaRPr lang="pt-BR" dirty="0"/>
          </a:p>
          <a:p>
            <a:pPr algn="ctr"/>
            <a:r>
              <a:rPr lang="pt-BR" sz="2400" dirty="0">
                <a:latin typeface="Times New Roman" pitchFamily="18" charset="0"/>
                <a:cs typeface="Times New Roman" pitchFamily="18" charset="0"/>
              </a:rPr>
              <a:t>“</a:t>
            </a:r>
            <a:r>
              <a:rPr lang="pt-BR" sz="2400" i="1" dirty="0">
                <a:latin typeface="Times New Roman" pitchFamily="18" charset="0"/>
                <a:cs typeface="Times New Roman" pitchFamily="18" charset="0"/>
              </a:rPr>
              <a:t>escolha de trabalho técnico, científico ou artístico e prêmio ou remuneração ao vencedor”</a:t>
            </a:r>
            <a:endParaRPr lang="pt-BR" sz="2400" dirty="0">
              <a:latin typeface="Times New Roman" pitchFamily="18" charset="0"/>
              <a:cs typeface="Times New Roman" pitchFamily="18" charset="0"/>
            </a:endParaRPr>
          </a:p>
          <a:p>
            <a:r>
              <a:rPr lang="pt-BR" dirty="0"/>
              <a:t> </a:t>
            </a:r>
            <a:endParaRPr lang="pt-BR" sz="2400" dirty="0">
              <a:latin typeface="Times New Roman" pitchFamily="18" charset="0"/>
              <a:cs typeface="Times New Roman" pitchFamily="18" charset="0"/>
            </a:endParaRPr>
          </a:p>
          <a:p>
            <a:pPr marL="285750" indent="-285750">
              <a:buFont typeface="Wingdings" pitchFamily="2" charset="2"/>
              <a:buChar char="Ø"/>
            </a:pPr>
            <a:r>
              <a:rPr lang="pt-BR" sz="2400" dirty="0" smtClean="0">
                <a:latin typeface="Times New Roman" pitchFamily="18" charset="0"/>
                <a:cs typeface="Times New Roman" pitchFamily="18" charset="0"/>
              </a:rPr>
              <a:t>regras </a:t>
            </a:r>
            <a:r>
              <a:rPr lang="pt-BR" sz="2400" dirty="0">
                <a:latin typeface="Times New Roman" pitchFamily="18" charset="0"/>
                <a:cs typeface="Times New Roman" pitchFamily="18" charset="0"/>
              </a:rPr>
              <a:t>e condições previstas em </a:t>
            </a:r>
            <a:r>
              <a:rPr lang="pt-BR" sz="2400" dirty="0" smtClean="0">
                <a:latin typeface="Times New Roman" pitchFamily="18" charset="0"/>
                <a:cs typeface="Times New Roman" pitchFamily="18" charset="0"/>
              </a:rPr>
              <a:t>edital:</a:t>
            </a:r>
          </a:p>
          <a:p>
            <a:pPr marL="285750" indent="-285750">
              <a:buFont typeface="Wingdings" pitchFamily="2" charset="2"/>
              <a:buChar char="Ø"/>
            </a:pPr>
            <a:r>
              <a:rPr lang="pt-BR" sz="2400" dirty="0" smtClean="0">
                <a:latin typeface="Times New Roman" pitchFamily="18" charset="0"/>
                <a:cs typeface="Times New Roman" pitchFamily="18" charset="0"/>
              </a:rPr>
              <a:t>a </a:t>
            </a:r>
            <a:r>
              <a:rPr lang="pt-BR" sz="2400" dirty="0">
                <a:latin typeface="Times New Roman" pitchFamily="18" charset="0"/>
                <a:cs typeface="Times New Roman" pitchFamily="18" charset="0"/>
              </a:rPr>
              <a:t>qualificação exigida dos </a:t>
            </a:r>
            <a:r>
              <a:rPr lang="pt-BR" sz="2400" dirty="0" smtClean="0">
                <a:latin typeface="Times New Roman" pitchFamily="18" charset="0"/>
                <a:cs typeface="Times New Roman" pitchFamily="18" charset="0"/>
              </a:rPr>
              <a:t>participantes;</a:t>
            </a:r>
          </a:p>
          <a:p>
            <a:pPr marL="285750" indent="-285750">
              <a:buFont typeface="Wingdings" pitchFamily="2" charset="2"/>
              <a:buChar char="Ø"/>
            </a:pPr>
            <a:r>
              <a:rPr lang="pt-BR" sz="2400" dirty="0" smtClean="0">
                <a:latin typeface="Times New Roman" pitchFamily="18" charset="0"/>
                <a:cs typeface="Times New Roman" pitchFamily="18" charset="0"/>
              </a:rPr>
              <a:t>as </a:t>
            </a:r>
            <a:r>
              <a:rPr lang="pt-BR" sz="2400" dirty="0">
                <a:latin typeface="Times New Roman" pitchFamily="18" charset="0"/>
                <a:cs typeface="Times New Roman" pitchFamily="18" charset="0"/>
              </a:rPr>
              <a:t>diretrizes e formas de apresentação do </a:t>
            </a:r>
            <a:r>
              <a:rPr lang="pt-BR" sz="2400" dirty="0" smtClean="0">
                <a:latin typeface="Times New Roman" pitchFamily="18" charset="0"/>
                <a:cs typeface="Times New Roman" pitchFamily="18" charset="0"/>
              </a:rPr>
              <a:t>trabalho;</a:t>
            </a:r>
          </a:p>
          <a:p>
            <a:pPr marL="285750" indent="-285750">
              <a:buFont typeface="Wingdings" pitchFamily="2" charset="2"/>
              <a:buChar char="Ø"/>
            </a:pPr>
            <a:r>
              <a:rPr lang="pt-BR" sz="2400" dirty="0">
                <a:latin typeface="Times New Roman" pitchFamily="18" charset="0"/>
                <a:cs typeface="Times New Roman" pitchFamily="18" charset="0"/>
              </a:rPr>
              <a:t>a</a:t>
            </a:r>
            <a:r>
              <a:rPr lang="pt-BR" sz="2400" dirty="0" smtClean="0">
                <a:latin typeface="Times New Roman" pitchFamily="18" charset="0"/>
                <a:cs typeface="Times New Roman" pitchFamily="18" charset="0"/>
              </a:rPr>
              <a:t>s </a:t>
            </a:r>
            <a:r>
              <a:rPr lang="pt-BR" sz="2400" dirty="0">
                <a:latin typeface="Times New Roman" pitchFamily="18" charset="0"/>
                <a:cs typeface="Times New Roman" pitchFamily="18" charset="0"/>
              </a:rPr>
              <a:t>condições de realização e o prêmio ou remuneração </a:t>
            </a:r>
          </a:p>
          <a:p>
            <a:r>
              <a:rPr lang="pt-BR" sz="2400" dirty="0">
                <a:latin typeface="Times New Roman" pitchFamily="18" charset="0"/>
                <a:cs typeface="Times New Roman" pitchFamily="18" charset="0"/>
              </a:rPr>
              <a:t> </a:t>
            </a:r>
            <a:r>
              <a:rPr lang="pt-BR" sz="2400" dirty="0" smtClean="0">
                <a:latin typeface="Times New Roman" pitchFamily="18" charset="0"/>
                <a:cs typeface="Times New Roman" pitchFamily="18" charset="0"/>
              </a:rPr>
              <a:t>Vencedor deverá </a:t>
            </a:r>
            <a:r>
              <a:rPr lang="pt-BR" sz="2400" dirty="0">
                <a:latin typeface="Times New Roman" pitchFamily="18" charset="0"/>
                <a:cs typeface="Times New Roman" pitchFamily="18" charset="0"/>
              </a:rPr>
              <a:t>ceder os direitos patrimoniais e autorizar a execução do objeto conforme juízo de conveniência e oportunidade das autoridades competentes.</a:t>
            </a:r>
          </a:p>
          <a:p>
            <a:pPr marL="342900" indent="-342900">
              <a:buFont typeface="Wingdings" pitchFamily="2" charset="2"/>
              <a:buChar char="Ø"/>
            </a:pPr>
            <a:r>
              <a:rPr lang="pt-BR" sz="2400" dirty="0">
                <a:latin typeface="Times New Roman" pitchFamily="18" charset="0"/>
                <a:cs typeface="Times New Roman" pitchFamily="18" charset="0"/>
              </a:rPr>
              <a:t> </a:t>
            </a:r>
            <a:r>
              <a:rPr lang="pt-BR" sz="2400" dirty="0" smtClean="0">
                <a:latin typeface="Times New Roman" pitchFamily="18" charset="0"/>
                <a:cs typeface="Times New Roman" pitchFamily="18" charset="0"/>
              </a:rPr>
              <a:t>Critérios </a:t>
            </a:r>
            <a:r>
              <a:rPr lang="pt-BR" sz="2400" dirty="0">
                <a:latin typeface="Times New Roman" pitchFamily="18" charset="0"/>
                <a:cs typeface="Times New Roman" pitchFamily="18" charset="0"/>
              </a:rPr>
              <a:t>de julgamento:</a:t>
            </a:r>
          </a:p>
          <a:p>
            <a:pPr lvl="2"/>
            <a:r>
              <a:rPr lang="pt-BR" sz="2400" dirty="0" smtClean="0">
                <a:latin typeface="Times New Roman" pitchFamily="18" charset="0"/>
                <a:cs typeface="Times New Roman" pitchFamily="18" charset="0"/>
              </a:rPr>
              <a:t>- melhor </a:t>
            </a:r>
            <a:r>
              <a:rPr lang="pt-BR" sz="2400" dirty="0">
                <a:latin typeface="Times New Roman" pitchFamily="18" charset="0"/>
                <a:cs typeface="Times New Roman" pitchFamily="18" charset="0"/>
              </a:rPr>
              <a:t>técnica ou conteúdo artístico</a:t>
            </a:r>
          </a:p>
          <a:p>
            <a:endParaRPr lang="pt-BR" dirty="0"/>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214"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736" name="Retângulo 3"/>
          <p:cNvSpPr/>
          <p:nvPr/>
        </p:nvSpPr>
        <p:spPr>
          <a:xfrm>
            <a:off x="1136023" y="4724400"/>
            <a:ext cx="7772400" cy="1738678"/>
          </a:xfrm>
          <a:prstGeom prst="rect">
            <a:avLst/>
          </a:prstGeom>
          <a:solidFill>
            <a:srgbClr val="FF0000"/>
          </a:solidFill>
          <a:ln w="25400" cap="flat" cmpd="sng">
            <a:solidFill>
              <a:srgbClr val="FF0000"/>
            </a:solidFill>
            <a:prstDash val="solid"/>
            <a:round/>
            <a:headEnd/>
            <a:tailEnd/>
          </a:ln>
        </p:spPr>
        <p:txBody>
          <a:bodyPr vert="horz" wrap="square" lIns="91440" tIns="45720" rIns="91440" bIns="45720" anchor="ctr">
            <a:prstTxWarp prst="textNoShape">
              <a:avLst/>
            </a:prstTxWarp>
            <a:noAutofit/>
          </a:bodyPr>
          <a:lstStyle/>
          <a:p>
            <a:pPr algn="just">
              <a:lnSpc>
                <a:spcPct val="115000"/>
              </a:lnSpc>
              <a:spcAft>
                <a:spcPts val="1000"/>
              </a:spcAft>
            </a:pPr>
            <a:r>
              <a:rPr lang="pt-BR" sz="2400" dirty="0">
                <a:solidFill>
                  <a:schemeClr val="bg1"/>
                </a:solidFill>
                <a:effectLst/>
                <a:latin typeface="Times New Roman" pitchFamily="18" charset="0"/>
                <a:ea typeface="Calibri"/>
                <a:cs typeface="Times New Roman" pitchFamily="18" charset="0"/>
              </a:rPr>
              <a:t>mediante </a:t>
            </a:r>
            <a:r>
              <a:rPr lang="pt-BR" sz="2400" u="sng" dirty="0">
                <a:solidFill>
                  <a:schemeClr val="bg1"/>
                </a:solidFill>
                <a:effectLst/>
                <a:latin typeface="Times New Roman" pitchFamily="18" charset="0"/>
                <a:ea typeface="Calibri"/>
                <a:cs typeface="Times New Roman" pitchFamily="18" charset="0"/>
              </a:rPr>
              <a:t>credenciamento </a:t>
            </a:r>
            <a:r>
              <a:rPr lang="pt-BR" sz="2400" dirty="0">
                <a:solidFill>
                  <a:schemeClr val="bg1"/>
                </a:solidFill>
                <a:effectLst/>
                <a:latin typeface="Times New Roman" pitchFamily="18" charset="0"/>
                <a:ea typeface="Calibri"/>
                <a:cs typeface="Times New Roman" pitchFamily="18" charset="0"/>
              </a:rPr>
              <a:t>ou </a:t>
            </a:r>
            <a:r>
              <a:rPr lang="pt-BR" sz="2400" u="sng" dirty="0">
                <a:solidFill>
                  <a:schemeClr val="bg1"/>
                </a:solidFill>
                <a:effectLst/>
                <a:latin typeface="Times New Roman" pitchFamily="18" charset="0"/>
                <a:ea typeface="Calibri"/>
                <a:cs typeface="Times New Roman" pitchFamily="18" charset="0"/>
              </a:rPr>
              <a:t>pregão </a:t>
            </a:r>
            <a:r>
              <a:rPr lang="pt-BR" sz="2400" dirty="0">
                <a:solidFill>
                  <a:schemeClr val="bg1"/>
                </a:solidFill>
                <a:effectLst/>
                <a:latin typeface="Times New Roman" pitchFamily="18" charset="0"/>
                <a:ea typeface="Calibri"/>
                <a:cs typeface="Times New Roman" pitchFamily="18" charset="0"/>
              </a:rPr>
              <a:t>[</a:t>
            </a:r>
            <a:r>
              <a:rPr lang="pt-BR" sz="2400" u="sng" dirty="0">
                <a:solidFill>
                  <a:schemeClr val="bg1"/>
                </a:solidFill>
                <a:effectLst/>
                <a:latin typeface="Times New Roman" pitchFamily="18" charset="0"/>
                <a:ea typeface="Calibri"/>
                <a:cs typeface="Times New Roman" pitchFamily="18" charset="0"/>
              </a:rPr>
              <a:t>maior desconto </a:t>
            </a:r>
            <a:r>
              <a:rPr lang="pt-BR" sz="2400" dirty="0">
                <a:solidFill>
                  <a:schemeClr val="bg1"/>
                </a:solidFill>
                <a:effectLst/>
                <a:latin typeface="Times New Roman" pitchFamily="18" charset="0"/>
                <a:ea typeface="Calibri"/>
                <a:cs typeface="Times New Roman" pitchFamily="18" charset="0"/>
              </a:rPr>
              <a:t>sobre as comissões, utilizados o teto dos percentuais definidos na lei da profissão e observados os valores dos bens </a:t>
            </a:r>
          </a:p>
          <a:p>
            <a:pPr algn="just">
              <a:lnSpc>
                <a:spcPct val="115000"/>
              </a:lnSpc>
              <a:spcAft>
                <a:spcPts val="1000"/>
              </a:spcAft>
            </a:pPr>
            <a:r>
              <a:rPr lang="pt-BR" sz="1100" dirty="0">
                <a:effectLst/>
                <a:latin typeface="Calibri"/>
                <a:ea typeface="Calibri"/>
                <a:cs typeface="SimSun"/>
              </a:rPr>
              <a:t> </a:t>
            </a:r>
          </a:p>
        </p:txBody>
      </p:sp>
      <p:cxnSp>
        <p:nvCxnSpPr>
          <p:cNvPr id="3145738" name="Conector de seta reta 4"/>
          <p:cNvCxnSpPr>
            <a:cxnSpLocks/>
          </p:cNvCxnSpPr>
          <p:nvPr/>
        </p:nvCxnSpPr>
        <p:spPr>
          <a:xfrm>
            <a:off x="2095500" y="4308753"/>
            <a:ext cx="0" cy="225425"/>
          </a:xfrm>
          <a:prstGeom prst="straightConnector1">
            <a:avLst/>
          </a:prstGeom>
          <a:ln w="9525" cap="flat" cmpd="sng">
            <a:solidFill>
              <a:srgbClr val="FF0000"/>
            </a:solidFill>
            <a:prstDash val="solid"/>
            <a:round/>
            <a:headEnd/>
            <a:tailEnd type="arrow" w="med" len="med"/>
          </a:ln>
        </p:spPr>
      </p:cxnSp>
      <p:sp>
        <p:nvSpPr>
          <p:cNvPr id="1048737" name="Rectangle 5"/>
          <p:cNvSpPr>
            <a:spLocks noChangeArrowheads="1"/>
          </p:cNvSpPr>
          <p:nvPr/>
        </p:nvSpPr>
        <p:spPr bwMode="auto">
          <a:xfrm>
            <a:off x="152400" y="609600"/>
            <a:ext cx="10287000" cy="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738" name="CaixaDeTexto 7"/>
          <p:cNvSpPr txBox="1"/>
          <p:nvPr/>
        </p:nvSpPr>
        <p:spPr>
          <a:xfrm>
            <a:off x="1136023" y="348417"/>
            <a:ext cx="7620000" cy="4185761"/>
          </a:xfrm>
          <a:prstGeom prst="rect">
            <a:avLst/>
          </a:prstGeom>
          <a:noFill/>
        </p:spPr>
        <p:txBody>
          <a:bodyPr wrap="square" rtlCol="0">
            <a:spAutoFit/>
          </a:bodyPr>
          <a:lstStyle/>
          <a:p>
            <a:pPr marL="457200" lvl="0" indent="-457200" algn="ctr">
              <a:buClr>
                <a:srgbClr val="FF0000"/>
              </a:buClr>
              <a:buFont typeface="Wingdings" pitchFamily="2" charset="2"/>
              <a:buChar char="v"/>
            </a:pPr>
            <a:r>
              <a:rPr lang="pt-BR" sz="2800" dirty="0">
                <a:latin typeface="Times New Roman" pitchFamily="18" charset="0"/>
                <a:cs typeface="Times New Roman" pitchFamily="18" charset="0"/>
              </a:rPr>
              <a:t>Leilão</a:t>
            </a:r>
            <a:r>
              <a:rPr lang="pt-BR" sz="2800" dirty="0"/>
              <a:t> [</a:t>
            </a:r>
            <a:r>
              <a:rPr lang="en-US" sz="2800" dirty="0"/>
              <a:t>ART. 6º, XL e art. 31</a:t>
            </a:r>
            <a:r>
              <a:rPr lang="pt-BR" sz="2800" dirty="0"/>
              <a:t>]</a:t>
            </a:r>
          </a:p>
          <a:p>
            <a:pPr algn="ctr"/>
            <a:r>
              <a:rPr lang="pt-BR" sz="2800" i="1" dirty="0"/>
              <a:t>“alienação de bens imóveis ou de bens móveis inservíveis ou legalmente apreendidos</a:t>
            </a:r>
            <a:r>
              <a:rPr lang="pt-BR" sz="2800" i="1" dirty="0" smtClean="0"/>
              <a:t>”</a:t>
            </a:r>
          </a:p>
          <a:p>
            <a:pPr algn="ctr"/>
            <a:endParaRPr lang="pt-BR" sz="2800" dirty="0"/>
          </a:p>
          <a:p>
            <a:pPr marL="457200" indent="-457200" algn="just">
              <a:buFont typeface="Wingdings" pitchFamily="2" charset="2"/>
              <a:buChar char="Ø"/>
            </a:pPr>
            <a:r>
              <a:rPr lang="pt-BR" sz="2800" dirty="0" smtClean="0"/>
              <a:t>regulamento </a:t>
            </a:r>
            <a:r>
              <a:rPr lang="pt-BR" sz="2800" dirty="0"/>
              <a:t>deverá dispor sobre seus procedimentos operacionais</a:t>
            </a:r>
            <a:r>
              <a:rPr lang="pt-BR" sz="2800" dirty="0" smtClean="0"/>
              <a:t>;</a:t>
            </a:r>
          </a:p>
          <a:p>
            <a:pPr marL="457200" indent="-457200">
              <a:buFont typeface="Wingdings" pitchFamily="2" charset="2"/>
              <a:buChar char="Ø"/>
            </a:pPr>
            <a:r>
              <a:rPr lang="pt-BR" sz="2800" dirty="0" smtClean="0"/>
              <a:t>Critério </a:t>
            </a:r>
            <a:r>
              <a:rPr lang="pt-BR" sz="2800" dirty="0"/>
              <a:t>de julgamento</a:t>
            </a:r>
            <a:r>
              <a:rPr lang="pt-BR" sz="2800" dirty="0" smtClean="0"/>
              <a:t>:</a:t>
            </a:r>
            <a:endParaRPr lang="pt-BR" sz="2800" dirty="0"/>
          </a:p>
          <a:p>
            <a:pPr lvl="2"/>
            <a:r>
              <a:rPr lang="pt-BR" sz="2800" dirty="0" smtClean="0"/>
              <a:t>- Maior </a:t>
            </a:r>
            <a:r>
              <a:rPr lang="pt-BR" sz="2800" dirty="0"/>
              <a:t>lance</a:t>
            </a:r>
          </a:p>
          <a:p>
            <a:pPr marL="457200" indent="-457200">
              <a:buFont typeface="Wingdings" pitchFamily="2" charset="2"/>
              <a:buChar char="Ø"/>
            </a:pPr>
            <a:r>
              <a:rPr lang="pt-BR" sz="2800" b="1" u="sng" dirty="0" smtClean="0"/>
              <a:t>leiloeiro </a:t>
            </a:r>
            <a:r>
              <a:rPr lang="pt-BR" sz="2800" b="1" u="sng" dirty="0"/>
              <a:t>oficia</a:t>
            </a:r>
            <a:r>
              <a:rPr lang="pt-BR" sz="2800" dirty="0"/>
              <a:t>l ou a </a:t>
            </a:r>
            <a:r>
              <a:rPr lang="pt-BR" sz="2800" b="1" u="sng" dirty="0"/>
              <a:t>servidor </a:t>
            </a:r>
            <a:r>
              <a:rPr lang="pt-BR" sz="2800" dirty="0"/>
              <a:t>designado;</a:t>
            </a:r>
          </a:p>
          <a:p>
            <a:endParaRPr lang="pt-BR" dirty="0"/>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215"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739" name="Retângulo 5"/>
          <p:cNvSpPr/>
          <p:nvPr/>
        </p:nvSpPr>
        <p:spPr>
          <a:xfrm>
            <a:off x="6621616" y="2293"/>
            <a:ext cx="2175728" cy="944813"/>
          </a:xfrm>
          <a:prstGeom prst="rect">
            <a:avLst/>
          </a:prstGeom>
          <a:solidFill>
            <a:srgbClr val="FF0000"/>
          </a:solidFill>
          <a:ln w="25400" cap="flat" cmpd="sng">
            <a:solidFill>
              <a:srgbClr val="000000"/>
            </a:solidFill>
            <a:prstDash val="solid"/>
            <a:round/>
            <a:headEnd/>
            <a:tailEnd/>
          </a:ln>
        </p:spPr>
        <p:txBody>
          <a:bodyPr vert="horz" wrap="square" lIns="91440" tIns="45720" rIns="91440" bIns="45720" anchor="ctr">
            <a:prstTxWarp prst="textNoShape">
              <a:avLst/>
            </a:prstTxWarp>
            <a:noAutofit/>
          </a:bodyPr>
          <a:lstStyle/>
          <a:p>
            <a:pPr algn="ctr">
              <a:lnSpc>
                <a:spcPct val="115000"/>
              </a:lnSpc>
              <a:spcAft>
                <a:spcPts val="1000"/>
              </a:spcAft>
            </a:pPr>
            <a:r>
              <a:rPr lang="pt-BR" sz="2400" dirty="0" err="1">
                <a:solidFill>
                  <a:srgbClr val="FFFFFF"/>
                </a:solidFill>
                <a:effectLst/>
                <a:latin typeface="Times New Roman"/>
                <a:ea typeface="Calibri"/>
                <a:cs typeface="SimSun"/>
              </a:rPr>
              <a:t>PPPs</a:t>
            </a:r>
            <a:r>
              <a:rPr lang="pt-BR" sz="2400" dirty="0">
                <a:solidFill>
                  <a:srgbClr val="FFFFFF"/>
                </a:solidFill>
                <a:effectLst/>
                <a:latin typeface="Times New Roman"/>
                <a:ea typeface="Calibri"/>
                <a:cs typeface="SimSun"/>
              </a:rPr>
              <a:t> e Concessões</a:t>
            </a:r>
            <a:endParaRPr lang="pt-BR" sz="2400" dirty="0">
              <a:effectLst/>
              <a:latin typeface="Calibri"/>
              <a:ea typeface="Calibri"/>
              <a:cs typeface="SimSun"/>
            </a:endParaRPr>
          </a:p>
        </p:txBody>
      </p:sp>
      <p:sp>
        <p:nvSpPr>
          <p:cNvPr id="1048740" name="CaixaDeTexto 3"/>
          <p:cNvSpPr txBox="1"/>
          <p:nvPr/>
        </p:nvSpPr>
        <p:spPr>
          <a:xfrm>
            <a:off x="269875" y="583367"/>
            <a:ext cx="9747250" cy="5570756"/>
          </a:xfrm>
          <a:prstGeom prst="rect">
            <a:avLst/>
          </a:prstGeom>
          <a:noFill/>
        </p:spPr>
        <p:txBody>
          <a:bodyPr wrap="square" rtlCol="0">
            <a:spAutoFit/>
          </a:bodyPr>
          <a:lstStyle/>
          <a:p>
            <a:pPr lvl="0"/>
            <a:endParaRPr lang="pt-BR" dirty="0"/>
          </a:p>
          <a:p>
            <a:pPr marL="285750" indent="-285750" algn="ctr">
              <a:buClr>
                <a:srgbClr val="FF0000"/>
              </a:buClr>
              <a:buFont typeface="Wingdings" pitchFamily="2" charset="2"/>
              <a:buChar char="v"/>
            </a:pPr>
            <a:r>
              <a:rPr lang="pt-BR" sz="3000" dirty="0" smtClean="0">
                <a:latin typeface="Times New Roman" pitchFamily="18" charset="0"/>
                <a:cs typeface="Times New Roman" pitchFamily="18" charset="0"/>
              </a:rPr>
              <a:t>Diálogo </a:t>
            </a:r>
            <a:r>
              <a:rPr lang="pt-BR" sz="3000" dirty="0">
                <a:latin typeface="Times New Roman" pitchFamily="18" charset="0"/>
                <a:cs typeface="Times New Roman" pitchFamily="18" charset="0"/>
              </a:rPr>
              <a:t>Competitivo </a:t>
            </a:r>
            <a:endParaRPr lang="pt-BR" sz="3000" dirty="0" smtClean="0">
              <a:latin typeface="Times New Roman" pitchFamily="18" charset="0"/>
              <a:cs typeface="Times New Roman" pitchFamily="18" charset="0"/>
            </a:endParaRPr>
          </a:p>
          <a:p>
            <a:pPr algn="ctr">
              <a:buClr>
                <a:srgbClr val="FF0000"/>
              </a:buClr>
            </a:pPr>
            <a:r>
              <a:rPr lang="pt-BR" sz="2400" dirty="0" smtClean="0">
                <a:latin typeface="Times New Roman" pitchFamily="18" charset="0"/>
                <a:cs typeface="Times New Roman" pitchFamily="18" charset="0"/>
              </a:rPr>
              <a:t>Art</a:t>
            </a:r>
            <a:r>
              <a:rPr lang="pt-BR" sz="2400" dirty="0">
                <a:latin typeface="Times New Roman" pitchFamily="18" charset="0"/>
                <a:cs typeface="Times New Roman" pitchFamily="18" charset="0"/>
              </a:rPr>
              <a:t>. 6º [...] XLII – diálogo competitivo: modalidade de licitação para </a:t>
            </a:r>
            <a:r>
              <a:rPr lang="pt-BR" sz="2400" b="1" dirty="0">
                <a:latin typeface="Times New Roman" pitchFamily="18" charset="0"/>
                <a:cs typeface="Times New Roman" pitchFamily="18" charset="0"/>
              </a:rPr>
              <a:t>contratação de obras, serviços e compras em que a Administração Pública realiza diálogos com licitantes</a:t>
            </a:r>
            <a:r>
              <a:rPr lang="pt-BR" sz="2400" dirty="0">
                <a:latin typeface="Times New Roman" pitchFamily="18" charset="0"/>
                <a:cs typeface="Times New Roman" pitchFamily="18" charset="0"/>
              </a:rPr>
              <a:t> previamente selecionados mediante critérios objetivos, com o intuito de desenvolver uma ou mais alternativas capazes de atender às suas necessidades, devendo os licitantes apresentar proposta final após o encerramento dos diálogos</a:t>
            </a:r>
            <a:r>
              <a:rPr lang="pt-BR" sz="2400" dirty="0" smtClean="0">
                <a:latin typeface="Times New Roman" pitchFamily="18" charset="0"/>
                <a:cs typeface="Times New Roman" pitchFamily="18" charset="0"/>
              </a:rPr>
              <a:t>;</a:t>
            </a:r>
          </a:p>
          <a:p>
            <a:pPr algn="ctr">
              <a:buClr>
                <a:srgbClr val="FF0000"/>
              </a:buClr>
            </a:pPr>
            <a:endParaRPr lang="pt-BR" sz="2400" dirty="0">
              <a:latin typeface="Times New Roman" pitchFamily="18" charset="0"/>
              <a:cs typeface="Times New Roman" pitchFamily="18" charset="0"/>
            </a:endParaRPr>
          </a:p>
          <a:p>
            <a:r>
              <a:rPr lang="pt-BR" sz="2400" b="1" dirty="0">
                <a:latin typeface="Times New Roman" pitchFamily="18" charset="0"/>
                <a:cs typeface="Times New Roman" pitchFamily="18" charset="0"/>
              </a:rPr>
              <a:t>OBJETO QUE ENVOLVA:</a:t>
            </a:r>
            <a:endParaRPr lang="pt-BR" sz="2400" dirty="0">
              <a:latin typeface="Times New Roman" pitchFamily="18" charset="0"/>
              <a:cs typeface="Times New Roman" pitchFamily="18" charset="0"/>
            </a:endParaRPr>
          </a:p>
          <a:p>
            <a:r>
              <a:rPr lang="pt-BR" sz="2400" dirty="0">
                <a:latin typeface="Times New Roman" pitchFamily="18" charset="0"/>
                <a:cs typeface="Times New Roman" pitchFamily="18" charset="0"/>
              </a:rPr>
              <a:t>a) inovação tecnológica ou técnica;</a:t>
            </a:r>
          </a:p>
          <a:p>
            <a:r>
              <a:rPr lang="pt-BR" sz="2400" b="1" dirty="0">
                <a:latin typeface="Times New Roman" pitchFamily="18" charset="0"/>
                <a:cs typeface="Times New Roman" pitchFamily="18" charset="0"/>
              </a:rPr>
              <a:t>b) impossibilidade de o órgão ou entidade ter sua necessidade satisfeita sem a adaptação de soluções disponíveis no mercado; </a:t>
            </a:r>
            <a:r>
              <a:rPr lang="pt-BR" sz="2400" dirty="0">
                <a:latin typeface="Times New Roman" pitchFamily="18" charset="0"/>
                <a:cs typeface="Times New Roman" pitchFamily="18" charset="0"/>
              </a:rPr>
              <a:t>e</a:t>
            </a:r>
          </a:p>
          <a:p>
            <a:r>
              <a:rPr lang="pt-BR" sz="2400" dirty="0">
                <a:latin typeface="Times New Roman" pitchFamily="18" charset="0"/>
                <a:cs typeface="Times New Roman" pitchFamily="18" charset="0"/>
              </a:rPr>
              <a:t>c) impossibilidade de as especificações técnicas serem definidas com precisão suficiente pela Administração</a:t>
            </a:r>
            <a:r>
              <a:rPr lang="pt-BR" sz="2400" dirty="0" smtClean="0">
                <a:latin typeface="Times New Roman" pitchFamily="18" charset="0"/>
                <a:cs typeface="Times New Roman" pitchFamily="18" charset="0"/>
              </a:rPr>
              <a:t>;</a:t>
            </a:r>
            <a:endParaRPr lang="pt-BR" sz="2400" dirty="0">
              <a:latin typeface="Times New Roman" pitchFamily="18" charset="0"/>
              <a:cs typeface="Times New Roman" pitchFamily="18" charset="0"/>
            </a:endParaRP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216"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741" name="Retângulo 5"/>
          <p:cNvSpPr/>
          <p:nvPr/>
        </p:nvSpPr>
        <p:spPr>
          <a:xfrm>
            <a:off x="6547082" y="126167"/>
            <a:ext cx="2225577" cy="954546"/>
          </a:xfrm>
          <a:prstGeom prst="rect">
            <a:avLst/>
          </a:prstGeom>
          <a:solidFill>
            <a:srgbClr val="FF0000"/>
          </a:solidFill>
          <a:ln w="25400" cap="flat" cmpd="sng">
            <a:solidFill>
              <a:srgbClr val="000000"/>
            </a:solidFill>
            <a:prstDash val="solid"/>
            <a:round/>
            <a:headEnd/>
            <a:tailEnd/>
          </a:ln>
        </p:spPr>
        <p:txBody>
          <a:bodyPr vert="horz" wrap="square" lIns="91440" tIns="45720" rIns="91440" bIns="45720" anchor="ctr">
            <a:prstTxWarp prst="textNoShape">
              <a:avLst/>
            </a:prstTxWarp>
            <a:noAutofit/>
          </a:bodyPr>
          <a:lstStyle/>
          <a:p>
            <a:pPr algn="ctr">
              <a:lnSpc>
                <a:spcPct val="115000"/>
              </a:lnSpc>
              <a:spcAft>
                <a:spcPts val="1000"/>
              </a:spcAft>
            </a:pPr>
            <a:r>
              <a:rPr lang="pt-BR" sz="2400" dirty="0" err="1">
                <a:solidFill>
                  <a:srgbClr val="FFFFFF"/>
                </a:solidFill>
                <a:effectLst/>
                <a:latin typeface="Times New Roman"/>
                <a:ea typeface="Calibri"/>
                <a:cs typeface="SimSun"/>
              </a:rPr>
              <a:t>PPPs</a:t>
            </a:r>
            <a:r>
              <a:rPr lang="pt-BR" sz="2400" dirty="0">
                <a:solidFill>
                  <a:srgbClr val="FFFFFF"/>
                </a:solidFill>
                <a:effectLst/>
                <a:latin typeface="Times New Roman"/>
                <a:ea typeface="Calibri"/>
                <a:cs typeface="SimSun"/>
              </a:rPr>
              <a:t> e Concessões</a:t>
            </a:r>
            <a:endParaRPr lang="pt-BR" sz="2400" dirty="0">
              <a:effectLst/>
              <a:latin typeface="Calibri"/>
              <a:ea typeface="Calibri"/>
              <a:cs typeface="SimSun"/>
            </a:endParaRPr>
          </a:p>
        </p:txBody>
      </p:sp>
      <p:sp>
        <p:nvSpPr>
          <p:cNvPr id="1048742" name="CaixaDeTexto 3"/>
          <p:cNvSpPr txBox="1"/>
          <p:nvPr/>
        </p:nvSpPr>
        <p:spPr>
          <a:xfrm>
            <a:off x="266700" y="799137"/>
            <a:ext cx="9747250" cy="3570208"/>
          </a:xfrm>
          <a:prstGeom prst="rect">
            <a:avLst/>
          </a:prstGeom>
          <a:noFill/>
        </p:spPr>
        <p:txBody>
          <a:bodyPr wrap="square" rtlCol="0">
            <a:spAutoFit/>
          </a:bodyPr>
          <a:lstStyle/>
          <a:p>
            <a:pPr lvl="0"/>
            <a:endParaRPr lang="pt-BR" dirty="0"/>
          </a:p>
          <a:p>
            <a:pPr marL="285750" indent="-285750" algn="ctr">
              <a:buClr>
                <a:srgbClr val="FF0000"/>
              </a:buClr>
              <a:buFont typeface="Wingdings" pitchFamily="2" charset="2"/>
              <a:buChar char="v"/>
            </a:pPr>
            <a:r>
              <a:rPr lang="pt-BR" sz="3000" dirty="0" smtClean="0">
                <a:latin typeface="Times New Roman" pitchFamily="18" charset="0"/>
                <a:cs typeface="Times New Roman" pitchFamily="18" charset="0"/>
              </a:rPr>
              <a:t>Diálogo </a:t>
            </a:r>
            <a:r>
              <a:rPr lang="pt-BR" sz="3000" dirty="0">
                <a:latin typeface="Times New Roman" pitchFamily="18" charset="0"/>
                <a:cs typeface="Times New Roman" pitchFamily="18" charset="0"/>
              </a:rPr>
              <a:t>Competitivo </a:t>
            </a:r>
            <a:endParaRPr lang="pt-BR" sz="3000" dirty="0" smtClean="0">
              <a:latin typeface="Times New Roman" pitchFamily="18" charset="0"/>
              <a:cs typeface="Times New Roman" pitchFamily="18" charset="0"/>
            </a:endParaRPr>
          </a:p>
          <a:p>
            <a:r>
              <a:rPr lang="pt-BR" sz="2400" b="1" dirty="0" smtClean="0"/>
              <a:t>TAMBÉM:</a:t>
            </a:r>
          </a:p>
          <a:p>
            <a:endParaRPr lang="pt-BR" sz="2400" b="1" dirty="0"/>
          </a:p>
          <a:p>
            <a:r>
              <a:rPr lang="pt-BR" sz="2400" b="1" dirty="0" smtClean="0"/>
              <a:t>VERIFIQUE A NECESSIDADE </a:t>
            </a:r>
            <a:r>
              <a:rPr lang="pt-BR" sz="2400" b="1" dirty="0"/>
              <a:t>DE DEFINIR E IDENTIFICAR OS MEIOS E AS ALTERNATIVAS PARA SATISFAZER AS </a:t>
            </a:r>
            <a:r>
              <a:rPr lang="pt-BR" sz="2400" b="1" dirty="0" smtClean="0"/>
              <a:t>NECESSIDADES, EM ESPECIAL:</a:t>
            </a:r>
            <a:endParaRPr lang="pt-BR" sz="2400" dirty="0"/>
          </a:p>
          <a:p>
            <a:r>
              <a:rPr lang="pt-BR" sz="2400" dirty="0"/>
              <a:t>a) a solução técnica mais adequada;</a:t>
            </a:r>
          </a:p>
          <a:p>
            <a:r>
              <a:rPr lang="pt-BR" sz="2400" dirty="0"/>
              <a:t>b) os requisitos técnicos aptos a concretizar a solução já definida;</a:t>
            </a:r>
          </a:p>
          <a:p>
            <a:r>
              <a:rPr lang="pt-BR" sz="2400" dirty="0"/>
              <a:t>c) a estrutura jurídica ou financeira do contrato;</a:t>
            </a:r>
          </a:p>
          <a:p>
            <a:endParaRPr lang="pt-B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7590" y="210026"/>
            <a:ext cx="9982200" cy="6647974"/>
          </a:xfrm>
        </p:spPr>
        <p:txBody>
          <a:bodyPr/>
          <a:lstStyle/>
          <a:p>
            <a:pPr marL="571500" indent="-571500" algn="ctr" rtl="0">
              <a:buFont typeface="Wingdings" pitchFamily="2" charset="2"/>
              <a:buChar char="Ø"/>
            </a:pPr>
            <a:r>
              <a:rPr lang="pt-BR" sz="3600" b="1" dirty="0" smtClean="0"/>
              <a:t>ETP – REQUISITOS MÍNIMOS </a:t>
            </a:r>
            <a:r>
              <a:rPr lang="pt-BR" sz="3000" b="1" dirty="0" smtClean="0"/>
              <a:t>[ART. 18, §2º]</a:t>
            </a:r>
            <a:r>
              <a:rPr lang="pt-BR" sz="3600" b="1" dirty="0" smtClean="0"/>
              <a:t/>
            </a:r>
            <a:br>
              <a:rPr lang="pt-BR" sz="3600" b="1" dirty="0" smtClean="0"/>
            </a:br>
            <a:r>
              <a:rPr lang="pt-BR" sz="3600" b="1" dirty="0" smtClean="0"/>
              <a:t>I </a:t>
            </a:r>
            <a:r>
              <a:rPr lang="pt-BR" sz="3600" b="1" dirty="0"/>
              <a:t>- descrição da </a:t>
            </a:r>
            <a:r>
              <a:rPr lang="pt-BR" sz="3600" b="1" dirty="0" smtClean="0"/>
              <a:t>necessidade;</a:t>
            </a:r>
            <a:r>
              <a:rPr lang="pt-BR" sz="3600" b="1" dirty="0"/>
              <a:t/>
            </a:r>
            <a:br>
              <a:rPr lang="pt-BR" sz="3600" b="1" dirty="0"/>
            </a:br>
            <a:r>
              <a:rPr lang="pt-BR" sz="3600" b="1" dirty="0" smtClean="0"/>
              <a:t/>
            </a:r>
            <a:br>
              <a:rPr lang="pt-BR" sz="3600" b="1" dirty="0" smtClean="0"/>
            </a:br>
            <a:r>
              <a:rPr lang="pt-BR" sz="3600" b="1" dirty="0" smtClean="0"/>
              <a:t>IV </a:t>
            </a:r>
            <a:r>
              <a:rPr lang="pt-BR" sz="3600" b="1" dirty="0"/>
              <a:t>- estimativas das </a:t>
            </a:r>
            <a:r>
              <a:rPr lang="pt-BR" sz="3600" b="1" dirty="0" smtClean="0"/>
              <a:t>quantidades;</a:t>
            </a:r>
            <a:r>
              <a:rPr lang="pt-BR" sz="3600" b="1" dirty="0"/>
              <a:t/>
            </a:r>
            <a:br>
              <a:rPr lang="pt-BR" sz="3600" b="1" dirty="0"/>
            </a:br>
            <a:r>
              <a:rPr lang="pt-BR" sz="3600" dirty="0"/>
              <a:t/>
            </a:r>
            <a:br>
              <a:rPr lang="pt-BR" sz="3600" dirty="0"/>
            </a:br>
            <a:r>
              <a:rPr lang="pt-BR" sz="3600" b="1" dirty="0"/>
              <a:t>VI - estimativa do valor da </a:t>
            </a:r>
            <a:r>
              <a:rPr lang="pt-BR" sz="3600" b="1" dirty="0" smtClean="0"/>
              <a:t>contratação; </a:t>
            </a:r>
            <a:br>
              <a:rPr lang="pt-BR" sz="3600" b="1" dirty="0" smtClean="0"/>
            </a:br>
            <a:r>
              <a:rPr lang="pt-BR" sz="3600" b="1" dirty="0"/>
              <a:t/>
            </a:r>
            <a:br>
              <a:rPr lang="pt-BR" sz="3600" b="1" dirty="0"/>
            </a:br>
            <a:r>
              <a:rPr lang="pt-BR" sz="3600" b="1" dirty="0" smtClean="0"/>
              <a:t>VIII </a:t>
            </a:r>
            <a:r>
              <a:rPr lang="pt-BR" sz="3600" b="1" dirty="0"/>
              <a:t>- justificativas para o parcelamento ou </a:t>
            </a:r>
            <a:r>
              <a:rPr lang="pt-BR" sz="3600" b="1" dirty="0" smtClean="0"/>
              <a:t>não;</a:t>
            </a:r>
            <a:br>
              <a:rPr lang="pt-BR" sz="3600" b="1" dirty="0" smtClean="0"/>
            </a:br>
            <a:r>
              <a:rPr lang="pt-BR" sz="3600" b="1" dirty="0"/>
              <a:t/>
            </a:r>
            <a:br>
              <a:rPr lang="pt-BR" sz="3600" b="1" dirty="0"/>
            </a:br>
            <a:r>
              <a:rPr lang="pt-BR" sz="3600" b="1" dirty="0" smtClean="0"/>
              <a:t>XIII </a:t>
            </a:r>
            <a:r>
              <a:rPr lang="pt-BR" sz="3600" b="1" dirty="0"/>
              <a:t>- posicionamento conclusivo sobre a </a:t>
            </a:r>
            <a:r>
              <a:rPr lang="pt-BR" sz="3600" b="1" dirty="0" smtClean="0"/>
              <a:t>adequação</a:t>
            </a:r>
            <a:endParaRPr lang="pt-BR" sz="3600" b="1" dirty="0"/>
          </a:p>
        </p:txBody>
      </p:sp>
    </p:spTree>
    <p:extLst>
      <p:ext uri="{BB962C8B-B14F-4D97-AF65-F5344CB8AC3E}">
        <p14:creationId xmlns:p14="http://schemas.microsoft.com/office/powerpoint/2010/main" val="466808050"/>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217" name="Picture 2"/>
          <p:cNvPicPr>
            <a:picLocks noChangeAspect="1" noChangeArrowheads="1"/>
          </p:cNvPicPr>
          <p:nvPr/>
        </p:nvPicPr>
        <p:blipFill>
          <a:blip r:embed="rId2"/>
          <a:srcRect/>
          <a:stretch>
            <a:fillRect/>
          </a:stretch>
        </p:blipFill>
        <p:spPr bwMode="auto">
          <a:xfrm>
            <a:off x="647700" y="214648"/>
            <a:ext cx="1676656" cy="6324600"/>
          </a:xfrm>
          <a:prstGeom prst="rect">
            <a:avLst/>
          </a:prstGeom>
          <a:noFill/>
          <a:ln>
            <a:noFill/>
          </a:ln>
          <a:effectLst/>
        </p:spPr>
      </p:pic>
      <p:sp>
        <p:nvSpPr>
          <p:cNvPr id="1048743" name="Caixa de texto 5"/>
          <p:cNvSpPr/>
          <p:nvPr/>
        </p:nvSpPr>
        <p:spPr>
          <a:xfrm>
            <a:off x="2745699" y="599370"/>
            <a:ext cx="7084775" cy="1630171"/>
          </a:xfrm>
          <a:prstGeom prst="rect">
            <a:avLst/>
          </a:prstGeom>
          <a:solidFill>
            <a:srgbClr val="FFFFFF"/>
          </a:solidFill>
          <a:ln w="9525" cap="flat" cmpd="sng">
            <a:solidFill>
              <a:srgbClr val="000000"/>
            </a:solidFill>
            <a:prstDash val="solid"/>
            <a:miter/>
            <a:headEnd type="none" w="med" len="med"/>
            <a:tailEnd type="none" w="med" len="med"/>
          </a:ln>
        </p:spPr>
        <p:txBody>
          <a:bodyPr vert="horz" wrap="square" lIns="91440" tIns="45720" rIns="91440" bIns="45720" anchor="t">
            <a:prstTxWarp prst="textNoShape">
              <a:avLst/>
            </a:prstTxWarp>
            <a:noAutofit/>
          </a:bodyPr>
          <a:lstStyle/>
          <a:p>
            <a:pPr marL="457200" indent="-228600" algn="just">
              <a:lnSpc>
                <a:spcPct val="115000"/>
              </a:lnSpc>
              <a:spcAft>
                <a:spcPts val="0"/>
              </a:spcAft>
              <a:tabLst>
                <a:tab pos="457200" algn="l"/>
              </a:tabLst>
            </a:pPr>
            <a:r>
              <a:rPr lang="pt-BR" sz="1700" dirty="0" smtClean="0">
                <a:latin typeface="Times New Roman"/>
                <a:ea typeface="Calibri"/>
                <a:cs typeface="SimSun"/>
              </a:rPr>
              <a:t>- </a:t>
            </a:r>
            <a:r>
              <a:rPr lang="pt-BR" sz="1700" dirty="0" smtClean="0">
                <a:effectLst/>
                <a:latin typeface="Times New Roman"/>
                <a:ea typeface="Calibri"/>
                <a:cs typeface="SimSun"/>
              </a:rPr>
              <a:t>fixa </a:t>
            </a:r>
            <a:r>
              <a:rPr lang="pt-BR" sz="1700" dirty="0">
                <a:effectLst/>
                <a:latin typeface="Times New Roman"/>
                <a:ea typeface="Calibri"/>
                <a:cs typeface="SimSun"/>
              </a:rPr>
              <a:t>as necessidades e as preferências já definidas;</a:t>
            </a:r>
            <a:endParaRPr lang="pt-BR" sz="1700" dirty="0">
              <a:effectLst/>
              <a:latin typeface="Calibri"/>
              <a:ea typeface="Calibri"/>
              <a:cs typeface="SimSun"/>
            </a:endParaRPr>
          </a:p>
          <a:p>
            <a:pPr marL="457200" indent="-228600" algn="just">
              <a:lnSpc>
                <a:spcPct val="115000"/>
              </a:lnSpc>
              <a:spcAft>
                <a:spcPts val="0"/>
              </a:spcAft>
              <a:tabLst>
                <a:tab pos="457200" algn="l"/>
              </a:tabLst>
            </a:pPr>
            <a:r>
              <a:rPr lang="pt-BR" sz="1700" dirty="0" smtClean="0">
                <a:latin typeface="Times New Roman"/>
                <a:ea typeface="Calibri"/>
                <a:cs typeface="SimSun"/>
              </a:rPr>
              <a:t>- </a:t>
            </a:r>
            <a:r>
              <a:rPr lang="pt-BR" sz="1700" dirty="0" smtClean="0">
                <a:effectLst/>
                <a:latin typeface="Times New Roman"/>
                <a:ea typeface="Calibri"/>
                <a:cs typeface="SimSun"/>
              </a:rPr>
              <a:t>25 </a:t>
            </a:r>
            <a:r>
              <a:rPr lang="pt-BR" sz="1700" dirty="0">
                <a:effectLst/>
                <a:latin typeface="Times New Roman"/>
                <a:ea typeface="Calibri"/>
                <a:cs typeface="SimSun"/>
              </a:rPr>
              <a:t>dias úteis aberto</a:t>
            </a:r>
            <a:endParaRPr lang="pt-BR" sz="1700" dirty="0">
              <a:effectLst/>
              <a:latin typeface="Calibri"/>
              <a:ea typeface="Calibri"/>
              <a:cs typeface="SimSun"/>
            </a:endParaRPr>
          </a:p>
          <a:p>
            <a:pPr marL="457200" indent="-228600" algn="just">
              <a:lnSpc>
                <a:spcPct val="115000"/>
              </a:lnSpc>
              <a:spcAft>
                <a:spcPts val="0"/>
              </a:spcAft>
              <a:tabLst>
                <a:tab pos="457200" algn="l"/>
              </a:tabLst>
            </a:pPr>
            <a:r>
              <a:rPr lang="pt-BR" sz="1700" dirty="0" smtClean="0">
                <a:effectLst/>
                <a:latin typeface="Times New Roman"/>
                <a:ea typeface="Calibri"/>
                <a:cs typeface="SimSun"/>
              </a:rPr>
              <a:t>- critérios </a:t>
            </a:r>
            <a:r>
              <a:rPr lang="pt-BR" sz="1700" dirty="0">
                <a:effectLst/>
                <a:latin typeface="Times New Roman"/>
                <a:ea typeface="Calibri"/>
                <a:cs typeface="SimSun"/>
              </a:rPr>
              <a:t>de pré-seleção;</a:t>
            </a:r>
            <a:endParaRPr lang="pt-BR" sz="1700" dirty="0">
              <a:effectLst/>
              <a:latin typeface="Calibri"/>
              <a:ea typeface="Calibri"/>
              <a:cs typeface="SimSun"/>
            </a:endParaRPr>
          </a:p>
          <a:p>
            <a:pPr marL="457200" indent="-228600" algn="just">
              <a:lnSpc>
                <a:spcPct val="115000"/>
              </a:lnSpc>
              <a:spcAft>
                <a:spcPts val="0"/>
              </a:spcAft>
              <a:tabLst>
                <a:tab pos="457200" algn="l"/>
              </a:tabLst>
            </a:pPr>
            <a:r>
              <a:rPr lang="pt-BR" sz="1700" dirty="0" smtClean="0">
                <a:effectLst/>
                <a:latin typeface="Times New Roman"/>
                <a:ea typeface="Calibri"/>
                <a:cs typeface="SimSun"/>
              </a:rPr>
              <a:t>- todos </a:t>
            </a:r>
            <a:r>
              <a:rPr lang="pt-BR" sz="1700" dirty="0">
                <a:effectLst/>
                <a:latin typeface="Times New Roman"/>
                <a:ea typeface="Calibri"/>
                <a:cs typeface="SimSun"/>
              </a:rPr>
              <a:t>que atenderem serão admitidos;</a:t>
            </a:r>
            <a:endParaRPr lang="pt-BR" sz="1700" dirty="0">
              <a:effectLst/>
              <a:latin typeface="Calibri"/>
              <a:ea typeface="Calibri"/>
              <a:cs typeface="SimSun"/>
            </a:endParaRPr>
          </a:p>
          <a:p>
            <a:pPr marL="457200" indent="-228600">
              <a:lnSpc>
                <a:spcPct val="115000"/>
              </a:lnSpc>
              <a:spcAft>
                <a:spcPts val="0"/>
              </a:spcAft>
              <a:tabLst>
                <a:tab pos="457200" algn="l"/>
              </a:tabLst>
            </a:pPr>
            <a:r>
              <a:rPr lang="pt-BR" sz="1700" dirty="0" smtClean="0">
                <a:effectLst/>
                <a:latin typeface="Times New Roman"/>
                <a:ea typeface="Calibri"/>
                <a:cs typeface="SimSun"/>
              </a:rPr>
              <a:t>- processo </a:t>
            </a:r>
            <a:r>
              <a:rPr lang="pt-BR" sz="1700" dirty="0">
                <a:effectLst/>
                <a:latin typeface="Times New Roman"/>
                <a:ea typeface="Calibri"/>
                <a:cs typeface="SimSun"/>
              </a:rPr>
              <a:t>será conduzido por comissão, no </a:t>
            </a:r>
            <a:r>
              <a:rPr lang="pt-BR" sz="1700" dirty="0" smtClean="0">
                <a:effectLst/>
                <a:latin typeface="Times New Roman"/>
                <a:ea typeface="Calibri"/>
                <a:cs typeface="SimSun"/>
              </a:rPr>
              <a:t>mínimo com </a:t>
            </a:r>
            <a:r>
              <a:rPr lang="pt-BR" sz="1700" dirty="0">
                <a:effectLst/>
                <a:latin typeface="Times New Roman"/>
                <a:ea typeface="Calibri"/>
                <a:cs typeface="SimSun"/>
              </a:rPr>
              <a:t>3 efetivos;</a:t>
            </a:r>
            <a:endParaRPr lang="pt-BR" sz="1700" dirty="0">
              <a:effectLst/>
              <a:latin typeface="Calibri"/>
              <a:ea typeface="Calibri"/>
              <a:cs typeface="SimSun"/>
            </a:endParaRPr>
          </a:p>
          <a:p>
            <a:pPr algn="just">
              <a:lnSpc>
                <a:spcPct val="115000"/>
              </a:lnSpc>
              <a:spcAft>
                <a:spcPts val="0"/>
              </a:spcAft>
            </a:pPr>
            <a:r>
              <a:rPr lang="pt-BR" sz="1700" dirty="0">
                <a:effectLst/>
                <a:latin typeface="Calibri"/>
                <a:ea typeface="Calibri"/>
                <a:cs typeface="SimSun"/>
              </a:rPr>
              <a:t> </a:t>
            </a:r>
          </a:p>
        </p:txBody>
      </p:sp>
      <p:sp>
        <p:nvSpPr>
          <p:cNvPr id="1048744" name="Caixa de texto 15"/>
          <p:cNvSpPr/>
          <p:nvPr/>
        </p:nvSpPr>
        <p:spPr>
          <a:xfrm>
            <a:off x="2745699" y="2552699"/>
            <a:ext cx="7124250" cy="1919609"/>
          </a:xfrm>
          <a:prstGeom prst="rect">
            <a:avLst/>
          </a:prstGeom>
          <a:solidFill>
            <a:srgbClr val="FFFFFF"/>
          </a:solidFill>
          <a:ln w="9525" cap="flat" cmpd="sng">
            <a:solidFill>
              <a:srgbClr val="000000"/>
            </a:solidFill>
            <a:prstDash val="solid"/>
            <a:miter/>
            <a:headEnd type="none" w="med" len="med"/>
            <a:tailEnd type="none" w="med" len="med"/>
          </a:ln>
        </p:spPr>
        <p:txBody>
          <a:bodyPr vert="horz" wrap="square" lIns="91440" tIns="45720" rIns="91440" bIns="45720" anchor="t">
            <a:prstTxWarp prst="textNoShape">
              <a:avLst/>
            </a:prstTxWarp>
            <a:noAutofit/>
          </a:bodyPr>
          <a:lstStyle/>
          <a:p>
            <a:pPr lvl="0" algn="just">
              <a:lnSpc>
                <a:spcPct val="115000"/>
              </a:lnSpc>
              <a:spcAft>
                <a:spcPts val="0"/>
              </a:spcAft>
              <a:tabLst>
                <a:tab pos="457200" algn="l"/>
              </a:tabLst>
            </a:pPr>
            <a:r>
              <a:rPr lang="pt-BR" sz="1800" dirty="0" smtClean="0">
                <a:effectLst/>
                <a:latin typeface="Times New Roman" pitchFamily="18" charset="0"/>
                <a:ea typeface="Calibri"/>
                <a:cs typeface="Times New Roman" pitchFamily="18" charset="0"/>
              </a:rPr>
              <a:t>- reuniões</a:t>
            </a:r>
            <a:r>
              <a:rPr lang="pt-BR" sz="1800" dirty="0">
                <a:effectLst/>
                <a:latin typeface="Times New Roman" pitchFamily="18" charset="0"/>
                <a:ea typeface="Calibri"/>
                <a:cs typeface="Times New Roman" pitchFamily="18" charset="0"/>
              </a:rPr>
              <a:t>, em regra, individualizadas, registradas em ata e gravadas [</a:t>
            </a:r>
            <a:r>
              <a:rPr lang="pt-BR" sz="1800" dirty="0" err="1">
                <a:effectLst/>
                <a:latin typeface="Times New Roman" pitchFamily="18" charset="0"/>
                <a:ea typeface="Calibri"/>
                <a:cs typeface="Times New Roman" pitchFamily="18" charset="0"/>
              </a:rPr>
              <a:t>audio</a:t>
            </a:r>
            <a:r>
              <a:rPr lang="pt-BR" sz="1800" dirty="0">
                <a:effectLst/>
                <a:latin typeface="Times New Roman" pitchFamily="18" charset="0"/>
                <a:ea typeface="Calibri"/>
                <a:cs typeface="Times New Roman" pitchFamily="18" charset="0"/>
              </a:rPr>
              <a:t> e vídeo];</a:t>
            </a:r>
          </a:p>
          <a:p>
            <a:pPr marL="285750" lvl="0" indent="-285750" algn="just">
              <a:lnSpc>
                <a:spcPct val="115000"/>
              </a:lnSpc>
              <a:spcAft>
                <a:spcPts val="0"/>
              </a:spcAft>
              <a:buFontTx/>
              <a:buChar char="-"/>
              <a:tabLst>
                <a:tab pos="457200" algn="l"/>
              </a:tabLst>
            </a:pPr>
            <a:r>
              <a:rPr lang="pt-BR" sz="1800" dirty="0" smtClean="0">
                <a:effectLst/>
                <a:latin typeface="Times New Roman" pitchFamily="18" charset="0"/>
                <a:ea typeface="Calibri"/>
                <a:cs typeface="Times New Roman" pitchFamily="18" charset="0"/>
              </a:rPr>
              <a:t>não </a:t>
            </a:r>
            <a:r>
              <a:rPr lang="pt-BR" sz="1800" dirty="0">
                <a:effectLst/>
                <a:latin typeface="Times New Roman" pitchFamily="18" charset="0"/>
                <a:ea typeface="Calibri"/>
                <a:cs typeface="Times New Roman" pitchFamily="18" charset="0"/>
              </a:rPr>
              <a:t>pode revelar propostas e segredos, somente com a </a:t>
            </a:r>
            <a:r>
              <a:rPr lang="pt-BR" sz="1800" dirty="0" smtClean="0">
                <a:effectLst/>
                <a:latin typeface="Times New Roman" pitchFamily="18" charset="0"/>
                <a:ea typeface="Calibri"/>
                <a:cs typeface="Times New Roman" pitchFamily="18" charset="0"/>
              </a:rPr>
              <a:t>autorização;</a:t>
            </a:r>
          </a:p>
          <a:p>
            <a:pPr lvl="0" algn="just">
              <a:lnSpc>
                <a:spcPct val="115000"/>
              </a:lnSpc>
              <a:spcAft>
                <a:spcPts val="0"/>
              </a:spcAft>
              <a:tabLst>
                <a:tab pos="457200" algn="l"/>
              </a:tabLst>
            </a:pPr>
            <a:r>
              <a:rPr lang="pt-BR" sz="1800" dirty="0" smtClean="0">
                <a:latin typeface="Times New Roman" pitchFamily="18" charset="0"/>
                <a:ea typeface="Calibri"/>
                <a:cs typeface="Times New Roman" pitchFamily="18" charset="0"/>
              </a:rPr>
              <a:t>- </a:t>
            </a:r>
            <a:r>
              <a:rPr lang="pt-BR" sz="1800" dirty="0" smtClean="0">
                <a:effectLst/>
                <a:latin typeface="Times New Roman" pitchFamily="18" charset="0"/>
                <a:ea typeface="Calibri"/>
                <a:cs typeface="Times New Roman" pitchFamily="18" charset="0"/>
              </a:rPr>
              <a:t>fase </a:t>
            </a:r>
            <a:r>
              <a:rPr lang="pt-BR" sz="1800" dirty="0">
                <a:effectLst/>
                <a:latin typeface="Times New Roman" pitchFamily="18" charset="0"/>
                <a:ea typeface="Calibri"/>
                <a:cs typeface="Times New Roman" pitchFamily="18" charset="0"/>
              </a:rPr>
              <a:t>persistirá até que seja encontrada a solução, ou fracassada;</a:t>
            </a:r>
          </a:p>
          <a:p>
            <a:pPr lvl="0" algn="just">
              <a:lnSpc>
                <a:spcPct val="115000"/>
              </a:lnSpc>
              <a:spcAft>
                <a:spcPts val="0"/>
              </a:spcAft>
              <a:tabLst>
                <a:tab pos="457200" algn="l"/>
              </a:tabLst>
            </a:pPr>
            <a:r>
              <a:rPr lang="pt-BR" sz="1800" dirty="0" smtClean="0">
                <a:effectLst/>
                <a:latin typeface="Times New Roman" pitchFamily="18" charset="0"/>
                <a:ea typeface="Calibri"/>
                <a:cs typeface="Times New Roman" pitchFamily="18" charset="0"/>
              </a:rPr>
              <a:t>- conclusão </a:t>
            </a:r>
            <a:r>
              <a:rPr lang="pt-BR" sz="1800" dirty="0">
                <a:effectLst/>
                <a:latin typeface="Times New Roman" pitchFamily="18" charset="0"/>
                <a:ea typeface="Calibri"/>
                <a:cs typeface="Times New Roman" pitchFamily="18" charset="0"/>
              </a:rPr>
              <a:t>será declarada e as soluções incorporadas justificadas</a:t>
            </a:r>
          </a:p>
          <a:p>
            <a:pPr>
              <a:lnSpc>
                <a:spcPct val="115000"/>
              </a:lnSpc>
              <a:spcAft>
                <a:spcPts val="1000"/>
              </a:spcAft>
            </a:pPr>
            <a:r>
              <a:rPr lang="pt-BR" sz="1800" dirty="0">
                <a:effectLst/>
                <a:latin typeface="Calibri"/>
                <a:ea typeface="Calibri"/>
                <a:cs typeface="SimSun"/>
              </a:rPr>
              <a:t> </a:t>
            </a:r>
          </a:p>
        </p:txBody>
      </p:sp>
      <p:sp>
        <p:nvSpPr>
          <p:cNvPr id="1048745" name="Caixa de texto 16"/>
          <p:cNvSpPr/>
          <p:nvPr/>
        </p:nvSpPr>
        <p:spPr>
          <a:xfrm>
            <a:off x="2713741" y="4771362"/>
            <a:ext cx="7163574" cy="1755720"/>
          </a:xfrm>
          <a:prstGeom prst="rect">
            <a:avLst/>
          </a:prstGeom>
          <a:solidFill>
            <a:srgbClr val="FFFFFF"/>
          </a:solidFill>
          <a:ln w="9525" cap="flat" cmpd="sng">
            <a:solidFill>
              <a:srgbClr val="000000"/>
            </a:solidFill>
            <a:prstDash val="solid"/>
            <a:miter/>
            <a:headEnd type="none" w="med" len="med"/>
            <a:tailEnd type="none" w="med" len="med"/>
          </a:ln>
        </p:spPr>
        <p:txBody>
          <a:bodyPr vert="horz" wrap="square" lIns="91440" tIns="45720" rIns="91440" bIns="45720" anchor="t">
            <a:prstTxWarp prst="textNoShape">
              <a:avLst/>
            </a:prstTxWarp>
            <a:noAutofit/>
          </a:bodyPr>
          <a:lstStyle/>
          <a:p>
            <a:pPr marL="514350" indent="-285750">
              <a:lnSpc>
                <a:spcPct val="115000"/>
              </a:lnSpc>
              <a:spcAft>
                <a:spcPts val="0"/>
              </a:spcAft>
              <a:buFontTx/>
              <a:buChar char="-"/>
              <a:tabLst>
                <a:tab pos="457200" algn="l"/>
              </a:tabLst>
            </a:pPr>
            <a:r>
              <a:rPr lang="pt-BR" sz="1800" dirty="0" smtClean="0">
                <a:effectLst/>
                <a:latin typeface="Times New Roman" pitchFamily="18" charset="0"/>
                <a:ea typeface="Calibri"/>
                <a:cs typeface="Times New Roman" pitchFamily="18" charset="0"/>
              </a:rPr>
              <a:t>Especificado o objeto;</a:t>
            </a:r>
          </a:p>
          <a:p>
            <a:pPr marL="514350" indent="-285750">
              <a:lnSpc>
                <a:spcPct val="115000"/>
              </a:lnSpc>
              <a:spcAft>
                <a:spcPts val="0"/>
              </a:spcAft>
              <a:buFontTx/>
              <a:buChar char="-"/>
              <a:tabLst>
                <a:tab pos="457200" algn="l"/>
              </a:tabLst>
            </a:pPr>
            <a:r>
              <a:rPr lang="en-US" sz="1800" dirty="0" err="1" smtClean="0">
                <a:effectLst/>
                <a:latin typeface="Times New Roman" pitchFamily="18" charset="0"/>
                <a:ea typeface="Calibri"/>
                <a:cs typeface="Times New Roman" pitchFamily="18" charset="0"/>
              </a:rPr>
              <a:t>Prazo</a:t>
            </a:r>
            <a:r>
              <a:rPr lang="en-US" sz="1800" dirty="0" smtClean="0">
                <a:effectLst/>
                <a:latin typeface="Times New Roman" pitchFamily="18" charset="0"/>
                <a:ea typeface="Calibri"/>
                <a:cs typeface="Times New Roman" pitchFamily="18" charset="0"/>
              </a:rPr>
              <a:t>: mínimo de 60 </a:t>
            </a:r>
            <a:r>
              <a:rPr lang="en-US" sz="1800" dirty="0" err="1" smtClean="0">
                <a:effectLst/>
                <a:latin typeface="Times New Roman" pitchFamily="18" charset="0"/>
                <a:ea typeface="Calibri"/>
                <a:cs typeface="Times New Roman" pitchFamily="18" charset="0"/>
              </a:rPr>
              <a:t>dias</a:t>
            </a:r>
            <a:endParaRPr lang="en-US" sz="1800" dirty="0">
              <a:latin typeface="Times New Roman" pitchFamily="18" charset="0"/>
              <a:ea typeface="Calibri"/>
              <a:cs typeface="Times New Roman" pitchFamily="18" charset="0"/>
            </a:endParaRPr>
          </a:p>
          <a:p>
            <a:pPr marL="514350" indent="-285750">
              <a:lnSpc>
                <a:spcPct val="115000"/>
              </a:lnSpc>
              <a:spcAft>
                <a:spcPts val="0"/>
              </a:spcAft>
              <a:buFontTx/>
              <a:buChar char="-"/>
              <a:tabLst>
                <a:tab pos="457200" algn="l"/>
              </a:tabLst>
            </a:pPr>
            <a:r>
              <a:rPr lang="pt-BR" sz="1800" dirty="0" smtClean="0">
                <a:effectLst/>
                <a:latin typeface="Times New Roman" pitchFamily="18" charset="0"/>
                <a:ea typeface="Calibri"/>
                <a:cs typeface="Times New Roman" pitchFamily="18" charset="0"/>
              </a:rPr>
              <a:t>participam somente os pré-selecionados;</a:t>
            </a:r>
            <a:endParaRPr lang="zh-CN" altLang="en-US" dirty="0"/>
          </a:p>
          <a:p>
            <a:pPr marL="514350" indent="-285750">
              <a:lnSpc>
                <a:spcPct val="115000"/>
              </a:lnSpc>
              <a:spcAft>
                <a:spcPts val="0"/>
              </a:spcAft>
              <a:buFontTx/>
              <a:buChar char="-"/>
              <a:tabLst>
                <a:tab pos="457200" algn="l"/>
              </a:tabLst>
            </a:pPr>
            <a:r>
              <a:rPr lang="pt-BR" sz="1800" dirty="0" smtClean="0">
                <a:effectLst/>
                <a:latin typeface="Times New Roman" pitchFamily="18" charset="0"/>
                <a:ea typeface="Calibri"/>
                <a:cs typeface="Times New Roman" pitchFamily="18" charset="0"/>
              </a:rPr>
              <a:t>critérios de seleção;</a:t>
            </a:r>
          </a:p>
          <a:p>
            <a:pPr marL="514350" indent="-285750">
              <a:lnSpc>
                <a:spcPct val="115000"/>
              </a:lnSpc>
              <a:spcAft>
                <a:spcPts val="0"/>
              </a:spcAft>
              <a:buFontTx/>
              <a:buChar char="-"/>
              <a:tabLst>
                <a:tab pos="457200" algn="l"/>
              </a:tabLst>
            </a:pPr>
            <a:r>
              <a:rPr lang="pt-BR" sz="1800" dirty="0" smtClean="0">
                <a:effectLst/>
                <a:latin typeface="Times New Roman" pitchFamily="18" charset="0"/>
                <a:ea typeface="Calibri"/>
                <a:cs typeface="Times New Roman" pitchFamily="18" charset="0"/>
              </a:rPr>
              <a:t>propostas podem ser esclarecidas;</a:t>
            </a:r>
            <a:endParaRPr lang="pt-BR" sz="1800" dirty="0">
              <a:effectLst/>
              <a:latin typeface="Times New Roman" pitchFamily="18" charset="0"/>
              <a:ea typeface="Calibri"/>
              <a:cs typeface="Times New Roman" pitchFamily="18" charset="0"/>
            </a:endParaRPr>
          </a:p>
        </p:txBody>
      </p:sp>
      <p:cxnSp>
        <p:nvCxnSpPr>
          <p:cNvPr id="3" name="Conector reto 2"/>
          <p:cNvCxnSpPr/>
          <p:nvPr/>
        </p:nvCxnSpPr>
        <p:spPr>
          <a:xfrm>
            <a:off x="787400" y="2895600"/>
            <a:ext cx="0" cy="2286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0"/>
            <a:ext cx="1027747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48746" name="object 2"/>
          <p:cNvSpPr txBox="1">
            <a:spLocks noGrp="1"/>
          </p:cNvSpPr>
          <p:nvPr>
            <p:ph type="title"/>
          </p:nvPr>
        </p:nvSpPr>
        <p:spPr>
          <a:xfrm>
            <a:off x="5747960" y="2609642"/>
            <a:ext cx="3911889" cy="555261"/>
          </a:xfrm>
          <a:prstGeom prst="rect">
            <a:avLst/>
          </a:prstGeom>
        </p:spPr>
        <p:txBody>
          <a:bodyPr vert="horz" wrap="square" lIns="0" tIns="9162" rIns="0" bIns="0" rtlCol="0">
            <a:spAutoFit/>
          </a:bodyPr>
          <a:lstStyle/>
          <a:p>
            <a:pPr marL="10180" marR="4072" algn="just">
              <a:lnSpc>
                <a:spcPct val="110200"/>
              </a:lnSpc>
              <a:spcBef>
                <a:spcPts val="72"/>
              </a:spcBef>
            </a:pPr>
            <a:r>
              <a:rPr sz="3400" b="1" spc="-4" dirty="0"/>
              <a:t>CASOS</a:t>
            </a:r>
            <a:r>
              <a:rPr sz="3400" b="1" spc="-28" dirty="0"/>
              <a:t> </a:t>
            </a:r>
            <a:r>
              <a:rPr sz="3400" b="1" spc="-4" dirty="0"/>
              <a:t>PONTUAIS</a:t>
            </a:r>
          </a:p>
        </p:txBody>
      </p:sp>
      <p:sp>
        <p:nvSpPr>
          <p:cNvPr id="1048747" name="object 3"/>
          <p:cNvSpPr/>
          <p:nvPr/>
        </p:nvSpPr>
        <p:spPr>
          <a:xfrm flipV="1">
            <a:off x="5747960" y="3377375"/>
            <a:ext cx="4539040" cy="45719"/>
          </a:xfrm>
          <a:custGeom>
            <a:avLst/>
            <a:gdLst/>
            <a:ahLst/>
            <a:cxnLst/>
            <a:rect l="l" t="t" r="r" b="b"/>
            <a:pathLst>
              <a:path w="5708650" h="18414">
                <a:moveTo>
                  <a:pt x="5708269" y="0"/>
                </a:moveTo>
                <a:lnTo>
                  <a:pt x="0" y="0"/>
                </a:lnTo>
                <a:lnTo>
                  <a:pt x="0" y="18287"/>
                </a:lnTo>
                <a:lnTo>
                  <a:pt x="5708269" y="18287"/>
                </a:lnTo>
                <a:lnTo>
                  <a:pt x="5708269" y="0"/>
                </a:lnTo>
                <a:close/>
              </a:path>
            </a:pathLst>
          </a:custGeom>
          <a:solidFill>
            <a:srgbClr val="000000"/>
          </a:solidFill>
        </p:spPr>
        <p:txBody>
          <a:bodyPr wrap="square" lIns="0" tIns="0" rIns="0" bIns="0" rtlCol="0"/>
          <a:lstStyle/>
          <a:p>
            <a:endParaRPr/>
          </a:p>
        </p:txBody>
      </p:sp>
      <p:pic>
        <p:nvPicPr>
          <p:cNvPr id="2097219" name="Picture 2"/>
          <p:cNvPicPr>
            <a:picLocks noChangeAspect="1" noChangeArrowheads="1"/>
          </p:cNvPicPr>
          <p:nvPr/>
        </p:nvPicPr>
        <p:blipFill>
          <a:blip r:embed="rId3"/>
          <a:srcRect/>
          <a:stretch>
            <a:fillRect/>
          </a:stretch>
        </p:blipFill>
        <p:spPr bwMode="auto">
          <a:xfrm>
            <a:off x="8801100" y="348417"/>
            <a:ext cx="1212850" cy="469900"/>
          </a:xfrm>
          <a:prstGeom prst="rect">
            <a:avLst/>
          </a:prstGeom>
          <a:noFill/>
          <a:ln>
            <a:noFill/>
          </a:ln>
          <a:effectLst/>
        </p:spPr>
      </p:pic>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220"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748" name="Retângulo 1"/>
          <p:cNvSpPr/>
          <p:nvPr/>
        </p:nvSpPr>
        <p:spPr>
          <a:xfrm>
            <a:off x="1181100" y="351637"/>
            <a:ext cx="8382000" cy="6009640"/>
          </a:xfrm>
          <a:prstGeom prst="rect">
            <a:avLst/>
          </a:prstGeom>
        </p:spPr>
        <p:txBody>
          <a:bodyPr wrap="square">
            <a:spAutoFit/>
          </a:bodyPr>
          <a:lstStyle/>
          <a:p>
            <a:pPr marL="285750" lvl="0" indent="-285750" algn="ctr">
              <a:buClr>
                <a:srgbClr val="FF0000"/>
              </a:buClr>
              <a:buFont typeface="Wingdings" pitchFamily="2" charset="2"/>
              <a:buChar char="v"/>
            </a:pPr>
            <a:r>
              <a:rPr lang="pt-BR" sz="2600" b="1" dirty="0">
                <a:latin typeface="Times New Roman" pitchFamily="18" charset="0"/>
                <a:cs typeface="Times New Roman" pitchFamily="18" charset="0"/>
              </a:rPr>
              <a:t>Vistorias</a:t>
            </a:r>
            <a:r>
              <a:rPr lang="pt-BR" sz="2600" dirty="0">
                <a:latin typeface="Times New Roman" pitchFamily="18" charset="0"/>
                <a:cs typeface="Times New Roman" pitchFamily="18" charset="0"/>
              </a:rPr>
              <a:t> [art. 63, §§2º a 4º]</a:t>
            </a:r>
          </a:p>
          <a:p>
            <a:r>
              <a:rPr lang="pt-BR" sz="2600" dirty="0">
                <a:latin typeface="Times New Roman" pitchFamily="18" charset="0"/>
                <a:cs typeface="Times New Roman" pitchFamily="18" charset="0"/>
              </a:rPr>
              <a:t> </a:t>
            </a:r>
          </a:p>
          <a:p>
            <a:pPr marL="285750" lvl="0" indent="-285750" algn="just">
              <a:buFont typeface="Wingdings" pitchFamily="2" charset="2"/>
              <a:buChar char="Ø"/>
            </a:pPr>
            <a:r>
              <a:rPr lang="pt-BR" sz="2600" dirty="0">
                <a:latin typeface="Times New Roman" pitchFamily="18" charset="0"/>
                <a:cs typeface="Times New Roman" pitchFamily="18" charset="0"/>
              </a:rPr>
              <a:t>Quando a avaliação prévia do local de execução for imprescindível para o conhecimento pleno das condições e peculiaridades do objeto a ser contratado, [sob pena de </a:t>
            </a:r>
            <a:r>
              <a:rPr lang="pt-BR" sz="2600" b="1" dirty="0">
                <a:latin typeface="Times New Roman" pitchFamily="18" charset="0"/>
                <a:cs typeface="Times New Roman" pitchFamily="18" charset="0"/>
              </a:rPr>
              <a:t>inabilitação</a:t>
            </a:r>
            <a:r>
              <a:rPr lang="pt-BR" sz="2600" dirty="0">
                <a:latin typeface="Times New Roman" pitchFamily="18" charset="0"/>
                <a:cs typeface="Times New Roman" pitchFamily="18" charset="0"/>
              </a:rPr>
              <a:t>]</a:t>
            </a:r>
          </a:p>
          <a:p>
            <a:pPr algn="just"/>
            <a:r>
              <a:rPr lang="pt-BR" sz="2600" dirty="0">
                <a:latin typeface="Times New Roman" pitchFamily="18" charset="0"/>
                <a:cs typeface="Times New Roman" pitchFamily="18" charset="0"/>
              </a:rPr>
              <a:t> </a:t>
            </a:r>
          </a:p>
          <a:p>
            <a:pPr marL="285750" lvl="0" indent="-285750" algn="just">
              <a:buFont typeface="Wingdings" pitchFamily="2" charset="2"/>
              <a:buChar char="Ø"/>
            </a:pPr>
            <a:r>
              <a:rPr lang="pt-BR" sz="2600" dirty="0">
                <a:latin typeface="Times New Roman" pitchFamily="18" charset="0"/>
                <a:cs typeface="Times New Roman" pitchFamily="18" charset="0"/>
              </a:rPr>
              <a:t>Deverá disponibilizar data e horário diferentes para os eventuais interessados.</a:t>
            </a:r>
          </a:p>
          <a:p>
            <a:pPr algn="just"/>
            <a:r>
              <a:rPr lang="pt-BR" sz="2600" dirty="0">
                <a:latin typeface="Times New Roman" pitchFamily="18" charset="0"/>
                <a:cs typeface="Times New Roman" pitchFamily="18" charset="0"/>
              </a:rPr>
              <a:t> </a:t>
            </a:r>
          </a:p>
          <a:p>
            <a:pPr marL="285750" lvl="0" indent="-285750" algn="just">
              <a:buFont typeface="Wingdings" pitchFamily="2" charset="2"/>
              <a:buChar char="Ø"/>
            </a:pPr>
            <a:r>
              <a:rPr lang="pt-BR" sz="2600" dirty="0">
                <a:latin typeface="Times New Roman" pitchFamily="18" charset="0"/>
                <a:cs typeface="Times New Roman" pitchFamily="18" charset="0"/>
              </a:rPr>
              <a:t>O edital de licitação </a:t>
            </a:r>
            <a:r>
              <a:rPr lang="pt-BR" sz="2600" b="1" dirty="0">
                <a:latin typeface="Times New Roman" pitchFamily="18" charset="0"/>
                <a:cs typeface="Times New Roman" pitchFamily="18" charset="0"/>
              </a:rPr>
              <a:t>sempre deverá prever a possibilidade de substituição da vistoria por declaração formal assinada</a:t>
            </a:r>
            <a:r>
              <a:rPr lang="pt-BR" sz="2600" dirty="0">
                <a:latin typeface="Times New Roman" pitchFamily="18" charset="0"/>
                <a:cs typeface="Times New Roman" pitchFamily="18" charset="0"/>
              </a:rPr>
              <a:t> pelo responsável técnico do licitante </a:t>
            </a:r>
            <a:r>
              <a:rPr lang="pt-BR" sz="2600" b="1" dirty="0">
                <a:latin typeface="Times New Roman" pitchFamily="18" charset="0"/>
                <a:cs typeface="Times New Roman" pitchFamily="18" charset="0"/>
              </a:rPr>
              <a:t>acerca do conhecimento pleno das condições e peculiaridades da contratação</a:t>
            </a:r>
            <a:r>
              <a:rPr lang="pt-BR" sz="2600" dirty="0">
                <a:latin typeface="Times New Roman" pitchFamily="18" charset="0"/>
                <a:cs typeface="Times New Roman" pitchFamily="18" charset="0"/>
              </a:rPr>
              <a:t>.</a:t>
            </a:r>
          </a:p>
          <a:p>
            <a:r>
              <a:rPr lang="pt-BR" dirty="0"/>
              <a:t> </a:t>
            </a: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221" name="Picture 2"/>
          <p:cNvPicPr>
            <a:picLocks noChangeAspect="1" noChangeArrowheads="1"/>
          </p:cNvPicPr>
          <p:nvPr/>
        </p:nvPicPr>
        <p:blipFill>
          <a:blip r:embed="rId2"/>
          <a:srcRect/>
          <a:stretch>
            <a:fillRect/>
          </a:stretch>
        </p:blipFill>
        <p:spPr bwMode="auto">
          <a:xfrm>
            <a:off x="8956675" y="16697"/>
            <a:ext cx="1212850" cy="469900"/>
          </a:xfrm>
          <a:prstGeom prst="rect">
            <a:avLst/>
          </a:prstGeom>
          <a:noFill/>
          <a:ln>
            <a:noFill/>
          </a:ln>
          <a:effectLst/>
        </p:spPr>
      </p:pic>
      <p:sp>
        <p:nvSpPr>
          <p:cNvPr id="1048749" name="Retângulo 2"/>
          <p:cNvSpPr/>
          <p:nvPr/>
        </p:nvSpPr>
        <p:spPr>
          <a:xfrm>
            <a:off x="495299" y="348417"/>
            <a:ext cx="9525001" cy="4862870"/>
          </a:xfrm>
          <a:prstGeom prst="rect">
            <a:avLst/>
          </a:prstGeom>
        </p:spPr>
        <p:txBody>
          <a:bodyPr wrap="square">
            <a:spAutoFit/>
          </a:bodyPr>
          <a:lstStyle/>
          <a:p>
            <a:pPr marL="285750" lvl="0" indent="-285750" algn="ctr">
              <a:buClr>
                <a:srgbClr val="FF0000"/>
              </a:buClr>
              <a:buFont typeface="Wingdings" pitchFamily="2" charset="2"/>
              <a:buChar char="v"/>
            </a:pPr>
            <a:r>
              <a:rPr lang="pt-BR" sz="2600" b="1" dirty="0">
                <a:latin typeface="Times New Roman" pitchFamily="18" charset="0"/>
                <a:cs typeface="Times New Roman" pitchFamily="18" charset="0"/>
              </a:rPr>
              <a:t>CONSÓRCIO</a:t>
            </a:r>
            <a:r>
              <a:rPr lang="pt-BR" sz="2600" dirty="0">
                <a:latin typeface="Times New Roman" pitchFamily="18" charset="0"/>
                <a:cs typeface="Times New Roman" pitchFamily="18" charset="0"/>
              </a:rPr>
              <a:t>: A REGRA É A PARTICIPAÇÃO </a:t>
            </a:r>
            <a:r>
              <a:rPr lang="pt-BR" sz="1200" dirty="0">
                <a:latin typeface="Times New Roman" pitchFamily="18" charset="0"/>
                <a:cs typeface="Times New Roman" pitchFamily="18" charset="0"/>
              </a:rPr>
              <a:t>[ART. </a:t>
            </a:r>
            <a:r>
              <a:rPr lang="pt-BR" sz="1200" dirty="0" smtClean="0">
                <a:latin typeface="Times New Roman" pitchFamily="18" charset="0"/>
                <a:cs typeface="Times New Roman" pitchFamily="18" charset="0"/>
              </a:rPr>
              <a:t>15]</a:t>
            </a:r>
          </a:p>
          <a:p>
            <a:pPr marL="285750" lvl="0" indent="-285750" algn="ctr">
              <a:buClr>
                <a:srgbClr val="FF0000"/>
              </a:buClr>
              <a:buFont typeface="Wingdings" pitchFamily="2" charset="2"/>
              <a:buChar char="v"/>
            </a:pPr>
            <a:endParaRPr lang="pt-BR" sz="2000" dirty="0" smtClean="0">
              <a:latin typeface="Times New Roman" pitchFamily="18" charset="0"/>
              <a:cs typeface="Times New Roman" pitchFamily="18" charset="0"/>
            </a:endParaRPr>
          </a:p>
          <a:p>
            <a:pPr marL="285750" lvl="0" indent="-285750" algn="just">
              <a:buFont typeface="Wingdings" pitchFamily="2" charset="2"/>
              <a:buChar char="Ø"/>
            </a:pPr>
            <a:r>
              <a:rPr lang="pt-BR" sz="2400" dirty="0" smtClean="0">
                <a:latin typeface="Times New Roman" pitchFamily="18" charset="0"/>
                <a:cs typeface="Times New Roman" pitchFamily="18" charset="0"/>
              </a:rPr>
              <a:t>A </a:t>
            </a:r>
            <a:r>
              <a:rPr lang="pt-BR" sz="2400" b="1" dirty="0" smtClean="0">
                <a:latin typeface="Times New Roman" pitchFamily="18" charset="0"/>
                <a:cs typeface="Times New Roman" pitchFamily="18" charset="0"/>
              </a:rPr>
              <a:t>vedação</a:t>
            </a:r>
            <a:r>
              <a:rPr lang="pt-BR" sz="2400" dirty="0" smtClean="0">
                <a:latin typeface="Times New Roman" pitchFamily="18" charset="0"/>
                <a:cs typeface="Times New Roman" pitchFamily="18" charset="0"/>
              </a:rPr>
              <a:t> deve ser </a:t>
            </a:r>
            <a:r>
              <a:rPr lang="pt-BR" sz="2400" b="1" dirty="0" smtClean="0">
                <a:latin typeface="Times New Roman" pitchFamily="18" charset="0"/>
                <a:cs typeface="Times New Roman" pitchFamily="18" charset="0"/>
              </a:rPr>
              <a:t>justificada</a:t>
            </a:r>
            <a:r>
              <a:rPr lang="pt-BR" sz="2400" dirty="0" smtClean="0">
                <a:latin typeface="Times New Roman" pitchFamily="18" charset="0"/>
                <a:cs typeface="Times New Roman" pitchFamily="18" charset="0"/>
              </a:rPr>
              <a:t>;</a:t>
            </a:r>
          </a:p>
          <a:p>
            <a:pPr marL="285750" lvl="0" indent="-285750" algn="just">
              <a:buFont typeface="Wingdings" pitchFamily="2" charset="2"/>
              <a:buChar char="Ø"/>
            </a:pPr>
            <a:endParaRPr lang="pt-BR" sz="2400" dirty="0" smtClean="0">
              <a:latin typeface="Times New Roman" pitchFamily="18" charset="0"/>
              <a:cs typeface="Times New Roman" pitchFamily="18" charset="0"/>
            </a:endParaRPr>
          </a:p>
          <a:p>
            <a:pPr marL="285750" lvl="0" indent="-285750" algn="just">
              <a:buFont typeface="Wingdings" pitchFamily="2" charset="2"/>
              <a:buChar char="Ø"/>
            </a:pPr>
            <a:r>
              <a:rPr lang="pt-BR" sz="2400" dirty="0" smtClean="0">
                <a:latin typeface="Times New Roman" pitchFamily="18" charset="0"/>
                <a:cs typeface="Times New Roman" pitchFamily="18" charset="0"/>
              </a:rPr>
              <a:t>Deve </a:t>
            </a:r>
            <a:r>
              <a:rPr lang="pt-BR" sz="2400" b="1" dirty="0">
                <a:latin typeface="Times New Roman" pitchFamily="18" charset="0"/>
                <a:cs typeface="Times New Roman" pitchFamily="18" charset="0"/>
              </a:rPr>
              <a:t>comprovar o compromisso</a:t>
            </a:r>
            <a:r>
              <a:rPr lang="pt-BR" sz="2400" dirty="0">
                <a:latin typeface="Times New Roman" pitchFamily="18" charset="0"/>
                <a:cs typeface="Times New Roman" pitchFamily="18" charset="0"/>
              </a:rPr>
              <a:t> público ou particular </a:t>
            </a:r>
            <a:r>
              <a:rPr lang="pt-BR" sz="2400" b="1" dirty="0">
                <a:latin typeface="Times New Roman" pitchFamily="18" charset="0"/>
                <a:cs typeface="Times New Roman" pitchFamily="18" charset="0"/>
              </a:rPr>
              <a:t>de constituição </a:t>
            </a:r>
            <a:r>
              <a:rPr lang="pt-BR" sz="2400" dirty="0">
                <a:latin typeface="Times New Roman" pitchFamily="18" charset="0"/>
                <a:cs typeface="Times New Roman" pitchFamily="18" charset="0"/>
              </a:rPr>
              <a:t>de consórcio, subscrito pelos </a:t>
            </a:r>
            <a:r>
              <a:rPr lang="pt-BR" sz="2400" dirty="0" smtClean="0">
                <a:latin typeface="Times New Roman" pitchFamily="18" charset="0"/>
                <a:cs typeface="Times New Roman" pitchFamily="18" charset="0"/>
              </a:rPr>
              <a:t>consorciados;</a:t>
            </a:r>
          </a:p>
          <a:p>
            <a:pPr marL="285750" lvl="0" indent="-285750" algn="just">
              <a:buFont typeface="Wingdings" pitchFamily="2" charset="2"/>
              <a:buChar char="Ø"/>
            </a:pPr>
            <a:endParaRPr lang="pt-BR" sz="2400" dirty="0" smtClean="0">
              <a:latin typeface="Times New Roman" pitchFamily="18" charset="0"/>
              <a:cs typeface="Times New Roman" pitchFamily="18" charset="0"/>
            </a:endParaRPr>
          </a:p>
          <a:p>
            <a:pPr marL="285750" lvl="0" indent="-285750" algn="just">
              <a:buFont typeface="Wingdings" pitchFamily="2" charset="2"/>
              <a:buChar char="Ø"/>
            </a:pPr>
            <a:r>
              <a:rPr lang="pt-BR" sz="2400" dirty="0" smtClean="0">
                <a:latin typeface="Times New Roman" pitchFamily="18" charset="0"/>
                <a:cs typeface="Times New Roman" pitchFamily="18" charset="0"/>
              </a:rPr>
              <a:t>Deve </a:t>
            </a:r>
            <a:r>
              <a:rPr lang="pt-BR" sz="2400" b="1" dirty="0">
                <a:latin typeface="Times New Roman" pitchFamily="18" charset="0"/>
                <a:cs typeface="Times New Roman" pitchFamily="18" charset="0"/>
              </a:rPr>
              <a:t>indicar a empresa líder </a:t>
            </a:r>
            <a:r>
              <a:rPr lang="pt-BR" sz="2400" dirty="0">
                <a:latin typeface="Times New Roman" pitchFamily="18" charset="0"/>
                <a:cs typeface="Times New Roman" pitchFamily="18" charset="0"/>
              </a:rPr>
              <a:t>do consórcio, responsável por sua representação perante a </a:t>
            </a:r>
            <a:r>
              <a:rPr lang="pt-BR" sz="2400" dirty="0" smtClean="0">
                <a:latin typeface="Times New Roman" pitchFamily="18" charset="0"/>
                <a:cs typeface="Times New Roman" pitchFamily="18" charset="0"/>
              </a:rPr>
              <a:t>Administração;</a:t>
            </a:r>
          </a:p>
          <a:p>
            <a:pPr marL="285750" lvl="0" indent="-285750">
              <a:buFont typeface="Wingdings" pitchFamily="2" charset="2"/>
              <a:buChar char="Ø"/>
            </a:pPr>
            <a:endParaRPr lang="pt-BR" sz="2400" dirty="0" smtClean="0">
              <a:latin typeface="Times New Roman" pitchFamily="18" charset="0"/>
              <a:cs typeface="Times New Roman" pitchFamily="18" charset="0"/>
            </a:endParaRPr>
          </a:p>
          <a:p>
            <a:pPr marL="285750" lvl="0" indent="-285750" algn="just">
              <a:buFont typeface="Wingdings" pitchFamily="2" charset="2"/>
              <a:buChar char="Ø"/>
            </a:pPr>
            <a:r>
              <a:rPr lang="pt-BR" sz="2400" dirty="0" smtClean="0">
                <a:latin typeface="Times New Roman" pitchFamily="18" charset="0"/>
                <a:cs typeface="Times New Roman" pitchFamily="18" charset="0"/>
              </a:rPr>
              <a:t>Admitir</a:t>
            </a:r>
            <a:r>
              <a:rPr lang="pt-BR" sz="2400" dirty="0">
                <a:latin typeface="Times New Roman" pitchFamily="18" charset="0"/>
                <a:cs typeface="Times New Roman" pitchFamily="18" charset="0"/>
              </a:rPr>
              <a:t>, para efeito de </a:t>
            </a:r>
            <a:r>
              <a:rPr lang="pt-BR" sz="2400" b="1" dirty="0">
                <a:latin typeface="Times New Roman" pitchFamily="18" charset="0"/>
                <a:cs typeface="Times New Roman" pitchFamily="18" charset="0"/>
              </a:rPr>
              <a:t>habilitação técnica</a:t>
            </a:r>
            <a:r>
              <a:rPr lang="pt-BR" sz="2400" dirty="0">
                <a:latin typeface="Times New Roman" pitchFamily="18" charset="0"/>
                <a:cs typeface="Times New Roman" pitchFamily="18" charset="0"/>
              </a:rPr>
              <a:t>, o </a:t>
            </a:r>
            <a:r>
              <a:rPr lang="pt-BR" sz="2400" b="1" dirty="0">
                <a:latin typeface="Times New Roman" pitchFamily="18" charset="0"/>
                <a:cs typeface="Times New Roman" pitchFamily="18" charset="0"/>
              </a:rPr>
              <a:t>somatório dos quantitativos </a:t>
            </a:r>
            <a:r>
              <a:rPr lang="pt-BR" sz="2400" dirty="0">
                <a:latin typeface="Times New Roman" pitchFamily="18" charset="0"/>
                <a:cs typeface="Times New Roman" pitchFamily="18" charset="0"/>
              </a:rPr>
              <a:t>de cada consorciado e, para efeito de </a:t>
            </a:r>
            <a:r>
              <a:rPr lang="pt-BR" sz="2400" b="1" dirty="0">
                <a:latin typeface="Times New Roman" pitchFamily="18" charset="0"/>
                <a:cs typeface="Times New Roman" pitchFamily="18" charset="0"/>
              </a:rPr>
              <a:t>habilitação econômico-financeira</a:t>
            </a:r>
            <a:r>
              <a:rPr lang="pt-BR" sz="2400" dirty="0">
                <a:latin typeface="Times New Roman" pitchFamily="18" charset="0"/>
                <a:cs typeface="Times New Roman" pitchFamily="18" charset="0"/>
              </a:rPr>
              <a:t>, do </a:t>
            </a:r>
            <a:r>
              <a:rPr lang="pt-BR" sz="2400" b="1" dirty="0">
                <a:latin typeface="Times New Roman" pitchFamily="18" charset="0"/>
                <a:cs typeface="Times New Roman" pitchFamily="18" charset="0"/>
              </a:rPr>
              <a:t>somatório dos valores</a:t>
            </a:r>
            <a:r>
              <a:rPr lang="pt-BR" sz="2400" dirty="0">
                <a:latin typeface="Times New Roman" pitchFamily="18" charset="0"/>
                <a:cs typeface="Times New Roman" pitchFamily="18" charset="0"/>
              </a:rPr>
              <a:t> de cada </a:t>
            </a:r>
            <a:r>
              <a:rPr lang="pt-BR" sz="2400" dirty="0" smtClean="0">
                <a:latin typeface="Times New Roman" pitchFamily="18" charset="0"/>
                <a:cs typeface="Times New Roman" pitchFamily="18" charset="0"/>
              </a:rPr>
              <a:t>consorciado;</a:t>
            </a: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221" name="Picture 2"/>
          <p:cNvPicPr>
            <a:picLocks noChangeAspect="1" noChangeArrowheads="1"/>
          </p:cNvPicPr>
          <p:nvPr/>
        </p:nvPicPr>
        <p:blipFill>
          <a:blip r:embed="rId2"/>
          <a:srcRect/>
          <a:stretch>
            <a:fillRect/>
          </a:stretch>
        </p:blipFill>
        <p:spPr bwMode="auto">
          <a:xfrm>
            <a:off x="8956675" y="16697"/>
            <a:ext cx="1212850" cy="469900"/>
          </a:xfrm>
          <a:prstGeom prst="rect">
            <a:avLst/>
          </a:prstGeom>
          <a:noFill/>
          <a:ln>
            <a:noFill/>
          </a:ln>
          <a:effectLst/>
        </p:spPr>
      </p:pic>
      <p:sp>
        <p:nvSpPr>
          <p:cNvPr id="1048749" name="Retângulo 2"/>
          <p:cNvSpPr/>
          <p:nvPr/>
        </p:nvSpPr>
        <p:spPr>
          <a:xfrm>
            <a:off x="342900" y="251647"/>
            <a:ext cx="9525001" cy="6340197"/>
          </a:xfrm>
          <a:prstGeom prst="rect">
            <a:avLst/>
          </a:prstGeom>
        </p:spPr>
        <p:txBody>
          <a:bodyPr wrap="square">
            <a:spAutoFit/>
          </a:bodyPr>
          <a:lstStyle/>
          <a:p>
            <a:pPr marL="285750" lvl="0" indent="-285750" algn="ctr">
              <a:buClr>
                <a:srgbClr val="FF0000"/>
              </a:buClr>
              <a:buFont typeface="Wingdings" pitchFamily="2" charset="2"/>
              <a:buChar char="v"/>
            </a:pPr>
            <a:r>
              <a:rPr lang="pt-BR" sz="2600" b="1" dirty="0">
                <a:latin typeface="Times New Roman" pitchFamily="18" charset="0"/>
                <a:cs typeface="Times New Roman" pitchFamily="18" charset="0"/>
              </a:rPr>
              <a:t>CONSÓRCIO</a:t>
            </a:r>
            <a:r>
              <a:rPr lang="pt-BR" sz="2600" dirty="0">
                <a:latin typeface="Times New Roman" pitchFamily="18" charset="0"/>
                <a:cs typeface="Times New Roman" pitchFamily="18" charset="0"/>
              </a:rPr>
              <a:t>: A REGRA É A PARTICIPAÇÃO </a:t>
            </a:r>
            <a:r>
              <a:rPr lang="pt-BR" sz="1200" dirty="0">
                <a:latin typeface="Times New Roman" pitchFamily="18" charset="0"/>
                <a:cs typeface="Times New Roman" pitchFamily="18" charset="0"/>
              </a:rPr>
              <a:t>[ART. </a:t>
            </a:r>
            <a:r>
              <a:rPr lang="pt-BR" sz="1200" dirty="0" smtClean="0">
                <a:latin typeface="Times New Roman" pitchFamily="18" charset="0"/>
                <a:cs typeface="Times New Roman" pitchFamily="18" charset="0"/>
              </a:rPr>
              <a:t>15]</a:t>
            </a:r>
          </a:p>
          <a:p>
            <a:pPr marL="285750" lvl="0" indent="-285750" algn="ctr">
              <a:buClr>
                <a:srgbClr val="FF0000"/>
              </a:buClr>
              <a:buFont typeface="Wingdings" pitchFamily="2" charset="2"/>
              <a:buChar char="v"/>
            </a:pPr>
            <a:endParaRPr lang="pt-BR" sz="2000" dirty="0" smtClean="0">
              <a:latin typeface="Times New Roman" pitchFamily="18" charset="0"/>
              <a:cs typeface="Times New Roman" pitchFamily="18" charset="0"/>
            </a:endParaRPr>
          </a:p>
          <a:p>
            <a:pPr marL="285750" lvl="0" indent="-285750" algn="just">
              <a:buFont typeface="Wingdings" pitchFamily="2" charset="2"/>
              <a:buChar char="Ø"/>
            </a:pPr>
            <a:r>
              <a:rPr lang="pt-BR" sz="2400" dirty="0">
                <a:latin typeface="Times New Roman" pitchFamily="18" charset="0"/>
                <a:cs typeface="Times New Roman" pitchFamily="18" charset="0"/>
              </a:rPr>
              <a:t>Há </a:t>
            </a:r>
            <a:r>
              <a:rPr lang="pt-BR" sz="2400" b="1" dirty="0">
                <a:latin typeface="Times New Roman" pitchFamily="18" charset="0"/>
                <a:cs typeface="Times New Roman" pitchFamily="18" charset="0"/>
              </a:rPr>
              <a:t>impedimento de a empresa</a:t>
            </a:r>
            <a:r>
              <a:rPr lang="pt-BR" sz="2400" dirty="0">
                <a:latin typeface="Times New Roman" pitchFamily="18" charset="0"/>
                <a:cs typeface="Times New Roman" pitchFamily="18" charset="0"/>
              </a:rPr>
              <a:t> consorciada participar, </a:t>
            </a:r>
            <a:r>
              <a:rPr lang="pt-BR" sz="2400" b="1" dirty="0">
                <a:latin typeface="Times New Roman" pitchFamily="18" charset="0"/>
                <a:cs typeface="Times New Roman" pitchFamily="18" charset="0"/>
              </a:rPr>
              <a:t>na mesma licitação, de mais de um consórcio</a:t>
            </a:r>
            <a:r>
              <a:rPr lang="pt-BR" sz="2400" dirty="0">
                <a:latin typeface="Times New Roman" pitchFamily="18" charset="0"/>
                <a:cs typeface="Times New Roman" pitchFamily="18" charset="0"/>
              </a:rPr>
              <a:t> </a:t>
            </a:r>
            <a:r>
              <a:rPr lang="pt-BR" sz="2400" b="1" dirty="0">
                <a:latin typeface="Times New Roman" pitchFamily="18" charset="0"/>
                <a:cs typeface="Times New Roman" pitchFamily="18" charset="0"/>
              </a:rPr>
              <a:t>ou</a:t>
            </a:r>
            <a:r>
              <a:rPr lang="pt-BR" sz="2400" dirty="0">
                <a:latin typeface="Times New Roman" pitchFamily="18" charset="0"/>
                <a:cs typeface="Times New Roman" pitchFamily="18" charset="0"/>
              </a:rPr>
              <a:t> de forma </a:t>
            </a:r>
            <a:r>
              <a:rPr lang="pt-BR" sz="2400" b="1" dirty="0">
                <a:latin typeface="Times New Roman" pitchFamily="18" charset="0"/>
                <a:cs typeface="Times New Roman" pitchFamily="18" charset="0"/>
              </a:rPr>
              <a:t>isolada</a:t>
            </a:r>
            <a:r>
              <a:rPr lang="pt-BR" sz="2400" dirty="0" smtClean="0">
                <a:latin typeface="Times New Roman" pitchFamily="18" charset="0"/>
                <a:cs typeface="Times New Roman" pitchFamily="18" charset="0"/>
              </a:rPr>
              <a:t>;</a:t>
            </a:r>
          </a:p>
          <a:p>
            <a:pPr marL="285750" lvl="0" indent="-285750" algn="just">
              <a:buFont typeface="Wingdings" pitchFamily="2" charset="2"/>
              <a:buChar char="Ø"/>
            </a:pPr>
            <a:endParaRPr lang="pt-BR" sz="2400" dirty="0">
              <a:latin typeface="Times New Roman" pitchFamily="18" charset="0"/>
              <a:cs typeface="Times New Roman" pitchFamily="18" charset="0"/>
            </a:endParaRPr>
          </a:p>
          <a:p>
            <a:pPr marL="285750" lvl="0" indent="-285750" algn="just">
              <a:buFont typeface="Wingdings" pitchFamily="2" charset="2"/>
              <a:buChar char="Ø"/>
            </a:pPr>
            <a:r>
              <a:rPr lang="pt-BR" sz="2400" dirty="0">
                <a:latin typeface="Times New Roman" pitchFamily="18" charset="0"/>
                <a:cs typeface="Times New Roman" pitchFamily="18" charset="0"/>
              </a:rPr>
              <a:t>responsabilidade solidária dos integrantes pelos atos praticados em consórcio, tanto na fase de licitação quanto na de execução do contrato</a:t>
            </a:r>
            <a:r>
              <a:rPr lang="pt-BR" sz="2400" dirty="0" smtClean="0">
                <a:latin typeface="Times New Roman" pitchFamily="18" charset="0"/>
                <a:cs typeface="Times New Roman" pitchFamily="18" charset="0"/>
              </a:rPr>
              <a:t>;</a:t>
            </a:r>
          </a:p>
          <a:p>
            <a:pPr marL="285750" lvl="0" indent="-285750" algn="just">
              <a:buFont typeface="Wingdings" pitchFamily="2" charset="2"/>
              <a:buChar char="Ø"/>
            </a:pPr>
            <a:endParaRPr lang="pt-BR" sz="2400" dirty="0">
              <a:latin typeface="Times New Roman" pitchFamily="18" charset="0"/>
              <a:cs typeface="Times New Roman" pitchFamily="18" charset="0"/>
            </a:endParaRPr>
          </a:p>
          <a:p>
            <a:pPr marL="285750" lvl="0" indent="-285750" algn="just">
              <a:buFont typeface="Wingdings" pitchFamily="2" charset="2"/>
              <a:buChar char="Ø"/>
            </a:pPr>
            <a:r>
              <a:rPr lang="pt-BR" sz="2400" dirty="0">
                <a:latin typeface="Times New Roman" pitchFamily="18" charset="0"/>
                <a:cs typeface="Times New Roman" pitchFamily="18" charset="0"/>
              </a:rPr>
              <a:t>O edital deverá estabelecer para o consórcio </a:t>
            </a:r>
            <a:r>
              <a:rPr lang="pt-BR" sz="2400" b="1" dirty="0">
                <a:latin typeface="Times New Roman" pitchFamily="18" charset="0"/>
                <a:cs typeface="Times New Roman" pitchFamily="18" charset="0"/>
              </a:rPr>
              <a:t>acréscimo de 10% (dez por cento) a 30% (trinta por cento) sobre o valor exigido de licitante individual para a habilitação econômico-financeira</a:t>
            </a:r>
            <a:r>
              <a:rPr lang="pt-BR" sz="2400" dirty="0">
                <a:latin typeface="Times New Roman" pitchFamily="18" charset="0"/>
                <a:cs typeface="Times New Roman" pitchFamily="18" charset="0"/>
              </a:rPr>
              <a:t>, salvo justificação. [não se aplica aos consórcios compostos totalmente por microempresas e pequenas empresas, assim definidas em lei</a:t>
            </a:r>
            <a:r>
              <a:rPr lang="pt-BR" sz="2400" dirty="0" smtClean="0">
                <a:latin typeface="Times New Roman" pitchFamily="18" charset="0"/>
                <a:cs typeface="Times New Roman" pitchFamily="18" charset="0"/>
              </a:rPr>
              <a:t>.].</a:t>
            </a:r>
          </a:p>
          <a:p>
            <a:pPr marL="285750" lvl="0" indent="-285750" algn="just">
              <a:buFont typeface="Wingdings" pitchFamily="2" charset="2"/>
              <a:buChar char="Ø"/>
            </a:pPr>
            <a:endParaRPr lang="pt-BR" sz="2400" dirty="0">
              <a:latin typeface="Times New Roman" pitchFamily="18" charset="0"/>
              <a:cs typeface="Times New Roman" pitchFamily="18" charset="0"/>
            </a:endParaRPr>
          </a:p>
          <a:p>
            <a:pPr marL="285750" lvl="0" indent="-285750" algn="just">
              <a:buFont typeface="Wingdings" pitchFamily="2" charset="2"/>
              <a:buChar char="Ø"/>
            </a:pPr>
            <a:r>
              <a:rPr lang="pt-BR" sz="2400" dirty="0">
                <a:latin typeface="Times New Roman" pitchFamily="18" charset="0"/>
                <a:cs typeface="Times New Roman" pitchFamily="18" charset="0"/>
              </a:rPr>
              <a:t>O </a:t>
            </a:r>
            <a:r>
              <a:rPr lang="pt-BR" sz="2400" b="1" dirty="0">
                <a:latin typeface="Times New Roman" pitchFamily="18" charset="0"/>
                <a:cs typeface="Times New Roman" pitchFamily="18" charset="0"/>
              </a:rPr>
              <a:t>vencedor é obrigado a promover, antes da celebração do contrato, a constituição e o registro do consórcio</a:t>
            </a:r>
            <a:r>
              <a:rPr lang="pt-BR" sz="2400" dirty="0">
                <a:latin typeface="Times New Roman" pitchFamily="18" charset="0"/>
                <a:cs typeface="Times New Roman" pitchFamily="18" charset="0"/>
              </a:rPr>
              <a:t>, nos termos do compromisso referido no inciso I do </a:t>
            </a:r>
            <a:r>
              <a:rPr lang="pt-BR" sz="2400" b="1" dirty="0">
                <a:latin typeface="Times New Roman" pitchFamily="18" charset="0"/>
                <a:cs typeface="Times New Roman" pitchFamily="18" charset="0"/>
              </a:rPr>
              <a:t>caput</a:t>
            </a:r>
            <a:r>
              <a:rPr lang="pt-BR" sz="2400" dirty="0">
                <a:latin typeface="Times New Roman" pitchFamily="18" charset="0"/>
                <a:cs typeface="Times New Roman" pitchFamily="18" charset="0"/>
              </a:rPr>
              <a:t> deste artigo;</a:t>
            </a:r>
          </a:p>
        </p:txBody>
      </p:sp>
    </p:spTree>
    <p:extLst>
      <p:ext uri="{BB962C8B-B14F-4D97-AF65-F5344CB8AC3E}">
        <p14:creationId xmlns:p14="http://schemas.microsoft.com/office/powerpoint/2010/main" val="642309524"/>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222" name="Picture 2"/>
          <p:cNvPicPr>
            <a:picLocks noChangeAspect="1" noChangeArrowheads="1"/>
          </p:cNvPicPr>
          <p:nvPr/>
        </p:nvPicPr>
        <p:blipFill>
          <a:blip r:embed="rId2"/>
          <a:srcRect/>
          <a:stretch>
            <a:fillRect/>
          </a:stretch>
        </p:blipFill>
        <p:spPr bwMode="auto">
          <a:xfrm>
            <a:off x="8953500" y="108225"/>
            <a:ext cx="1212850" cy="469900"/>
          </a:xfrm>
          <a:prstGeom prst="rect">
            <a:avLst/>
          </a:prstGeom>
          <a:noFill/>
          <a:ln>
            <a:noFill/>
          </a:ln>
          <a:effectLst/>
        </p:spPr>
      </p:pic>
      <p:sp>
        <p:nvSpPr>
          <p:cNvPr id="1048750" name="CaixaDeTexto 1"/>
          <p:cNvSpPr txBox="1"/>
          <p:nvPr/>
        </p:nvSpPr>
        <p:spPr>
          <a:xfrm>
            <a:off x="460509" y="343175"/>
            <a:ext cx="9525000" cy="6136639"/>
          </a:xfrm>
          <a:prstGeom prst="rect">
            <a:avLst/>
          </a:prstGeom>
          <a:noFill/>
        </p:spPr>
        <p:txBody>
          <a:bodyPr wrap="square" rtlCol="0">
            <a:spAutoFit/>
          </a:bodyPr>
          <a:lstStyle/>
          <a:p>
            <a:pPr marL="285750" lvl="0" indent="-285750" algn="ctr">
              <a:buClr>
                <a:srgbClr val="FF0000"/>
              </a:buClr>
              <a:buFont typeface="Wingdings" pitchFamily="2" charset="2"/>
              <a:buChar char="v"/>
            </a:pPr>
            <a:r>
              <a:rPr lang="pt-BR" sz="2400" b="1" dirty="0">
                <a:latin typeface="Times New Roman" pitchFamily="18" charset="0"/>
                <a:cs typeface="Times New Roman" pitchFamily="18" charset="0"/>
              </a:rPr>
              <a:t>COOPERATIVA</a:t>
            </a:r>
            <a:r>
              <a:rPr lang="pt-BR" sz="2400" dirty="0">
                <a:latin typeface="Times New Roman" pitchFamily="18" charset="0"/>
                <a:cs typeface="Times New Roman" pitchFamily="18" charset="0"/>
              </a:rPr>
              <a:t>: A REGRA É A PARTICIPAÇÃO </a:t>
            </a:r>
            <a:r>
              <a:rPr lang="pt-BR" sz="1200" dirty="0">
                <a:latin typeface="Times New Roman" pitchFamily="18" charset="0"/>
                <a:cs typeface="Times New Roman" pitchFamily="18" charset="0"/>
              </a:rPr>
              <a:t>[ART. 16</a:t>
            </a:r>
            <a:r>
              <a:rPr lang="pt-BR" sz="1200" dirty="0" smtClean="0">
                <a:latin typeface="Times New Roman" pitchFamily="18" charset="0"/>
                <a:cs typeface="Times New Roman" pitchFamily="18" charset="0"/>
              </a:rPr>
              <a:t>]</a:t>
            </a:r>
          </a:p>
          <a:p>
            <a:pPr marL="285750" lvl="0" indent="-285750" algn="ctr">
              <a:buClr>
                <a:srgbClr val="FF0000"/>
              </a:buClr>
              <a:buFont typeface="Wingdings" pitchFamily="2" charset="2"/>
              <a:buChar char="v"/>
            </a:pPr>
            <a:endParaRPr lang="pt-BR" sz="2400" dirty="0">
              <a:latin typeface="Times New Roman" pitchFamily="18" charset="0"/>
              <a:cs typeface="Times New Roman" pitchFamily="18" charset="0"/>
            </a:endParaRPr>
          </a:p>
          <a:p>
            <a:pPr marL="285750" lvl="0" indent="-285750" algn="just">
              <a:buFont typeface="Wingdings" pitchFamily="2" charset="2"/>
              <a:buChar char="Ø"/>
            </a:pPr>
            <a:r>
              <a:rPr lang="pt-BR" sz="1800" b="1" dirty="0" smtClean="0">
                <a:latin typeface="Times New Roman" pitchFamily="18" charset="0"/>
                <a:cs typeface="Times New Roman" pitchFamily="18" charset="0"/>
              </a:rPr>
              <a:t>A </a:t>
            </a:r>
            <a:r>
              <a:rPr lang="pt-BR" sz="1800" b="1" dirty="0">
                <a:latin typeface="Times New Roman" pitchFamily="18" charset="0"/>
                <a:cs typeface="Times New Roman" pitchFamily="18" charset="0"/>
              </a:rPr>
              <a:t>Cooperativa de Trabalho [tribunais de contas</a:t>
            </a:r>
            <a:r>
              <a:rPr lang="pt-BR" sz="1800" b="1" dirty="0" smtClean="0">
                <a:latin typeface="Times New Roman" pitchFamily="18" charset="0"/>
                <a:cs typeface="Times New Roman" pitchFamily="18" charset="0"/>
              </a:rPr>
              <a:t>]</a:t>
            </a:r>
          </a:p>
          <a:p>
            <a:pPr marL="285750" lvl="0" indent="-285750" algn="just">
              <a:buFont typeface="Wingdings" pitchFamily="2" charset="2"/>
              <a:buChar char="Ø"/>
            </a:pPr>
            <a:endParaRPr lang="pt-BR" sz="1800" b="1" dirty="0">
              <a:latin typeface="Times New Roman" pitchFamily="18" charset="0"/>
              <a:cs typeface="Times New Roman" pitchFamily="18" charset="0"/>
            </a:endParaRPr>
          </a:p>
          <a:p>
            <a:pPr marL="285750" lvl="0" indent="-285750" algn="just">
              <a:buFont typeface="Wingdings" pitchFamily="2" charset="2"/>
              <a:buChar char="Ø"/>
            </a:pPr>
            <a:r>
              <a:rPr lang="pt-BR" sz="1800" dirty="0">
                <a:latin typeface="Times New Roman" pitchFamily="18" charset="0"/>
                <a:cs typeface="Times New Roman" pitchFamily="18" charset="0"/>
              </a:rPr>
              <a:t>Súmula Nº 331 do TST [resp. subsidiária</a:t>
            </a:r>
            <a:r>
              <a:rPr lang="pt-BR" sz="1800" dirty="0" smtClean="0">
                <a:latin typeface="Times New Roman" pitchFamily="18" charset="0"/>
                <a:cs typeface="Times New Roman" pitchFamily="18" charset="0"/>
              </a:rPr>
              <a:t>]</a:t>
            </a:r>
          </a:p>
          <a:p>
            <a:pPr lvl="0" algn="just"/>
            <a:endParaRPr lang="pt-BR" sz="1800" dirty="0">
              <a:latin typeface="Times New Roman" pitchFamily="18" charset="0"/>
              <a:cs typeface="Times New Roman" pitchFamily="18" charset="0"/>
            </a:endParaRPr>
          </a:p>
          <a:p>
            <a:pPr marL="285750" lvl="0" indent="-285750" algn="just">
              <a:buFont typeface="Wingdings" pitchFamily="2" charset="2"/>
              <a:buChar char="Ø"/>
            </a:pPr>
            <a:r>
              <a:rPr lang="pt-BR" sz="1800" b="1" dirty="0" smtClean="0">
                <a:latin typeface="Times New Roman" pitchFamily="18" charset="0"/>
                <a:cs typeface="Times New Roman" pitchFamily="18" charset="0"/>
              </a:rPr>
              <a:t>LEI</a:t>
            </a:r>
          </a:p>
          <a:p>
            <a:pPr lvl="0" algn="just"/>
            <a:r>
              <a:rPr lang="pt-BR" sz="1800" dirty="0" smtClean="0">
                <a:latin typeface="Times New Roman" pitchFamily="18" charset="0"/>
                <a:cs typeface="Times New Roman" pitchFamily="18" charset="0"/>
              </a:rPr>
              <a:t>Art</a:t>
            </a:r>
            <a:r>
              <a:rPr lang="pt-BR" sz="1800" dirty="0">
                <a:latin typeface="Times New Roman" pitchFamily="18" charset="0"/>
                <a:cs typeface="Times New Roman" pitchFamily="18" charset="0"/>
              </a:rPr>
              <a:t>. 121. Somente o contratado será responsável pelos encargos trabalhistas, previdenciários, fiscais e comerciais resultantes da execução do contrato.</a:t>
            </a:r>
          </a:p>
          <a:p>
            <a:pPr algn="just"/>
            <a:r>
              <a:rPr lang="pt-BR" sz="1800" dirty="0">
                <a:latin typeface="Times New Roman" pitchFamily="18" charset="0"/>
                <a:cs typeface="Times New Roman" pitchFamily="18" charset="0"/>
              </a:rPr>
              <a:t>§ 1º inadimplência: não transferirá à Administração a responsabilidade pelo seu pagamento e não poderá onerar o objeto do contrato nem restringir a regularização e o uso das obras e das edificações, </a:t>
            </a:r>
          </a:p>
          <a:p>
            <a:pPr algn="just"/>
            <a:r>
              <a:rPr lang="pt-BR" sz="1800" dirty="0">
                <a:latin typeface="Times New Roman" pitchFamily="18" charset="0"/>
                <a:cs typeface="Times New Roman" pitchFamily="18" charset="0"/>
              </a:rPr>
              <a:t>§ 2º Exclusivamente nas contratações de serviços contínuos com regime de dedicação exclusiva de mão de obra: a Administração responderá solidariamente pelos encargos previdenciários e subsidiariamente pelos encargos trabalhistas se comprovada falha na fiscalização do cumprimento das obrigações do contratado</a:t>
            </a:r>
            <a:r>
              <a:rPr lang="pt-BR" sz="1800" dirty="0" smtClean="0">
                <a:latin typeface="Times New Roman" pitchFamily="18" charset="0"/>
                <a:cs typeface="Times New Roman" pitchFamily="18" charset="0"/>
              </a:rPr>
              <a:t>.</a:t>
            </a:r>
          </a:p>
          <a:p>
            <a:pPr algn="just"/>
            <a:endParaRPr lang="pt-BR" sz="1800" dirty="0">
              <a:latin typeface="Times New Roman" pitchFamily="18" charset="0"/>
              <a:cs typeface="Times New Roman" pitchFamily="18" charset="0"/>
            </a:endParaRPr>
          </a:p>
          <a:p>
            <a:pPr marL="285750" lvl="0" indent="-285750" algn="just">
              <a:buFont typeface="Wingdings" pitchFamily="2" charset="2"/>
              <a:buChar char="Ø"/>
            </a:pPr>
            <a:r>
              <a:rPr lang="pt-BR" sz="1800" b="1" dirty="0">
                <a:latin typeface="Times New Roman" pitchFamily="18" charset="0"/>
                <a:cs typeface="Times New Roman" pitchFamily="18" charset="0"/>
              </a:rPr>
              <a:t>TCESP</a:t>
            </a:r>
            <a:r>
              <a:rPr lang="pt-BR" sz="1800" dirty="0">
                <a:latin typeface="Times New Roman" pitchFamily="18" charset="0"/>
                <a:cs typeface="Times New Roman" pitchFamily="18" charset="0"/>
              </a:rPr>
              <a:t>: </a:t>
            </a:r>
            <a:r>
              <a:rPr lang="pt-BR" sz="1800" u="sng" dirty="0">
                <a:latin typeface="Times New Roman" pitchFamily="18" charset="0"/>
                <a:cs typeface="Times New Roman" pitchFamily="18" charset="0"/>
                <a:hlinkClick r:id="rId3"/>
              </a:rPr>
              <a:t>TC-014737.989.22-8</a:t>
            </a:r>
            <a:r>
              <a:rPr lang="pt-BR" sz="1800" dirty="0">
                <a:latin typeface="Times New Roman" pitchFamily="18" charset="0"/>
                <a:cs typeface="Times New Roman" pitchFamily="18" charset="0"/>
              </a:rPr>
              <a:t> [posição de vedação] – terceirização e </a:t>
            </a:r>
            <a:r>
              <a:rPr lang="pt-BR" sz="1800" u="sng" dirty="0">
                <a:latin typeface="Times New Roman" pitchFamily="18" charset="0"/>
                <a:cs typeface="Times New Roman" pitchFamily="18" charset="0"/>
                <a:hlinkClick r:id="rId4"/>
              </a:rPr>
              <a:t>TC-005823.989.21-5</a:t>
            </a:r>
            <a:r>
              <a:rPr lang="pt-BR" sz="1800" dirty="0">
                <a:latin typeface="Times New Roman" pitchFamily="18" charset="0"/>
                <a:cs typeface="Times New Roman" pitchFamily="18" charset="0"/>
              </a:rPr>
              <a:t> [posição de participação] – </a:t>
            </a:r>
            <a:r>
              <a:rPr lang="pt-BR" sz="1800" dirty="0" smtClean="0">
                <a:latin typeface="Times New Roman" pitchFamily="18" charset="0"/>
                <a:cs typeface="Times New Roman" pitchFamily="18" charset="0"/>
              </a:rPr>
              <a:t>compras</a:t>
            </a:r>
          </a:p>
          <a:p>
            <a:pPr marL="285750" lvl="0" indent="-285750" algn="just">
              <a:buFont typeface="Wingdings" pitchFamily="2" charset="2"/>
              <a:buChar char="Ø"/>
            </a:pPr>
            <a:endParaRPr lang="pt-BR" sz="1800" dirty="0">
              <a:latin typeface="Times New Roman" pitchFamily="18" charset="0"/>
              <a:cs typeface="Times New Roman" pitchFamily="18" charset="0"/>
            </a:endParaRPr>
          </a:p>
          <a:p>
            <a:pPr marL="285750" indent="-285750" algn="just">
              <a:buFont typeface="Wingdings" pitchFamily="2" charset="2"/>
              <a:buChar char="Ø"/>
            </a:pPr>
            <a:r>
              <a:rPr lang="pt-BR" sz="1800" b="1" dirty="0">
                <a:latin typeface="Times New Roman" pitchFamily="18" charset="0"/>
                <a:cs typeface="Times New Roman" pitchFamily="18" charset="0"/>
              </a:rPr>
              <a:t>TCU</a:t>
            </a:r>
            <a:r>
              <a:rPr lang="pt-BR" sz="1800" dirty="0">
                <a:latin typeface="Times New Roman" pitchFamily="18" charset="0"/>
                <a:cs typeface="Times New Roman" pitchFamily="18" charset="0"/>
              </a:rPr>
              <a:t>: </a:t>
            </a:r>
            <a:r>
              <a:rPr lang="pt-BR" sz="1800" u="sng" dirty="0">
                <a:latin typeface="Times New Roman" pitchFamily="18" charset="0"/>
                <a:cs typeface="Times New Roman" pitchFamily="18" charset="0"/>
                <a:hlinkClick r:id="rId5"/>
              </a:rPr>
              <a:t>ACÓRDÃO 1587/2022</a:t>
            </a:r>
            <a:r>
              <a:rPr lang="pt-BR" sz="1800" dirty="0">
                <a:latin typeface="Times New Roman" pitchFamily="18" charset="0"/>
                <a:cs typeface="Times New Roman" pitchFamily="18" charset="0"/>
              </a:rPr>
              <a:t> – PLENÁRIO: Não há vedação legal, regra é participar. Se tiver plano de gestão compartilhada afasta subordinação.</a:t>
            </a:r>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223" name="Picture 2"/>
          <p:cNvPicPr>
            <a:picLocks noChangeAspect="1" noChangeArrowheads="1"/>
          </p:cNvPicPr>
          <p:nvPr/>
        </p:nvPicPr>
        <p:blipFill>
          <a:blip r:embed="rId2"/>
          <a:srcRect/>
          <a:stretch>
            <a:fillRect/>
          </a:stretch>
        </p:blipFill>
        <p:spPr bwMode="auto">
          <a:xfrm>
            <a:off x="8801100" y="113467"/>
            <a:ext cx="1212850" cy="469900"/>
          </a:xfrm>
          <a:prstGeom prst="rect">
            <a:avLst/>
          </a:prstGeom>
          <a:noFill/>
          <a:ln>
            <a:noFill/>
          </a:ln>
          <a:effectLst/>
        </p:spPr>
      </p:pic>
      <p:sp>
        <p:nvSpPr>
          <p:cNvPr id="1048751" name="CaixaDeTexto 1"/>
          <p:cNvSpPr txBox="1"/>
          <p:nvPr/>
        </p:nvSpPr>
        <p:spPr>
          <a:xfrm>
            <a:off x="732900" y="348417"/>
            <a:ext cx="9058800" cy="4308872"/>
          </a:xfrm>
          <a:prstGeom prst="rect">
            <a:avLst/>
          </a:prstGeom>
          <a:noFill/>
        </p:spPr>
        <p:txBody>
          <a:bodyPr wrap="square" rtlCol="0">
            <a:spAutoFit/>
          </a:bodyPr>
          <a:lstStyle/>
          <a:p>
            <a:pPr marL="285750" lvl="0" indent="-285750" algn="ctr">
              <a:buClr>
                <a:srgbClr val="FF0000"/>
              </a:buClr>
              <a:buFont typeface="Wingdings" pitchFamily="2" charset="2"/>
              <a:buChar char="v"/>
            </a:pPr>
            <a:r>
              <a:rPr lang="pt-BR" sz="2000" b="1" dirty="0">
                <a:latin typeface="Times New Roman" pitchFamily="18" charset="0"/>
                <a:cs typeface="Times New Roman" pitchFamily="18" charset="0"/>
              </a:rPr>
              <a:t>LC 123/06 E A NLL</a:t>
            </a:r>
            <a:endParaRPr lang="pt-BR" sz="2000" i="1" dirty="0">
              <a:latin typeface="Times New Roman" pitchFamily="18" charset="0"/>
              <a:cs typeface="Times New Roman" pitchFamily="18" charset="0"/>
            </a:endParaRPr>
          </a:p>
          <a:p>
            <a:pPr algn="just"/>
            <a:r>
              <a:rPr lang="pt-BR" sz="1600" dirty="0">
                <a:latin typeface="Times New Roman" pitchFamily="18" charset="0"/>
                <a:cs typeface="Times New Roman" pitchFamily="18" charset="0"/>
              </a:rPr>
              <a:t>Art. 4º Aplicam-se às licitações e contratos disciplinados por esta Lei as disposições constantes dos </a:t>
            </a:r>
            <a:r>
              <a:rPr lang="pt-BR" sz="1600" u="sng" dirty="0" err="1">
                <a:latin typeface="Times New Roman" pitchFamily="18" charset="0"/>
                <a:cs typeface="Times New Roman" pitchFamily="18" charset="0"/>
                <a:hlinkClick r:id="rId3"/>
              </a:rPr>
              <a:t>arts</a:t>
            </a:r>
            <a:r>
              <a:rPr lang="pt-BR" sz="1600" u="sng" dirty="0">
                <a:latin typeface="Times New Roman" pitchFamily="18" charset="0"/>
                <a:cs typeface="Times New Roman" pitchFamily="18" charset="0"/>
                <a:hlinkClick r:id="rId3"/>
              </a:rPr>
              <a:t>. 42 a 49 da Lei Complementar nº 123, de 14 de dezembro de 2006.</a:t>
            </a:r>
            <a:endParaRPr lang="pt-BR" sz="1600" dirty="0">
              <a:latin typeface="Times New Roman" pitchFamily="18" charset="0"/>
              <a:cs typeface="Times New Roman" pitchFamily="18" charset="0"/>
            </a:endParaRPr>
          </a:p>
          <a:p>
            <a:pPr algn="just"/>
            <a:r>
              <a:rPr lang="pt-BR" sz="1600" dirty="0">
                <a:latin typeface="Times New Roman" pitchFamily="18" charset="0"/>
                <a:cs typeface="Times New Roman" pitchFamily="18" charset="0"/>
              </a:rPr>
              <a:t>§ 1º As disposições a que se refere o caput deste artigo não são aplicadas:</a:t>
            </a:r>
          </a:p>
          <a:p>
            <a:pPr algn="just"/>
            <a:r>
              <a:rPr lang="pt-BR" sz="1600" dirty="0">
                <a:latin typeface="Times New Roman" pitchFamily="18" charset="0"/>
                <a:cs typeface="Times New Roman" pitchFamily="18" charset="0"/>
              </a:rPr>
              <a:t>I - no caso de licitação para aquisição de bens ou contratação de serviços em geral, ao item cujo </a:t>
            </a:r>
            <a:r>
              <a:rPr lang="pt-BR" sz="1600" b="1" dirty="0">
                <a:latin typeface="Times New Roman" pitchFamily="18" charset="0"/>
                <a:cs typeface="Times New Roman" pitchFamily="18" charset="0"/>
              </a:rPr>
              <a:t>valor estimado for superior à receita bruta máxima admitida para fins de enquadramento como empresa de pequeno porte;</a:t>
            </a:r>
          </a:p>
          <a:p>
            <a:pPr algn="just"/>
            <a:r>
              <a:rPr lang="pt-BR" sz="1600" dirty="0">
                <a:latin typeface="Times New Roman" pitchFamily="18" charset="0"/>
                <a:cs typeface="Times New Roman" pitchFamily="18" charset="0"/>
              </a:rPr>
              <a:t>II - no caso de contratação de obras e serviços de engenharia, às licitações cujo </a:t>
            </a:r>
            <a:r>
              <a:rPr lang="pt-BR" sz="1600" b="1" dirty="0">
                <a:latin typeface="Times New Roman" pitchFamily="18" charset="0"/>
                <a:cs typeface="Times New Roman" pitchFamily="18" charset="0"/>
              </a:rPr>
              <a:t>valor estimado for superior à receita bruta máxima admitida para fins de enquadramento como empresa de pequeno porte</a:t>
            </a:r>
            <a:r>
              <a:rPr lang="pt-BR" sz="1600" dirty="0">
                <a:latin typeface="Times New Roman" pitchFamily="18" charset="0"/>
                <a:cs typeface="Times New Roman" pitchFamily="18" charset="0"/>
              </a:rPr>
              <a:t>.</a:t>
            </a:r>
          </a:p>
          <a:p>
            <a:pPr algn="just"/>
            <a:r>
              <a:rPr lang="pt-BR" sz="1600" dirty="0">
                <a:latin typeface="Times New Roman" pitchFamily="18" charset="0"/>
                <a:cs typeface="Times New Roman" pitchFamily="18" charset="0"/>
              </a:rPr>
              <a:t>§ 2º A obtenção de benefícios a que se refere o caput deste artigo </a:t>
            </a:r>
            <a:r>
              <a:rPr lang="pt-BR" sz="1600" b="1" dirty="0">
                <a:latin typeface="Times New Roman" pitchFamily="18" charset="0"/>
                <a:cs typeface="Times New Roman" pitchFamily="18" charset="0"/>
              </a:rPr>
              <a:t>fica limitada às microempresas e às empresas de pequeno porte que, no ano-calendário de realização da licitação</a:t>
            </a:r>
            <a:r>
              <a:rPr lang="pt-BR" sz="1600" dirty="0">
                <a:latin typeface="Times New Roman" pitchFamily="18" charset="0"/>
                <a:cs typeface="Times New Roman" pitchFamily="18" charset="0"/>
              </a:rPr>
              <a:t>, ainda não tenham celebrado contratos com a Administração Pública cujos valores somados extrapolem a receita bruta máxima admitida para fins de enquadramento como empresa de pequeno porte, devendo o órgão ou entidade exigir do licitante </a:t>
            </a:r>
            <a:r>
              <a:rPr lang="pt-BR" sz="1600" b="1" dirty="0">
                <a:latin typeface="Times New Roman" pitchFamily="18" charset="0"/>
                <a:cs typeface="Times New Roman" pitchFamily="18" charset="0"/>
              </a:rPr>
              <a:t>declaração de observância desse limite na licitação</a:t>
            </a:r>
            <a:r>
              <a:rPr lang="pt-BR" sz="1600" dirty="0">
                <a:latin typeface="Times New Roman" pitchFamily="18" charset="0"/>
                <a:cs typeface="Times New Roman" pitchFamily="18" charset="0"/>
              </a:rPr>
              <a:t>.</a:t>
            </a:r>
          </a:p>
          <a:p>
            <a:pPr algn="just"/>
            <a:r>
              <a:rPr lang="pt-BR" sz="1600" dirty="0">
                <a:latin typeface="Times New Roman" pitchFamily="18" charset="0"/>
                <a:cs typeface="Times New Roman" pitchFamily="18" charset="0"/>
              </a:rPr>
              <a:t>§ 3º Nas contratações com prazo de vigência superior a 1 (um) ano, será considerado o valor anual do contrato na aplicação dos limites previstos nos §§ 1º e 2º deste artigo.</a:t>
            </a:r>
          </a:p>
          <a:p>
            <a:endParaRPr lang="pt-BR" dirty="0"/>
          </a:p>
        </p:txBody>
      </p:sp>
      <p:sp>
        <p:nvSpPr>
          <p:cNvPr id="1048752" name="Chave esquerda 4"/>
          <p:cNvSpPr/>
          <p:nvPr/>
        </p:nvSpPr>
        <p:spPr>
          <a:xfrm>
            <a:off x="477948" y="685800"/>
            <a:ext cx="254952" cy="3814293"/>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pt-BR"/>
          </a:p>
        </p:txBody>
      </p:sp>
      <p:cxnSp>
        <p:nvCxnSpPr>
          <p:cNvPr id="3145739" name="Conector reto 6"/>
          <p:cNvCxnSpPr>
            <a:cxnSpLocks/>
            <a:stCxn id="1048752" idx="1"/>
          </p:cNvCxnSpPr>
          <p:nvPr/>
        </p:nvCxnSpPr>
        <p:spPr>
          <a:xfrm>
            <a:off x="477948" y="2592947"/>
            <a:ext cx="0" cy="220539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45740" name="Conector de seta reta 8"/>
          <p:cNvCxnSpPr>
            <a:cxnSpLocks/>
          </p:cNvCxnSpPr>
          <p:nvPr/>
        </p:nvCxnSpPr>
        <p:spPr>
          <a:xfrm>
            <a:off x="477948" y="4798338"/>
            <a:ext cx="1056640" cy="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48753" name="Retângulo 10"/>
          <p:cNvSpPr/>
          <p:nvPr/>
        </p:nvSpPr>
        <p:spPr>
          <a:xfrm>
            <a:off x="1943100" y="4572000"/>
            <a:ext cx="6858000" cy="7620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pt-BR" sz="1600" dirty="0">
                <a:solidFill>
                  <a:srgbClr val="FFFFFF"/>
                </a:solidFill>
                <a:effectLst/>
                <a:latin typeface="Times New Roman"/>
                <a:ea typeface="Calibri"/>
                <a:cs typeface="Times New Roman"/>
              </a:rPr>
              <a:t>SE O VALOR FOR SUPERIOR: PODEM PARTICIPAR SEM OS BENEFÍCIOS</a:t>
            </a:r>
            <a:endParaRPr lang="pt-BR" sz="1100" dirty="0">
              <a:effectLst/>
              <a:ea typeface="Calibri"/>
              <a:cs typeface="Times New Roman"/>
            </a:endParaRPr>
          </a:p>
          <a:p>
            <a:pPr algn="ctr">
              <a:lnSpc>
                <a:spcPct val="115000"/>
              </a:lnSpc>
              <a:spcAft>
                <a:spcPts val="0"/>
              </a:spcAft>
            </a:pPr>
            <a:r>
              <a:rPr lang="pt-BR" sz="1600" dirty="0">
                <a:solidFill>
                  <a:srgbClr val="FFFFFF"/>
                </a:solidFill>
                <a:effectLst/>
                <a:latin typeface="Times New Roman"/>
                <a:ea typeface="Calibri"/>
                <a:cs typeface="Times New Roman"/>
              </a:rPr>
              <a:t>[R$</a:t>
            </a:r>
            <a:r>
              <a:rPr lang="pt-BR" sz="1600" spc="30" dirty="0">
                <a:solidFill>
                  <a:srgbClr val="FFFFFF"/>
                </a:solidFill>
                <a:effectLst/>
                <a:latin typeface="Times New Roman"/>
                <a:ea typeface="Calibri"/>
                <a:cs typeface="Times New Roman"/>
              </a:rPr>
              <a:t> </a:t>
            </a:r>
            <a:r>
              <a:rPr lang="pt-BR" sz="1600" dirty="0">
                <a:solidFill>
                  <a:srgbClr val="FFFFFF"/>
                </a:solidFill>
                <a:effectLst/>
                <a:latin typeface="Times New Roman"/>
                <a:ea typeface="Calibri"/>
                <a:cs typeface="Times New Roman"/>
              </a:rPr>
              <a:t>4.800.000,</a:t>
            </a:r>
            <a:r>
              <a:rPr lang="pt-BR" sz="1600" spc="10" dirty="0">
                <a:solidFill>
                  <a:srgbClr val="FFFFFF"/>
                </a:solidFill>
                <a:effectLst/>
                <a:latin typeface="Times New Roman"/>
                <a:ea typeface="Calibri"/>
                <a:cs typeface="Times New Roman"/>
              </a:rPr>
              <a:t>0</a:t>
            </a:r>
            <a:r>
              <a:rPr lang="pt-BR" sz="1600" dirty="0">
                <a:solidFill>
                  <a:srgbClr val="FFFFFF"/>
                </a:solidFill>
                <a:effectLst/>
                <a:latin typeface="Times New Roman"/>
                <a:ea typeface="Calibri"/>
                <a:cs typeface="Times New Roman"/>
              </a:rPr>
              <a:t>0]</a:t>
            </a:r>
            <a:endParaRPr lang="pt-BR" sz="1100" dirty="0">
              <a:effectLst/>
              <a:ea typeface="Calibri"/>
              <a:cs typeface="Times New Roman"/>
            </a:endParaRPr>
          </a:p>
        </p:txBody>
      </p:sp>
      <p:sp>
        <p:nvSpPr>
          <p:cNvPr id="1048754" name="Retângulo 11"/>
          <p:cNvSpPr/>
          <p:nvPr/>
        </p:nvSpPr>
        <p:spPr>
          <a:xfrm>
            <a:off x="1976370" y="5618408"/>
            <a:ext cx="6824730" cy="5334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0"/>
              </a:spcAft>
            </a:pPr>
            <a:r>
              <a:rPr lang="pt-BR" sz="1600" dirty="0">
                <a:solidFill>
                  <a:srgbClr val="FFFFFF"/>
                </a:solidFill>
                <a:effectLst/>
                <a:latin typeface="Times New Roman"/>
                <a:ea typeface="Calibri"/>
                <a:cs typeface="Times New Roman"/>
              </a:rPr>
              <a:t>NA </a:t>
            </a:r>
            <a:r>
              <a:rPr lang="pt-BR" sz="1600" dirty="0" smtClean="0">
                <a:solidFill>
                  <a:srgbClr val="FFFFFF"/>
                </a:solidFill>
                <a:effectLst/>
                <a:latin typeface="Times New Roman"/>
                <a:ea typeface="Calibri"/>
                <a:cs typeface="Times New Roman"/>
              </a:rPr>
              <a:t>DECLARAÇÃO </a:t>
            </a:r>
            <a:r>
              <a:rPr lang="pt-BR" sz="1600" dirty="0">
                <a:solidFill>
                  <a:srgbClr val="FFFFFF"/>
                </a:solidFill>
                <a:effectLst/>
                <a:latin typeface="Times New Roman"/>
                <a:ea typeface="Calibri"/>
                <a:cs typeface="Times New Roman"/>
              </a:rPr>
              <a:t>DE ME/EPP DEVE CONSTAR ESSA OBSERVÂNCIA</a:t>
            </a:r>
            <a:endParaRPr lang="pt-BR" sz="1100" dirty="0">
              <a:effectLst/>
              <a:ea typeface="Calibri"/>
              <a:cs typeface="Times New Roman"/>
            </a:endParaRPr>
          </a:p>
        </p:txBody>
      </p:sp>
      <p:cxnSp>
        <p:nvCxnSpPr>
          <p:cNvPr id="3145741" name="Conector de seta reta 12"/>
          <p:cNvCxnSpPr>
            <a:cxnSpLocks/>
          </p:cNvCxnSpPr>
          <p:nvPr/>
        </p:nvCxnSpPr>
        <p:spPr>
          <a:xfrm>
            <a:off x="5339241" y="5334000"/>
            <a:ext cx="0" cy="24892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94306" name="Tabela 5"/>
          <p:cNvGraphicFramePr>
            <a:graphicFrameLocks noGrp="1"/>
          </p:cNvGraphicFramePr>
          <p:nvPr/>
        </p:nvGraphicFramePr>
        <p:xfrm>
          <a:off x="190500" y="51608"/>
          <a:ext cx="9982200" cy="6739063"/>
        </p:xfrm>
        <a:graphic>
          <a:graphicData uri="http://schemas.openxmlformats.org/drawingml/2006/table">
            <a:tbl>
              <a:tblPr firstRow="1" bandRow="1">
                <a:tableStyleId>{5C22544A-7EE6-4342-B048-85BDC9FD1C3A}</a:tableStyleId>
              </a:tblPr>
              <a:tblGrid>
                <a:gridCol w="4991100"/>
                <a:gridCol w="4991100"/>
              </a:tblGrid>
              <a:tr h="332428">
                <a:tc>
                  <a:txBody>
                    <a:bodyPr/>
                    <a:lstStyle/>
                    <a:p>
                      <a:pPr algn="ctr">
                        <a:lnSpc>
                          <a:spcPct val="115000"/>
                        </a:lnSpc>
                        <a:spcAft>
                          <a:spcPts val="0"/>
                        </a:spcAft>
                      </a:pPr>
                      <a:r>
                        <a:rPr lang="pt-BR" sz="1800" b="1" dirty="0">
                          <a:solidFill>
                            <a:srgbClr val="FFFFFF"/>
                          </a:solidFill>
                          <a:effectLst/>
                          <a:latin typeface="Times New Roman"/>
                          <a:ea typeface="Calibri"/>
                          <a:cs typeface="Times New Roman"/>
                        </a:rPr>
                        <a:t>TIPO DE BENEFÍCIO</a:t>
                      </a:r>
                      <a:endParaRPr lang="pt-BR" sz="1100" dirty="0">
                        <a:effectLst/>
                        <a:latin typeface="Calibri"/>
                        <a:ea typeface="Calibri"/>
                        <a:cs typeface="Times New Roman"/>
                      </a:endParaRPr>
                    </a:p>
                  </a:txBody>
                  <a:tcPr marL="68580" marR="68580" marT="0" marB="0">
                    <a:lnB w="12700" cap="flat" cmpd="sng" algn="ctr">
                      <a:solidFill>
                        <a:schemeClr val="tx1"/>
                      </a:solidFill>
                      <a:prstDash val="solid"/>
                      <a:round/>
                      <a:headEnd type="none" w="med" len="med"/>
                      <a:tailEnd type="none" w="med" len="med"/>
                    </a:lnB>
                    <a:solidFill>
                      <a:srgbClr val="FF0000"/>
                    </a:solidFill>
                  </a:tcPr>
                </a:tc>
                <a:tc>
                  <a:txBody>
                    <a:bodyPr/>
                    <a:lstStyle/>
                    <a:p>
                      <a:pPr algn="ctr">
                        <a:spcAft>
                          <a:spcPts val="0"/>
                        </a:spcAft>
                      </a:pPr>
                      <a:r>
                        <a:rPr lang="pt-BR" sz="1800" b="1" dirty="0">
                          <a:solidFill>
                            <a:srgbClr val="FFFFFF"/>
                          </a:solidFill>
                          <a:effectLst/>
                          <a:latin typeface="Times New Roman"/>
                          <a:ea typeface="Times New Roman"/>
                          <a:cs typeface="Times New Roman"/>
                        </a:rPr>
                        <a:t>DISPOSIÇÃO LEGAL</a:t>
                      </a:r>
                      <a:endParaRPr lang="pt-BR" sz="1200" dirty="0">
                        <a:effectLst/>
                        <a:latin typeface="Times New Roman"/>
                        <a:ea typeface="Times New Roman"/>
                        <a:cs typeface="Times New Roman"/>
                      </a:endParaRPr>
                    </a:p>
                  </a:txBody>
                  <a:tcPr marL="68580" marR="68580" marT="0" marB="0">
                    <a:lnB w="12700" cap="flat" cmpd="sng" algn="ctr">
                      <a:solidFill>
                        <a:schemeClr val="tx1"/>
                      </a:solidFill>
                      <a:prstDash val="solid"/>
                      <a:round/>
                      <a:headEnd type="none" w="med" len="med"/>
                      <a:tailEnd type="none" w="med" len="med"/>
                    </a:lnB>
                    <a:solidFill>
                      <a:srgbClr val="FF0000"/>
                    </a:solidFill>
                  </a:tcPr>
                </a:tc>
              </a:tr>
              <a:tr h="783608">
                <a:tc>
                  <a:txBody>
                    <a:bodyPr/>
                    <a:lstStyle/>
                    <a:p>
                      <a:pPr algn="ctr">
                        <a:lnSpc>
                          <a:spcPct val="115000"/>
                        </a:lnSpc>
                        <a:spcAft>
                          <a:spcPts val="0"/>
                        </a:spcAft>
                      </a:pPr>
                      <a:r>
                        <a:rPr lang="pt-BR" sz="1600" b="1" dirty="0">
                          <a:effectLst/>
                          <a:latin typeface="Times New Roman"/>
                          <a:ea typeface="Calibri"/>
                          <a:cs typeface="Times New Roman"/>
                        </a:rPr>
                        <a:t> </a:t>
                      </a:r>
                      <a:endParaRPr lang="pt-BR" sz="1100" b="1" dirty="0">
                        <a:effectLst/>
                        <a:latin typeface="Calibri"/>
                        <a:ea typeface="Calibri"/>
                        <a:cs typeface="Times New Roman"/>
                      </a:endParaRPr>
                    </a:p>
                    <a:p>
                      <a:pPr algn="ctr">
                        <a:lnSpc>
                          <a:spcPct val="115000"/>
                        </a:lnSpc>
                        <a:spcAft>
                          <a:spcPts val="0"/>
                        </a:spcAft>
                      </a:pPr>
                      <a:r>
                        <a:rPr lang="pt-BR" sz="1600" b="1" dirty="0">
                          <a:effectLst/>
                          <a:latin typeface="Times New Roman"/>
                          <a:ea typeface="Calibri"/>
                          <a:cs typeface="Times New Roman"/>
                        </a:rPr>
                        <a:t>LICITAÇÃO EXCLUSIVA</a:t>
                      </a:r>
                      <a:endParaRPr lang="pt-BR" sz="1100" b="1"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just">
                        <a:spcAft>
                          <a:spcPts val="0"/>
                        </a:spcAft>
                      </a:pPr>
                      <a:r>
                        <a:rPr lang="pt-BR" sz="1300" dirty="0">
                          <a:solidFill>
                            <a:srgbClr val="000000"/>
                          </a:solidFill>
                          <a:effectLst/>
                          <a:latin typeface="Times New Roman"/>
                          <a:ea typeface="Times New Roman"/>
                          <a:cs typeface="Times New Roman"/>
                        </a:rPr>
                        <a:t>ART. 48[...]I - deverá realizar processo licitatório destinado </a:t>
                      </a:r>
                      <a:r>
                        <a:rPr lang="pt-BR" sz="1300" b="1" dirty="0">
                          <a:solidFill>
                            <a:srgbClr val="000000"/>
                          </a:solidFill>
                          <a:effectLst/>
                          <a:latin typeface="Times New Roman"/>
                          <a:ea typeface="Times New Roman"/>
                          <a:cs typeface="Times New Roman"/>
                        </a:rPr>
                        <a:t>exclusivamente</a:t>
                      </a:r>
                      <a:r>
                        <a:rPr lang="pt-BR" sz="1300" dirty="0">
                          <a:solidFill>
                            <a:srgbClr val="000000"/>
                          </a:solidFill>
                          <a:effectLst/>
                          <a:latin typeface="Times New Roman"/>
                          <a:ea typeface="Times New Roman"/>
                          <a:cs typeface="Times New Roman"/>
                        </a:rPr>
                        <a:t> à participação de microempresas e empresas de pequeno porte nos itens de contratação cujo valor seja de até </a:t>
                      </a:r>
                      <a:r>
                        <a:rPr lang="pt-BR" sz="1300" b="1" dirty="0">
                          <a:solidFill>
                            <a:srgbClr val="000000"/>
                          </a:solidFill>
                          <a:effectLst/>
                          <a:latin typeface="Times New Roman"/>
                          <a:ea typeface="Times New Roman"/>
                          <a:cs typeface="Times New Roman"/>
                        </a:rPr>
                        <a:t>R$ 80.000,00</a:t>
                      </a:r>
                      <a:r>
                        <a:rPr lang="pt-BR" sz="1300" dirty="0">
                          <a:solidFill>
                            <a:srgbClr val="000000"/>
                          </a:solidFill>
                          <a:effectLst/>
                          <a:latin typeface="Times New Roman"/>
                          <a:ea typeface="Times New Roman"/>
                          <a:cs typeface="Times New Roman"/>
                        </a:rPr>
                        <a:t> </a:t>
                      </a:r>
                      <a:endParaRPr lang="pt-BR" sz="1200" dirty="0">
                        <a:effectLst/>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r>
              <a:tr h="642423">
                <a:tc>
                  <a:txBody>
                    <a:bodyPr/>
                    <a:lstStyle/>
                    <a:p>
                      <a:pPr algn="ctr">
                        <a:lnSpc>
                          <a:spcPct val="115000"/>
                        </a:lnSpc>
                        <a:spcAft>
                          <a:spcPts val="0"/>
                        </a:spcAft>
                      </a:pPr>
                      <a:r>
                        <a:rPr lang="pt-BR" sz="1600" b="1" dirty="0">
                          <a:effectLst/>
                          <a:latin typeface="Times New Roman"/>
                          <a:ea typeface="Calibri"/>
                          <a:cs typeface="Times New Roman"/>
                        </a:rPr>
                        <a:t>SUBCONTRATAÇÃO EXCLUSIVA</a:t>
                      </a:r>
                      <a:endParaRPr lang="pt-BR" sz="1100" b="1"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just">
                        <a:spcAft>
                          <a:spcPts val="0"/>
                        </a:spcAft>
                      </a:pPr>
                      <a:r>
                        <a:rPr lang="pt-BR" sz="1300" dirty="0">
                          <a:solidFill>
                            <a:srgbClr val="000000"/>
                          </a:solidFill>
                          <a:effectLst/>
                          <a:latin typeface="Times New Roman"/>
                          <a:ea typeface="Times New Roman"/>
                          <a:cs typeface="Times New Roman"/>
                        </a:rPr>
                        <a:t>ART. 48[...]II - poderá, em relação aos processos licitatórios destinados à aquisição de obras e serviços, exigir dos licitantes a </a:t>
                      </a:r>
                      <a:r>
                        <a:rPr lang="pt-BR" sz="1300" b="1" dirty="0">
                          <a:solidFill>
                            <a:srgbClr val="000000"/>
                          </a:solidFill>
                          <a:effectLst/>
                          <a:latin typeface="Times New Roman"/>
                          <a:ea typeface="Times New Roman"/>
                          <a:cs typeface="Times New Roman"/>
                        </a:rPr>
                        <a:t>subcontratação de microempresa </a:t>
                      </a:r>
                      <a:r>
                        <a:rPr lang="pt-BR" sz="1300" dirty="0">
                          <a:solidFill>
                            <a:srgbClr val="000000"/>
                          </a:solidFill>
                          <a:effectLst/>
                          <a:latin typeface="Times New Roman"/>
                          <a:ea typeface="Times New Roman"/>
                          <a:cs typeface="Times New Roman"/>
                        </a:rPr>
                        <a:t>ou empresa de pequeno porte;                </a:t>
                      </a:r>
                      <a:endParaRPr lang="pt-BR" sz="1200" dirty="0">
                        <a:effectLst/>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r>
              <a:tr h="783608">
                <a:tc>
                  <a:txBody>
                    <a:bodyPr/>
                    <a:lstStyle/>
                    <a:p>
                      <a:pPr algn="l">
                        <a:lnSpc>
                          <a:spcPct val="115000"/>
                        </a:lnSpc>
                        <a:spcAft>
                          <a:spcPts val="0"/>
                        </a:spcAft>
                      </a:pPr>
                      <a:r>
                        <a:rPr lang="pt-BR" sz="1600" b="1" dirty="0">
                          <a:effectLst/>
                          <a:latin typeface="Times New Roman"/>
                          <a:ea typeface="Calibri"/>
                          <a:cs typeface="Times New Roman"/>
                        </a:rPr>
                        <a:t> </a:t>
                      </a:r>
                      <a:endParaRPr lang="pt-BR" sz="1100" b="1" dirty="0">
                        <a:effectLst/>
                        <a:latin typeface="Calibri"/>
                        <a:ea typeface="Calibri"/>
                        <a:cs typeface="Times New Roman"/>
                      </a:endParaRPr>
                    </a:p>
                    <a:p>
                      <a:pPr algn="ctr">
                        <a:lnSpc>
                          <a:spcPct val="115000"/>
                        </a:lnSpc>
                        <a:spcAft>
                          <a:spcPts val="0"/>
                        </a:spcAft>
                      </a:pPr>
                      <a:r>
                        <a:rPr lang="pt-BR" sz="1600" b="1" dirty="0">
                          <a:effectLst/>
                          <a:latin typeface="Times New Roman"/>
                          <a:ea typeface="Calibri"/>
                          <a:cs typeface="Times New Roman"/>
                        </a:rPr>
                        <a:t>COTA RESERVADA</a:t>
                      </a:r>
                      <a:endParaRPr lang="pt-BR" sz="1100" b="1"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just">
                        <a:spcAft>
                          <a:spcPts val="0"/>
                        </a:spcAft>
                      </a:pPr>
                      <a:r>
                        <a:rPr lang="pt-BR" sz="1300" dirty="0">
                          <a:solidFill>
                            <a:srgbClr val="000000"/>
                          </a:solidFill>
                          <a:effectLst/>
                          <a:latin typeface="Times New Roman"/>
                          <a:ea typeface="Times New Roman"/>
                          <a:cs typeface="Times New Roman"/>
                        </a:rPr>
                        <a:t>ART. 48[...]III - deverá estabelecer, em certames para aquisição de bens de natureza divisível, </a:t>
                      </a:r>
                      <a:r>
                        <a:rPr lang="pt-BR" sz="1300" b="1" dirty="0">
                          <a:solidFill>
                            <a:srgbClr val="000000"/>
                          </a:solidFill>
                          <a:effectLst/>
                          <a:latin typeface="Times New Roman"/>
                          <a:ea typeface="Times New Roman"/>
                          <a:cs typeface="Times New Roman"/>
                        </a:rPr>
                        <a:t>cota de até 25%</a:t>
                      </a:r>
                      <a:r>
                        <a:rPr lang="pt-BR" sz="1300" dirty="0">
                          <a:solidFill>
                            <a:srgbClr val="000000"/>
                          </a:solidFill>
                          <a:effectLst/>
                          <a:latin typeface="Times New Roman"/>
                          <a:ea typeface="Times New Roman"/>
                          <a:cs typeface="Times New Roman"/>
                        </a:rPr>
                        <a:t> (vinte e cinco por cento) do objeto para a contratação de microempresas e empresas de pequeno porte.  </a:t>
                      </a:r>
                      <a:r>
                        <a:rPr lang="pt-BR" sz="1300" dirty="0">
                          <a:effectLst/>
                          <a:latin typeface="Times New Roman"/>
                          <a:ea typeface="Times New Roman"/>
                          <a:cs typeface="Times New Roman"/>
                        </a:rPr>
                        <a:t> </a:t>
                      </a:r>
                      <a:endParaRPr lang="pt-BR" sz="1200" dirty="0">
                        <a:effectLst/>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r>
              <a:tr h="1043858">
                <a:tc>
                  <a:txBody>
                    <a:bodyPr/>
                    <a:lstStyle/>
                    <a:p>
                      <a:pPr algn="l">
                        <a:lnSpc>
                          <a:spcPct val="115000"/>
                        </a:lnSpc>
                        <a:spcAft>
                          <a:spcPts val="0"/>
                        </a:spcAft>
                      </a:pPr>
                      <a:r>
                        <a:rPr lang="pt-BR" sz="1600" b="1" dirty="0">
                          <a:effectLst/>
                          <a:latin typeface="Times New Roman"/>
                          <a:ea typeface="Calibri"/>
                          <a:cs typeface="Times New Roman"/>
                        </a:rPr>
                        <a:t> </a:t>
                      </a:r>
                      <a:endParaRPr lang="pt-BR" sz="1100" b="1" dirty="0">
                        <a:effectLst/>
                        <a:latin typeface="Calibri"/>
                        <a:ea typeface="Calibri"/>
                        <a:cs typeface="Times New Roman"/>
                      </a:endParaRPr>
                    </a:p>
                    <a:p>
                      <a:pPr algn="ctr">
                        <a:lnSpc>
                          <a:spcPct val="115000"/>
                        </a:lnSpc>
                        <a:spcAft>
                          <a:spcPts val="0"/>
                        </a:spcAft>
                      </a:pPr>
                      <a:r>
                        <a:rPr lang="pt-BR" sz="1600" b="1" dirty="0">
                          <a:effectLst/>
                          <a:latin typeface="Times New Roman"/>
                          <a:ea typeface="Calibri"/>
                          <a:cs typeface="Times New Roman"/>
                        </a:rPr>
                        <a:t>PRIORIDADE REGIONAL</a:t>
                      </a:r>
                      <a:endParaRPr lang="pt-BR" sz="1100" b="1" dirty="0">
                        <a:effectLst/>
                        <a:latin typeface="Calibri"/>
                        <a:ea typeface="Calibri"/>
                        <a:cs typeface="Times New Roman"/>
                      </a:endParaRPr>
                    </a:p>
                    <a:p>
                      <a:pPr algn="ctr">
                        <a:lnSpc>
                          <a:spcPct val="115000"/>
                        </a:lnSpc>
                        <a:spcAft>
                          <a:spcPts val="0"/>
                        </a:spcAft>
                      </a:pPr>
                      <a:r>
                        <a:rPr lang="pt-BR" sz="1600" b="1" dirty="0">
                          <a:effectLst/>
                          <a:latin typeface="Times New Roman"/>
                          <a:ea typeface="Calibri"/>
                          <a:cs typeface="Times New Roman"/>
                        </a:rPr>
                        <a:t> </a:t>
                      </a:r>
                      <a:endParaRPr lang="pt-BR" sz="1100" b="1"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just">
                        <a:spcAft>
                          <a:spcPts val="0"/>
                        </a:spcAft>
                      </a:pPr>
                      <a:r>
                        <a:rPr lang="pt-BR" sz="1300" dirty="0">
                          <a:solidFill>
                            <a:srgbClr val="000000"/>
                          </a:solidFill>
                          <a:effectLst/>
                          <a:latin typeface="Times New Roman"/>
                          <a:ea typeface="Times New Roman"/>
                          <a:cs typeface="Times New Roman"/>
                        </a:rPr>
                        <a:t>ART. 48[...]§ 3</a:t>
                      </a:r>
                      <a:r>
                        <a:rPr lang="pt-BR" sz="1300" u="sng" baseline="30000" dirty="0">
                          <a:solidFill>
                            <a:srgbClr val="000000"/>
                          </a:solidFill>
                          <a:effectLst/>
                          <a:latin typeface="Times New Roman"/>
                          <a:ea typeface="Times New Roman"/>
                          <a:cs typeface="Times New Roman"/>
                        </a:rPr>
                        <a:t>o</a:t>
                      </a:r>
                      <a:r>
                        <a:rPr lang="pt-BR" sz="1300" dirty="0">
                          <a:solidFill>
                            <a:srgbClr val="000000"/>
                          </a:solidFill>
                          <a:effectLst/>
                          <a:latin typeface="Times New Roman"/>
                          <a:ea typeface="Times New Roman"/>
                          <a:cs typeface="Times New Roman"/>
                        </a:rPr>
                        <a:t>  Os benefícios referidos no caput deste artigo poderão, justificadamente, estabelecer a </a:t>
                      </a:r>
                      <a:r>
                        <a:rPr lang="pt-BR" sz="1300" b="1" dirty="0">
                          <a:solidFill>
                            <a:srgbClr val="000000"/>
                          </a:solidFill>
                          <a:effectLst/>
                          <a:latin typeface="Times New Roman"/>
                          <a:ea typeface="Times New Roman"/>
                          <a:cs typeface="Times New Roman"/>
                        </a:rPr>
                        <a:t>prioridade de contratação para as microempresas e empresas de pequeno porte sediadas local ou regionalmente</a:t>
                      </a:r>
                      <a:r>
                        <a:rPr lang="pt-BR" sz="1300" dirty="0">
                          <a:solidFill>
                            <a:srgbClr val="000000"/>
                          </a:solidFill>
                          <a:effectLst/>
                          <a:latin typeface="Times New Roman"/>
                          <a:ea typeface="Times New Roman"/>
                          <a:cs typeface="Times New Roman"/>
                        </a:rPr>
                        <a:t>, até o limite de 10% (dez por cento) do melhor preço válido.</a:t>
                      </a:r>
                      <a:endParaRPr lang="pt-BR" sz="1200" dirty="0">
                        <a:effectLst/>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r>
              <a:tr h="1772952">
                <a:tc>
                  <a:txBody>
                    <a:bodyPr/>
                    <a:lstStyle/>
                    <a:p>
                      <a:pPr algn="l">
                        <a:lnSpc>
                          <a:spcPct val="115000"/>
                        </a:lnSpc>
                        <a:spcAft>
                          <a:spcPts val="0"/>
                        </a:spcAft>
                      </a:pPr>
                      <a:r>
                        <a:rPr lang="pt-BR" sz="1600" b="1" dirty="0">
                          <a:effectLst/>
                          <a:latin typeface="Times New Roman"/>
                          <a:ea typeface="Calibri"/>
                          <a:cs typeface="Times New Roman"/>
                        </a:rPr>
                        <a:t> </a:t>
                      </a:r>
                      <a:endParaRPr lang="pt-BR" sz="1100" b="1" dirty="0">
                        <a:effectLst/>
                        <a:latin typeface="Calibri"/>
                        <a:ea typeface="Calibri"/>
                        <a:cs typeface="Times New Roman"/>
                      </a:endParaRPr>
                    </a:p>
                    <a:p>
                      <a:pPr algn="ctr">
                        <a:lnSpc>
                          <a:spcPct val="115000"/>
                        </a:lnSpc>
                        <a:spcAft>
                          <a:spcPts val="0"/>
                        </a:spcAft>
                      </a:pPr>
                      <a:r>
                        <a:rPr lang="pt-BR" sz="1600" b="1" dirty="0">
                          <a:effectLst/>
                          <a:latin typeface="Times New Roman"/>
                          <a:ea typeface="Calibri"/>
                          <a:cs typeface="Times New Roman"/>
                        </a:rPr>
                        <a:t>PRAZO DE REGULARIZAÇÃO FISCAL E TRABALHISTA</a:t>
                      </a:r>
                      <a:endParaRPr lang="pt-BR" sz="1100" b="1" dirty="0">
                        <a:effectLst/>
                        <a:latin typeface="Calibri"/>
                        <a:ea typeface="Calibri"/>
                        <a:cs typeface="Times New Roman"/>
                      </a:endParaRPr>
                    </a:p>
                    <a:p>
                      <a:pPr algn="l">
                        <a:lnSpc>
                          <a:spcPct val="115000"/>
                        </a:lnSpc>
                        <a:spcAft>
                          <a:spcPts val="0"/>
                        </a:spcAft>
                      </a:pPr>
                      <a:r>
                        <a:rPr lang="pt-BR" sz="1600" b="1" dirty="0">
                          <a:effectLst/>
                          <a:latin typeface="Times New Roman"/>
                          <a:ea typeface="Calibri"/>
                          <a:cs typeface="Times New Roman"/>
                        </a:rPr>
                        <a:t> </a:t>
                      </a:r>
                      <a:endParaRPr lang="pt-BR" sz="1100" b="1" dirty="0">
                        <a:effectLst/>
                        <a:latin typeface="Calibri"/>
                        <a:ea typeface="Calibri"/>
                        <a:cs typeface="Times New Roman"/>
                      </a:endParaRPr>
                    </a:p>
                    <a:p>
                      <a:pPr algn="l">
                        <a:lnSpc>
                          <a:spcPct val="115000"/>
                        </a:lnSpc>
                        <a:spcAft>
                          <a:spcPts val="0"/>
                        </a:spcAft>
                      </a:pPr>
                      <a:r>
                        <a:rPr lang="pt-BR" sz="1600" b="1" dirty="0">
                          <a:effectLst/>
                          <a:latin typeface="Times New Roman"/>
                          <a:ea typeface="Calibri"/>
                          <a:cs typeface="Times New Roman"/>
                        </a:rPr>
                        <a:t> </a:t>
                      </a:r>
                      <a:endParaRPr lang="pt-BR" sz="1100" b="1" dirty="0">
                        <a:effectLst/>
                        <a:latin typeface="Calibri"/>
                        <a:ea typeface="Calibri"/>
                        <a:cs typeface="Times New Roman"/>
                      </a:endParaRPr>
                    </a:p>
                    <a:p>
                      <a:pPr algn="l">
                        <a:lnSpc>
                          <a:spcPct val="115000"/>
                        </a:lnSpc>
                        <a:spcAft>
                          <a:spcPts val="0"/>
                        </a:spcAft>
                      </a:pPr>
                      <a:r>
                        <a:rPr lang="pt-BR" sz="1600" b="1" dirty="0">
                          <a:effectLst/>
                          <a:latin typeface="Times New Roman"/>
                          <a:ea typeface="Calibri"/>
                          <a:cs typeface="Times New Roman"/>
                        </a:rPr>
                        <a:t> </a:t>
                      </a:r>
                      <a:endParaRPr lang="pt-BR" sz="1100" b="1"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just">
                        <a:spcAft>
                          <a:spcPts val="0"/>
                        </a:spcAft>
                      </a:pPr>
                      <a:r>
                        <a:rPr lang="pt-BR" sz="1300" dirty="0">
                          <a:solidFill>
                            <a:srgbClr val="000000"/>
                          </a:solidFill>
                          <a:effectLst/>
                          <a:latin typeface="Times New Roman"/>
                          <a:ea typeface="Times New Roman"/>
                          <a:cs typeface="Times New Roman"/>
                        </a:rPr>
                        <a:t>Art.</a:t>
                      </a:r>
                      <a:r>
                        <a:rPr lang="pt-BR" sz="1300" spc="155" dirty="0">
                          <a:solidFill>
                            <a:srgbClr val="000000"/>
                          </a:solidFill>
                          <a:effectLst/>
                          <a:latin typeface="Times New Roman"/>
                          <a:ea typeface="Times New Roman"/>
                          <a:cs typeface="Times New Roman"/>
                        </a:rPr>
                        <a:t> </a:t>
                      </a:r>
                      <a:r>
                        <a:rPr lang="pt-BR" sz="1300" dirty="0">
                          <a:solidFill>
                            <a:srgbClr val="000000"/>
                          </a:solidFill>
                          <a:effectLst/>
                          <a:latin typeface="Times New Roman"/>
                          <a:ea typeface="Times New Roman"/>
                          <a:cs typeface="Times New Roman"/>
                        </a:rPr>
                        <a:t>43.</a:t>
                      </a:r>
                      <a:r>
                        <a:rPr lang="pt-BR" sz="1300" spc="165" dirty="0">
                          <a:solidFill>
                            <a:srgbClr val="000000"/>
                          </a:solidFill>
                          <a:effectLst/>
                          <a:latin typeface="Times New Roman"/>
                          <a:ea typeface="Times New Roman"/>
                          <a:cs typeface="Times New Roman"/>
                        </a:rPr>
                        <a:t> [...]</a:t>
                      </a:r>
                      <a:r>
                        <a:rPr lang="pt-BR" sz="1300" dirty="0">
                          <a:effectLst/>
                          <a:latin typeface="Times New Roman"/>
                          <a:ea typeface="Times New Roman"/>
                          <a:cs typeface="Times New Roman"/>
                        </a:rPr>
                        <a:t> </a:t>
                      </a:r>
                      <a:r>
                        <a:rPr lang="pt-BR" sz="1300" dirty="0">
                          <a:solidFill>
                            <a:srgbClr val="000000"/>
                          </a:solidFill>
                          <a:effectLst/>
                          <a:latin typeface="Times New Roman"/>
                          <a:ea typeface="Times New Roman"/>
                          <a:cs typeface="Times New Roman"/>
                        </a:rPr>
                        <a:t>§</a:t>
                      </a:r>
                      <a:r>
                        <a:rPr lang="pt-BR" sz="1300" spc="65" dirty="0">
                          <a:solidFill>
                            <a:srgbClr val="000000"/>
                          </a:solidFill>
                          <a:effectLst/>
                          <a:latin typeface="Times New Roman"/>
                          <a:ea typeface="Times New Roman"/>
                          <a:cs typeface="Times New Roman"/>
                        </a:rPr>
                        <a:t> </a:t>
                      </a:r>
                      <a:r>
                        <a:rPr lang="pt-BR" sz="1300" dirty="0">
                          <a:solidFill>
                            <a:srgbClr val="000000"/>
                          </a:solidFill>
                          <a:effectLst/>
                          <a:latin typeface="Times New Roman"/>
                          <a:ea typeface="Times New Roman"/>
                          <a:cs typeface="Times New Roman"/>
                        </a:rPr>
                        <a:t>1</a:t>
                      </a:r>
                      <a:r>
                        <a:rPr lang="pt-BR" sz="1300" u="sng" baseline="30000" dirty="0">
                          <a:solidFill>
                            <a:srgbClr val="000000"/>
                          </a:solidFill>
                          <a:effectLst/>
                          <a:latin typeface="Times New Roman"/>
                          <a:ea typeface="Times New Roman"/>
                          <a:cs typeface="Times New Roman"/>
                        </a:rPr>
                        <a:t>o</a:t>
                      </a:r>
                      <a:r>
                        <a:rPr lang="pt-BR" sz="1300" spc="65" dirty="0">
                          <a:solidFill>
                            <a:srgbClr val="000000"/>
                          </a:solidFill>
                          <a:effectLst/>
                          <a:latin typeface="Times New Roman"/>
                          <a:ea typeface="Times New Roman"/>
                          <a:cs typeface="Times New Roman"/>
                        </a:rPr>
                        <a:t>  </a:t>
                      </a:r>
                      <a:r>
                        <a:rPr lang="pt-BR" sz="1300" dirty="0">
                          <a:solidFill>
                            <a:srgbClr val="000000"/>
                          </a:solidFill>
                          <a:effectLst/>
                          <a:latin typeface="Times New Roman"/>
                          <a:ea typeface="Times New Roman"/>
                          <a:cs typeface="Times New Roman"/>
                        </a:rPr>
                        <a:t>Havendo</a:t>
                      </a:r>
                      <a:r>
                        <a:rPr lang="pt-BR" sz="1300" spc="25" dirty="0">
                          <a:solidFill>
                            <a:srgbClr val="000000"/>
                          </a:solidFill>
                          <a:effectLst/>
                          <a:latin typeface="Times New Roman"/>
                          <a:ea typeface="Times New Roman"/>
                          <a:cs typeface="Times New Roman"/>
                        </a:rPr>
                        <a:t> </a:t>
                      </a:r>
                      <a:r>
                        <a:rPr lang="pt-BR" sz="1300" dirty="0">
                          <a:solidFill>
                            <a:srgbClr val="000000"/>
                          </a:solidFill>
                          <a:effectLst/>
                          <a:latin typeface="Times New Roman"/>
                          <a:ea typeface="Times New Roman"/>
                          <a:cs typeface="Times New Roman"/>
                        </a:rPr>
                        <a:t>alg</a:t>
                      </a:r>
                      <a:r>
                        <a:rPr lang="pt-BR" sz="1300" spc="10" dirty="0">
                          <a:solidFill>
                            <a:srgbClr val="000000"/>
                          </a:solidFill>
                          <a:effectLst/>
                          <a:latin typeface="Times New Roman"/>
                          <a:ea typeface="Times New Roman"/>
                          <a:cs typeface="Times New Roman"/>
                        </a:rPr>
                        <a:t>u</a:t>
                      </a:r>
                      <a:r>
                        <a:rPr lang="pt-BR" sz="1300" spc="-10" dirty="0">
                          <a:solidFill>
                            <a:srgbClr val="000000"/>
                          </a:solidFill>
                          <a:effectLst/>
                          <a:latin typeface="Times New Roman"/>
                          <a:ea typeface="Times New Roman"/>
                          <a:cs typeface="Times New Roman"/>
                        </a:rPr>
                        <a:t>m</a:t>
                      </a:r>
                      <a:r>
                        <a:rPr lang="pt-BR" sz="1300" dirty="0">
                          <a:solidFill>
                            <a:srgbClr val="000000"/>
                          </a:solidFill>
                          <a:effectLst/>
                          <a:latin typeface="Times New Roman"/>
                          <a:ea typeface="Times New Roman"/>
                          <a:cs typeface="Times New Roman"/>
                        </a:rPr>
                        <a:t>a</a:t>
                      </a:r>
                      <a:r>
                        <a:rPr lang="pt-BR" sz="1300" spc="40" dirty="0">
                          <a:solidFill>
                            <a:srgbClr val="000000"/>
                          </a:solidFill>
                          <a:effectLst/>
                          <a:latin typeface="Times New Roman"/>
                          <a:ea typeface="Times New Roman"/>
                          <a:cs typeface="Times New Roman"/>
                        </a:rPr>
                        <a:t> </a:t>
                      </a:r>
                      <a:r>
                        <a:rPr lang="pt-BR" sz="1300" dirty="0">
                          <a:solidFill>
                            <a:srgbClr val="000000"/>
                          </a:solidFill>
                          <a:effectLst/>
                          <a:latin typeface="Times New Roman"/>
                          <a:ea typeface="Times New Roman"/>
                          <a:cs typeface="Times New Roman"/>
                        </a:rPr>
                        <a:t>restrição</a:t>
                      </a:r>
                      <a:r>
                        <a:rPr lang="pt-BR" sz="1300" spc="25" dirty="0">
                          <a:solidFill>
                            <a:srgbClr val="000000"/>
                          </a:solidFill>
                          <a:effectLst/>
                          <a:latin typeface="Times New Roman"/>
                          <a:ea typeface="Times New Roman"/>
                          <a:cs typeface="Times New Roman"/>
                        </a:rPr>
                        <a:t> </a:t>
                      </a:r>
                      <a:r>
                        <a:rPr lang="pt-BR" sz="1300" dirty="0">
                          <a:solidFill>
                            <a:srgbClr val="000000"/>
                          </a:solidFill>
                          <a:effectLst/>
                          <a:latin typeface="Times New Roman"/>
                          <a:ea typeface="Times New Roman"/>
                          <a:cs typeface="Times New Roman"/>
                        </a:rPr>
                        <a:t>na</a:t>
                      </a:r>
                      <a:r>
                        <a:rPr lang="pt-BR" sz="1300" spc="60" dirty="0">
                          <a:solidFill>
                            <a:srgbClr val="000000"/>
                          </a:solidFill>
                          <a:effectLst/>
                          <a:latin typeface="Times New Roman"/>
                          <a:ea typeface="Times New Roman"/>
                          <a:cs typeface="Times New Roman"/>
                        </a:rPr>
                        <a:t> </a:t>
                      </a:r>
                      <a:r>
                        <a:rPr lang="pt-BR" sz="1300" dirty="0">
                          <a:solidFill>
                            <a:srgbClr val="000000"/>
                          </a:solidFill>
                          <a:effectLst/>
                          <a:latin typeface="Times New Roman"/>
                          <a:ea typeface="Times New Roman"/>
                          <a:cs typeface="Times New Roman"/>
                        </a:rPr>
                        <a:t>c</a:t>
                      </a:r>
                      <a:r>
                        <a:rPr lang="pt-BR" sz="1300" spc="10" dirty="0">
                          <a:solidFill>
                            <a:srgbClr val="000000"/>
                          </a:solidFill>
                          <a:effectLst/>
                          <a:latin typeface="Times New Roman"/>
                          <a:ea typeface="Times New Roman"/>
                          <a:cs typeface="Times New Roman"/>
                        </a:rPr>
                        <a:t>o</a:t>
                      </a:r>
                      <a:r>
                        <a:rPr lang="pt-BR" sz="1300" spc="-10" dirty="0">
                          <a:solidFill>
                            <a:srgbClr val="000000"/>
                          </a:solidFill>
                          <a:effectLst/>
                          <a:latin typeface="Times New Roman"/>
                          <a:ea typeface="Times New Roman"/>
                          <a:cs typeface="Times New Roman"/>
                        </a:rPr>
                        <a:t>m</a:t>
                      </a:r>
                      <a:r>
                        <a:rPr lang="pt-BR" sz="1300" dirty="0">
                          <a:solidFill>
                            <a:srgbClr val="000000"/>
                          </a:solidFill>
                          <a:effectLst/>
                          <a:latin typeface="Times New Roman"/>
                          <a:ea typeface="Times New Roman"/>
                          <a:cs typeface="Times New Roman"/>
                        </a:rPr>
                        <a:t>p</a:t>
                      </a:r>
                      <a:r>
                        <a:rPr lang="pt-BR" sz="1300" spc="10" dirty="0">
                          <a:solidFill>
                            <a:srgbClr val="000000"/>
                          </a:solidFill>
                          <a:effectLst/>
                          <a:latin typeface="Times New Roman"/>
                          <a:ea typeface="Times New Roman"/>
                          <a:cs typeface="Times New Roman"/>
                        </a:rPr>
                        <a:t>r</a:t>
                      </a:r>
                      <a:r>
                        <a:rPr lang="pt-BR" sz="1300" dirty="0">
                          <a:solidFill>
                            <a:srgbClr val="000000"/>
                          </a:solidFill>
                          <a:effectLst/>
                          <a:latin typeface="Times New Roman"/>
                          <a:ea typeface="Times New Roman"/>
                          <a:cs typeface="Times New Roman"/>
                        </a:rPr>
                        <a:t>o</a:t>
                      </a:r>
                      <a:r>
                        <a:rPr lang="pt-BR" sz="1300" spc="10" dirty="0">
                          <a:solidFill>
                            <a:srgbClr val="000000"/>
                          </a:solidFill>
                          <a:effectLst/>
                          <a:latin typeface="Times New Roman"/>
                          <a:ea typeface="Times New Roman"/>
                          <a:cs typeface="Times New Roman"/>
                        </a:rPr>
                        <a:t>v</a:t>
                      </a:r>
                      <a:r>
                        <a:rPr lang="pt-BR" sz="1300" dirty="0">
                          <a:solidFill>
                            <a:srgbClr val="000000"/>
                          </a:solidFill>
                          <a:effectLst/>
                          <a:latin typeface="Times New Roman"/>
                          <a:ea typeface="Times New Roman"/>
                          <a:cs typeface="Times New Roman"/>
                        </a:rPr>
                        <a:t>ação da</a:t>
                      </a:r>
                      <a:r>
                        <a:rPr lang="pt-BR" sz="1300" spc="60" dirty="0">
                          <a:solidFill>
                            <a:srgbClr val="000000"/>
                          </a:solidFill>
                          <a:effectLst/>
                          <a:latin typeface="Times New Roman"/>
                          <a:ea typeface="Times New Roman"/>
                          <a:cs typeface="Times New Roman"/>
                        </a:rPr>
                        <a:t> </a:t>
                      </a:r>
                      <a:r>
                        <a:rPr lang="pt-BR" sz="1300" dirty="0">
                          <a:solidFill>
                            <a:srgbClr val="000000"/>
                          </a:solidFill>
                          <a:effectLst/>
                          <a:latin typeface="Times New Roman"/>
                          <a:ea typeface="Times New Roman"/>
                          <a:cs typeface="Times New Roman"/>
                        </a:rPr>
                        <a:t>regularid</a:t>
                      </a:r>
                      <a:r>
                        <a:rPr lang="pt-BR" sz="1300" spc="15" dirty="0">
                          <a:solidFill>
                            <a:srgbClr val="000000"/>
                          </a:solidFill>
                          <a:effectLst/>
                          <a:latin typeface="Times New Roman"/>
                          <a:ea typeface="Times New Roman"/>
                          <a:cs typeface="Times New Roman"/>
                        </a:rPr>
                        <a:t>a</a:t>
                      </a:r>
                      <a:r>
                        <a:rPr lang="pt-BR" sz="1300" dirty="0">
                          <a:solidFill>
                            <a:srgbClr val="000000"/>
                          </a:solidFill>
                          <a:effectLst/>
                          <a:latin typeface="Times New Roman"/>
                          <a:ea typeface="Times New Roman"/>
                          <a:cs typeface="Times New Roman"/>
                        </a:rPr>
                        <a:t>de </a:t>
                      </a:r>
                      <a:r>
                        <a:rPr lang="pt-BR" sz="1300" spc="10" dirty="0">
                          <a:solidFill>
                            <a:srgbClr val="000000"/>
                          </a:solidFill>
                          <a:effectLst/>
                          <a:latin typeface="Times New Roman"/>
                          <a:ea typeface="Times New Roman"/>
                          <a:cs typeface="Times New Roman"/>
                        </a:rPr>
                        <a:t>f</a:t>
                      </a:r>
                      <a:r>
                        <a:rPr lang="pt-BR" sz="1300" dirty="0">
                          <a:solidFill>
                            <a:srgbClr val="000000"/>
                          </a:solidFill>
                          <a:effectLst/>
                          <a:latin typeface="Times New Roman"/>
                          <a:ea typeface="Times New Roman"/>
                          <a:cs typeface="Times New Roman"/>
                        </a:rPr>
                        <a:t>iscal</a:t>
                      </a:r>
                      <a:r>
                        <a:rPr lang="pt-BR" sz="1300" spc="185" dirty="0">
                          <a:solidFill>
                            <a:srgbClr val="000000"/>
                          </a:solidFill>
                          <a:effectLst/>
                          <a:latin typeface="Times New Roman"/>
                          <a:ea typeface="Times New Roman"/>
                          <a:cs typeface="Times New Roman"/>
                        </a:rPr>
                        <a:t> </a:t>
                      </a:r>
                      <a:r>
                        <a:rPr lang="pt-BR" sz="1300" dirty="0">
                          <a:solidFill>
                            <a:srgbClr val="000000"/>
                          </a:solidFill>
                          <a:effectLst/>
                          <a:latin typeface="Times New Roman"/>
                          <a:ea typeface="Times New Roman"/>
                          <a:cs typeface="Times New Roman"/>
                        </a:rPr>
                        <a:t>e</a:t>
                      </a:r>
                      <a:r>
                        <a:rPr lang="pt-BR" sz="1300" spc="210" dirty="0">
                          <a:solidFill>
                            <a:srgbClr val="000000"/>
                          </a:solidFill>
                          <a:effectLst/>
                          <a:latin typeface="Times New Roman"/>
                          <a:ea typeface="Times New Roman"/>
                          <a:cs typeface="Times New Roman"/>
                        </a:rPr>
                        <a:t> </a:t>
                      </a:r>
                      <a:r>
                        <a:rPr lang="pt-BR" sz="1300" dirty="0">
                          <a:solidFill>
                            <a:srgbClr val="000000"/>
                          </a:solidFill>
                          <a:effectLst/>
                          <a:latin typeface="Times New Roman"/>
                          <a:ea typeface="Times New Roman"/>
                          <a:cs typeface="Times New Roman"/>
                        </a:rPr>
                        <a:t>trabalhista,</a:t>
                      </a:r>
                      <a:r>
                        <a:rPr lang="pt-BR" sz="1300" spc="160" dirty="0">
                          <a:solidFill>
                            <a:srgbClr val="000000"/>
                          </a:solidFill>
                          <a:effectLst/>
                          <a:latin typeface="Times New Roman"/>
                          <a:ea typeface="Times New Roman"/>
                          <a:cs typeface="Times New Roman"/>
                        </a:rPr>
                        <a:t> </a:t>
                      </a:r>
                      <a:r>
                        <a:rPr lang="pt-BR" sz="1300" b="1" dirty="0">
                          <a:solidFill>
                            <a:srgbClr val="000000"/>
                          </a:solidFill>
                          <a:effectLst/>
                          <a:latin typeface="Times New Roman"/>
                          <a:ea typeface="Times New Roman"/>
                          <a:cs typeface="Times New Roman"/>
                        </a:rPr>
                        <a:t>será</a:t>
                      </a:r>
                      <a:r>
                        <a:rPr lang="pt-BR" sz="1300" b="1" spc="195" dirty="0">
                          <a:solidFill>
                            <a:srgbClr val="000000"/>
                          </a:solidFill>
                          <a:effectLst/>
                          <a:latin typeface="Times New Roman"/>
                          <a:ea typeface="Times New Roman"/>
                          <a:cs typeface="Times New Roman"/>
                        </a:rPr>
                        <a:t> </a:t>
                      </a:r>
                      <a:r>
                        <a:rPr lang="pt-BR" sz="1300" b="1" dirty="0">
                          <a:solidFill>
                            <a:srgbClr val="000000"/>
                          </a:solidFill>
                          <a:effectLst/>
                          <a:latin typeface="Times New Roman"/>
                          <a:ea typeface="Times New Roman"/>
                          <a:cs typeface="Times New Roman"/>
                        </a:rPr>
                        <a:t>assegurado</a:t>
                      </a:r>
                      <a:r>
                        <a:rPr lang="pt-BR" sz="1300" b="1" spc="155" dirty="0">
                          <a:solidFill>
                            <a:srgbClr val="000000"/>
                          </a:solidFill>
                          <a:effectLst/>
                          <a:latin typeface="Times New Roman"/>
                          <a:ea typeface="Times New Roman"/>
                          <a:cs typeface="Times New Roman"/>
                        </a:rPr>
                        <a:t> </a:t>
                      </a:r>
                      <a:r>
                        <a:rPr lang="pt-BR" sz="1300" b="1" dirty="0">
                          <a:solidFill>
                            <a:srgbClr val="000000"/>
                          </a:solidFill>
                          <a:effectLst/>
                          <a:latin typeface="Times New Roman"/>
                          <a:ea typeface="Times New Roman"/>
                          <a:cs typeface="Times New Roman"/>
                        </a:rPr>
                        <a:t>o</a:t>
                      </a:r>
                      <a:r>
                        <a:rPr lang="pt-BR" sz="1300" b="1" spc="210" dirty="0">
                          <a:solidFill>
                            <a:srgbClr val="000000"/>
                          </a:solidFill>
                          <a:effectLst/>
                          <a:latin typeface="Times New Roman"/>
                          <a:ea typeface="Times New Roman"/>
                          <a:cs typeface="Times New Roman"/>
                        </a:rPr>
                        <a:t> </a:t>
                      </a:r>
                      <a:r>
                        <a:rPr lang="pt-BR" sz="1300" b="1" dirty="0">
                          <a:solidFill>
                            <a:srgbClr val="000000"/>
                          </a:solidFill>
                          <a:effectLst/>
                          <a:latin typeface="Times New Roman"/>
                          <a:ea typeface="Times New Roman"/>
                          <a:cs typeface="Times New Roman"/>
                        </a:rPr>
                        <a:t>prazo</a:t>
                      </a:r>
                      <a:r>
                        <a:rPr lang="pt-BR" sz="1300" b="1" spc="185" dirty="0">
                          <a:solidFill>
                            <a:srgbClr val="000000"/>
                          </a:solidFill>
                          <a:effectLst/>
                          <a:latin typeface="Times New Roman"/>
                          <a:ea typeface="Times New Roman"/>
                          <a:cs typeface="Times New Roman"/>
                        </a:rPr>
                        <a:t> </a:t>
                      </a:r>
                      <a:r>
                        <a:rPr lang="pt-BR" sz="1300" b="1" dirty="0">
                          <a:solidFill>
                            <a:srgbClr val="000000"/>
                          </a:solidFill>
                          <a:effectLst/>
                          <a:latin typeface="Times New Roman"/>
                          <a:ea typeface="Times New Roman"/>
                          <a:cs typeface="Times New Roman"/>
                        </a:rPr>
                        <a:t>de</a:t>
                      </a:r>
                      <a:r>
                        <a:rPr lang="pt-BR" sz="1300" b="1" spc="205" dirty="0">
                          <a:solidFill>
                            <a:srgbClr val="000000"/>
                          </a:solidFill>
                          <a:effectLst/>
                          <a:latin typeface="Times New Roman"/>
                          <a:ea typeface="Times New Roman"/>
                          <a:cs typeface="Times New Roman"/>
                        </a:rPr>
                        <a:t> </a:t>
                      </a:r>
                      <a:r>
                        <a:rPr lang="pt-BR" sz="1300" b="1" dirty="0">
                          <a:solidFill>
                            <a:srgbClr val="000000"/>
                          </a:solidFill>
                          <a:effectLst/>
                          <a:latin typeface="Times New Roman"/>
                          <a:ea typeface="Times New Roman"/>
                          <a:cs typeface="Times New Roman"/>
                        </a:rPr>
                        <a:t>cinco</a:t>
                      </a:r>
                      <a:r>
                        <a:rPr lang="pt-BR" sz="1300" b="1" spc="180" dirty="0">
                          <a:solidFill>
                            <a:srgbClr val="000000"/>
                          </a:solidFill>
                          <a:effectLst/>
                          <a:latin typeface="Times New Roman"/>
                          <a:ea typeface="Times New Roman"/>
                          <a:cs typeface="Times New Roman"/>
                        </a:rPr>
                        <a:t> </a:t>
                      </a:r>
                      <a:r>
                        <a:rPr lang="pt-BR" sz="1300" b="1" dirty="0">
                          <a:solidFill>
                            <a:srgbClr val="000000"/>
                          </a:solidFill>
                          <a:effectLst/>
                          <a:latin typeface="Times New Roman"/>
                          <a:ea typeface="Times New Roman"/>
                          <a:cs typeface="Times New Roman"/>
                        </a:rPr>
                        <a:t>dias</a:t>
                      </a:r>
                      <a:r>
                        <a:rPr lang="pt-BR" sz="1300" b="1" spc="195" dirty="0">
                          <a:solidFill>
                            <a:srgbClr val="000000"/>
                          </a:solidFill>
                          <a:effectLst/>
                          <a:latin typeface="Times New Roman"/>
                          <a:ea typeface="Times New Roman"/>
                          <a:cs typeface="Times New Roman"/>
                        </a:rPr>
                        <a:t> </a:t>
                      </a:r>
                      <a:r>
                        <a:rPr lang="pt-BR" sz="1300" b="1" dirty="0">
                          <a:solidFill>
                            <a:srgbClr val="000000"/>
                          </a:solidFill>
                          <a:effectLst/>
                          <a:latin typeface="Times New Roman"/>
                          <a:ea typeface="Times New Roman"/>
                          <a:cs typeface="Times New Roman"/>
                        </a:rPr>
                        <a:t>útei</a:t>
                      </a:r>
                      <a:r>
                        <a:rPr lang="pt-BR" sz="1300" b="1" spc="10" dirty="0">
                          <a:solidFill>
                            <a:srgbClr val="000000"/>
                          </a:solidFill>
                          <a:effectLst/>
                          <a:latin typeface="Times New Roman"/>
                          <a:ea typeface="Times New Roman"/>
                          <a:cs typeface="Times New Roman"/>
                        </a:rPr>
                        <a:t>s</a:t>
                      </a:r>
                      <a:r>
                        <a:rPr lang="pt-BR" sz="1300" b="1" dirty="0">
                          <a:solidFill>
                            <a:srgbClr val="000000"/>
                          </a:solidFill>
                          <a:effectLst/>
                          <a:latin typeface="Times New Roman"/>
                          <a:ea typeface="Times New Roman"/>
                          <a:cs typeface="Times New Roman"/>
                        </a:rPr>
                        <a:t>, cujo</a:t>
                      </a:r>
                      <a:r>
                        <a:rPr lang="pt-BR" sz="1300" b="1" spc="-10" dirty="0">
                          <a:solidFill>
                            <a:srgbClr val="000000"/>
                          </a:solidFill>
                          <a:effectLst/>
                          <a:latin typeface="Times New Roman"/>
                          <a:ea typeface="Times New Roman"/>
                          <a:cs typeface="Times New Roman"/>
                        </a:rPr>
                        <a:t> </a:t>
                      </a:r>
                      <a:r>
                        <a:rPr lang="pt-BR" sz="1300" b="1" dirty="0">
                          <a:solidFill>
                            <a:srgbClr val="000000"/>
                          </a:solidFill>
                          <a:effectLst/>
                          <a:latin typeface="Times New Roman"/>
                          <a:ea typeface="Times New Roman"/>
                          <a:cs typeface="Times New Roman"/>
                        </a:rPr>
                        <a:t>te</a:t>
                      </a:r>
                      <a:r>
                        <a:rPr lang="pt-BR" sz="1300" b="1" spc="10" dirty="0">
                          <a:solidFill>
                            <a:srgbClr val="000000"/>
                          </a:solidFill>
                          <a:effectLst/>
                          <a:latin typeface="Times New Roman"/>
                          <a:ea typeface="Times New Roman"/>
                          <a:cs typeface="Times New Roman"/>
                        </a:rPr>
                        <a:t>r</a:t>
                      </a:r>
                      <a:r>
                        <a:rPr lang="pt-BR" sz="1300" b="1" spc="-10" dirty="0">
                          <a:solidFill>
                            <a:srgbClr val="000000"/>
                          </a:solidFill>
                          <a:effectLst/>
                          <a:latin typeface="Times New Roman"/>
                          <a:ea typeface="Times New Roman"/>
                          <a:cs typeface="Times New Roman"/>
                        </a:rPr>
                        <a:t>m</a:t>
                      </a:r>
                      <a:r>
                        <a:rPr lang="pt-BR" sz="1300" b="1" dirty="0">
                          <a:solidFill>
                            <a:srgbClr val="000000"/>
                          </a:solidFill>
                          <a:effectLst/>
                          <a:latin typeface="Times New Roman"/>
                          <a:ea typeface="Times New Roman"/>
                          <a:cs typeface="Times New Roman"/>
                        </a:rPr>
                        <a:t>o</a:t>
                      </a:r>
                      <a:r>
                        <a:rPr lang="pt-BR" sz="1300" b="1" spc="-20" dirty="0">
                          <a:solidFill>
                            <a:srgbClr val="000000"/>
                          </a:solidFill>
                          <a:effectLst/>
                          <a:latin typeface="Times New Roman"/>
                          <a:ea typeface="Times New Roman"/>
                          <a:cs typeface="Times New Roman"/>
                        </a:rPr>
                        <a:t> </a:t>
                      </a:r>
                      <a:r>
                        <a:rPr lang="pt-BR" sz="1300" b="1" dirty="0">
                          <a:solidFill>
                            <a:srgbClr val="000000"/>
                          </a:solidFill>
                          <a:effectLst/>
                          <a:latin typeface="Times New Roman"/>
                          <a:ea typeface="Times New Roman"/>
                          <a:cs typeface="Times New Roman"/>
                        </a:rPr>
                        <a:t>in</a:t>
                      </a:r>
                      <a:r>
                        <a:rPr lang="pt-BR" sz="1300" b="1" spc="10" dirty="0">
                          <a:solidFill>
                            <a:srgbClr val="000000"/>
                          </a:solidFill>
                          <a:effectLst/>
                          <a:latin typeface="Times New Roman"/>
                          <a:ea typeface="Times New Roman"/>
                          <a:cs typeface="Times New Roman"/>
                        </a:rPr>
                        <a:t>i</a:t>
                      </a:r>
                      <a:r>
                        <a:rPr lang="pt-BR" sz="1300" b="1" dirty="0">
                          <a:solidFill>
                            <a:srgbClr val="000000"/>
                          </a:solidFill>
                          <a:effectLst/>
                          <a:latin typeface="Times New Roman"/>
                          <a:ea typeface="Times New Roman"/>
                          <a:cs typeface="Times New Roman"/>
                        </a:rPr>
                        <a:t>cial</a:t>
                      </a:r>
                      <a:r>
                        <a:rPr lang="pt-BR" sz="1300" b="1" spc="-20" dirty="0">
                          <a:solidFill>
                            <a:srgbClr val="000000"/>
                          </a:solidFill>
                          <a:effectLst/>
                          <a:latin typeface="Times New Roman"/>
                          <a:ea typeface="Times New Roman"/>
                          <a:cs typeface="Times New Roman"/>
                        </a:rPr>
                        <a:t> </a:t>
                      </a:r>
                      <a:r>
                        <a:rPr lang="pt-BR" sz="1300" b="1" dirty="0">
                          <a:solidFill>
                            <a:srgbClr val="000000"/>
                          </a:solidFill>
                          <a:effectLst/>
                          <a:latin typeface="Times New Roman"/>
                          <a:ea typeface="Times New Roman"/>
                          <a:cs typeface="Times New Roman"/>
                        </a:rPr>
                        <a:t>corr</a:t>
                      </a:r>
                      <a:r>
                        <a:rPr lang="pt-BR" sz="1300" b="1" spc="15" dirty="0">
                          <a:solidFill>
                            <a:srgbClr val="000000"/>
                          </a:solidFill>
                          <a:effectLst/>
                          <a:latin typeface="Times New Roman"/>
                          <a:ea typeface="Times New Roman"/>
                          <a:cs typeface="Times New Roman"/>
                        </a:rPr>
                        <a:t>e</a:t>
                      </a:r>
                      <a:r>
                        <a:rPr lang="pt-BR" sz="1300" b="1" dirty="0">
                          <a:solidFill>
                            <a:srgbClr val="000000"/>
                          </a:solidFill>
                          <a:effectLst/>
                          <a:latin typeface="Times New Roman"/>
                          <a:ea typeface="Times New Roman"/>
                          <a:cs typeface="Times New Roman"/>
                        </a:rPr>
                        <a:t>sponderá</a:t>
                      </a:r>
                      <a:r>
                        <a:rPr lang="pt-BR" sz="1300" b="1" spc="-65" dirty="0">
                          <a:solidFill>
                            <a:srgbClr val="000000"/>
                          </a:solidFill>
                          <a:effectLst/>
                          <a:latin typeface="Times New Roman"/>
                          <a:ea typeface="Times New Roman"/>
                          <a:cs typeface="Times New Roman"/>
                        </a:rPr>
                        <a:t> </a:t>
                      </a:r>
                      <a:r>
                        <a:rPr lang="pt-BR" sz="1300" b="1" dirty="0">
                          <a:solidFill>
                            <a:srgbClr val="000000"/>
                          </a:solidFill>
                          <a:effectLst/>
                          <a:latin typeface="Times New Roman"/>
                          <a:ea typeface="Times New Roman"/>
                          <a:cs typeface="Times New Roman"/>
                        </a:rPr>
                        <a:t>ao</a:t>
                      </a:r>
                      <a:r>
                        <a:rPr lang="pt-BR" sz="1300" b="1" spc="10" dirty="0">
                          <a:solidFill>
                            <a:srgbClr val="000000"/>
                          </a:solidFill>
                          <a:effectLst/>
                          <a:latin typeface="Times New Roman"/>
                          <a:ea typeface="Times New Roman"/>
                          <a:cs typeface="Times New Roman"/>
                        </a:rPr>
                        <a:t> </a:t>
                      </a:r>
                      <a:r>
                        <a:rPr lang="pt-BR" sz="1300" b="1" dirty="0">
                          <a:solidFill>
                            <a:srgbClr val="000000"/>
                          </a:solidFill>
                          <a:effectLst/>
                          <a:latin typeface="Times New Roman"/>
                          <a:ea typeface="Times New Roman"/>
                          <a:cs typeface="Times New Roman"/>
                        </a:rPr>
                        <a:t>m</a:t>
                      </a:r>
                      <a:r>
                        <a:rPr lang="pt-BR" sz="1300" b="1" spc="10" dirty="0">
                          <a:solidFill>
                            <a:srgbClr val="000000"/>
                          </a:solidFill>
                          <a:effectLst/>
                          <a:latin typeface="Times New Roman"/>
                          <a:ea typeface="Times New Roman"/>
                          <a:cs typeface="Times New Roman"/>
                        </a:rPr>
                        <a:t>o</a:t>
                      </a:r>
                      <a:r>
                        <a:rPr lang="pt-BR" sz="1300" b="1" spc="-10" dirty="0">
                          <a:solidFill>
                            <a:srgbClr val="000000"/>
                          </a:solidFill>
                          <a:effectLst/>
                          <a:latin typeface="Times New Roman"/>
                          <a:ea typeface="Times New Roman"/>
                          <a:cs typeface="Times New Roman"/>
                        </a:rPr>
                        <a:t>m</a:t>
                      </a:r>
                      <a:r>
                        <a:rPr lang="pt-BR" sz="1300" b="1" dirty="0">
                          <a:solidFill>
                            <a:srgbClr val="000000"/>
                          </a:solidFill>
                          <a:effectLst/>
                          <a:latin typeface="Times New Roman"/>
                          <a:ea typeface="Times New Roman"/>
                          <a:cs typeface="Times New Roman"/>
                        </a:rPr>
                        <a:t>ento</a:t>
                      </a:r>
                      <a:r>
                        <a:rPr lang="pt-BR" sz="1300" b="1" spc="-30" dirty="0">
                          <a:solidFill>
                            <a:srgbClr val="000000"/>
                          </a:solidFill>
                          <a:effectLst/>
                          <a:latin typeface="Times New Roman"/>
                          <a:ea typeface="Times New Roman"/>
                          <a:cs typeface="Times New Roman"/>
                        </a:rPr>
                        <a:t> </a:t>
                      </a:r>
                      <a:r>
                        <a:rPr lang="pt-BR" sz="1300" b="1" dirty="0">
                          <a:solidFill>
                            <a:srgbClr val="000000"/>
                          </a:solidFill>
                          <a:effectLst/>
                          <a:latin typeface="Times New Roman"/>
                          <a:ea typeface="Times New Roman"/>
                          <a:cs typeface="Times New Roman"/>
                        </a:rPr>
                        <a:t>em</a:t>
                      </a:r>
                      <a:r>
                        <a:rPr lang="pt-BR" sz="1300" b="1" spc="-15" dirty="0">
                          <a:solidFill>
                            <a:srgbClr val="000000"/>
                          </a:solidFill>
                          <a:effectLst/>
                          <a:latin typeface="Times New Roman"/>
                          <a:ea typeface="Times New Roman"/>
                          <a:cs typeface="Times New Roman"/>
                        </a:rPr>
                        <a:t> </a:t>
                      </a:r>
                      <a:r>
                        <a:rPr lang="pt-BR" sz="1300" b="1" spc="10" dirty="0">
                          <a:solidFill>
                            <a:srgbClr val="000000"/>
                          </a:solidFill>
                          <a:effectLst/>
                          <a:latin typeface="Times New Roman"/>
                          <a:ea typeface="Times New Roman"/>
                          <a:cs typeface="Times New Roman"/>
                        </a:rPr>
                        <a:t>q</a:t>
                      </a:r>
                      <a:r>
                        <a:rPr lang="pt-BR" sz="1300" b="1" dirty="0">
                          <a:solidFill>
                            <a:srgbClr val="000000"/>
                          </a:solidFill>
                          <a:effectLst/>
                          <a:latin typeface="Times New Roman"/>
                          <a:ea typeface="Times New Roman"/>
                          <a:cs typeface="Times New Roman"/>
                        </a:rPr>
                        <a:t>ue</a:t>
                      </a:r>
                      <a:r>
                        <a:rPr lang="pt-BR" sz="1300" b="1" spc="-10" dirty="0">
                          <a:solidFill>
                            <a:srgbClr val="000000"/>
                          </a:solidFill>
                          <a:effectLst/>
                          <a:latin typeface="Times New Roman"/>
                          <a:ea typeface="Times New Roman"/>
                          <a:cs typeface="Times New Roman"/>
                        </a:rPr>
                        <a:t> </a:t>
                      </a:r>
                      <a:r>
                        <a:rPr lang="pt-BR" sz="1300" b="1" dirty="0">
                          <a:solidFill>
                            <a:srgbClr val="000000"/>
                          </a:solidFill>
                          <a:effectLst/>
                          <a:latin typeface="Times New Roman"/>
                          <a:ea typeface="Times New Roman"/>
                          <a:cs typeface="Times New Roman"/>
                        </a:rPr>
                        <a:t>o</a:t>
                      </a:r>
                      <a:r>
                        <a:rPr lang="pt-BR" sz="1300" b="1" spc="5" dirty="0">
                          <a:solidFill>
                            <a:srgbClr val="000000"/>
                          </a:solidFill>
                          <a:effectLst/>
                          <a:latin typeface="Times New Roman"/>
                          <a:ea typeface="Times New Roman"/>
                          <a:cs typeface="Times New Roman"/>
                        </a:rPr>
                        <a:t> </a:t>
                      </a:r>
                      <a:r>
                        <a:rPr lang="pt-BR" sz="1300" b="1" dirty="0">
                          <a:solidFill>
                            <a:srgbClr val="000000"/>
                          </a:solidFill>
                          <a:effectLst/>
                          <a:latin typeface="Times New Roman"/>
                          <a:ea typeface="Times New Roman"/>
                          <a:cs typeface="Times New Roman"/>
                        </a:rPr>
                        <a:t>pro</a:t>
                      </a:r>
                      <a:r>
                        <a:rPr lang="pt-BR" sz="1300" b="1" spc="10" dirty="0">
                          <a:solidFill>
                            <a:srgbClr val="000000"/>
                          </a:solidFill>
                          <a:effectLst/>
                          <a:latin typeface="Times New Roman"/>
                          <a:ea typeface="Times New Roman"/>
                          <a:cs typeface="Times New Roman"/>
                        </a:rPr>
                        <a:t>p</a:t>
                      </a:r>
                      <a:r>
                        <a:rPr lang="pt-BR" sz="1300" b="1" dirty="0">
                          <a:solidFill>
                            <a:srgbClr val="000000"/>
                          </a:solidFill>
                          <a:effectLst/>
                          <a:latin typeface="Times New Roman"/>
                          <a:ea typeface="Times New Roman"/>
                          <a:cs typeface="Times New Roman"/>
                        </a:rPr>
                        <a:t>onente</a:t>
                      </a:r>
                      <a:r>
                        <a:rPr lang="pt-BR" sz="1300" b="1" spc="-50" dirty="0">
                          <a:solidFill>
                            <a:srgbClr val="000000"/>
                          </a:solidFill>
                          <a:effectLst/>
                          <a:latin typeface="Times New Roman"/>
                          <a:ea typeface="Times New Roman"/>
                          <a:cs typeface="Times New Roman"/>
                        </a:rPr>
                        <a:t> </a:t>
                      </a:r>
                      <a:r>
                        <a:rPr lang="pt-BR" sz="1300" b="1" spc="10" dirty="0">
                          <a:solidFill>
                            <a:srgbClr val="000000"/>
                          </a:solidFill>
                          <a:effectLst/>
                          <a:latin typeface="Times New Roman"/>
                          <a:ea typeface="Times New Roman"/>
                          <a:cs typeface="Times New Roman"/>
                        </a:rPr>
                        <a:t>f</a:t>
                      </a:r>
                      <a:r>
                        <a:rPr lang="pt-BR" sz="1300" b="1" dirty="0">
                          <a:solidFill>
                            <a:srgbClr val="000000"/>
                          </a:solidFill>
                          <a:effectLst/>
                          <a:latin typeface="Times New Roman"/>
                          <a:ea typeface="Times New Roman"/>
                          <a:cs typeface="Times New Roman"/>
                        </a:rPr>
                        <a:t>or declarado</a:t>
                      </a:r>
                      <a:r>
                        <a:rPr lang="pt-BR" sz="1300" b="1" spc="10" dirty="0">
                          <a:solidFill>
                            <a:srgbClr val="000000"/>
                          </a:solidFill>
                          <a:effectLst/>
                          <a:latin typeface="Times New Roman"/>
                          <a:ea typeface="Times New Roman"/>
                          <a:cs typeface="Times New Roman"/>
                        </a:rPr>
                        <a:t> </a:t>
                      </a:r>
                      <a:r>
                        <a:rPr lang="pt-BR" sz="1300" b="1" dirty="0">
                          <a:solidFill>
                            <a:srgbClr val="000000"/>
                          </a:solidFill>
                          <a:effectLst/>
                          <a:latin typeface="Times New Roman"/>
                          <a:ea typeface="Times New Roman"/>
                          <a:cs typeface="Times New Roman"/>
                        </a:rPr>
                        <a:t>venc</a:t>
                      </a:r>
                      <a:r>
                        <a:rPr lang="pt-BR" sz="1300" b="1" spc="15" dirty="0">
                          <a:solidFill>
                            <a:srgbClr val="000000"/>
                          </a:solidFill>
                          <a:effectLst/>
                          <a:latin typeface="Times New Roman"/>
                          <a:ea typeface="Times New Roman"/>
                          <a:cs typeface="Times New Roman"/>
                        </a:rPr>
                        <a:t>e</a:t>
                      </a:r>
                      <a:r>
                        <a:rPr lang="pt-BR" sz="1300" b="1" dirty="0">
                          <a:solidFill>
                            <a:srgbClr val="000000"/>
                          </a:solidFill>
                          <a:effectLst/>
                          <a:latin typeface="Times New Roman"/>
                          <a:ea typeface="Times New Roman"/>
                          <a:cs typeface="Times New Roman"/>
                        </a:rPr>
                        <a:t>dor</a:t>
                      </a:r>
                      <a:r>
                        <a:rPr lang="pt-BR" sz="1300" b="1" spc="15" dirty="0">
                          <a:solidFill>
                            <a:srgbClr val="000000"/>
                          </a:solidFill>
                          <a:effectLst/>
                          <a:latin typeface="Times New Roman"/>
                          <a:ea typeface="Times New Roman"/>
                          <a:cs typeface="Times New Roman"/>
                        </a:rPr>
                        <a:t> </a:t>
                      </a:r>
                      <a:r>
                        <a:rPr lang="pt-BR" sz="1300" b="1" spc="10" dirty="0">
                          <a:solidFill>
                            <a:srgbClr val="000000"/>
                          </a:solidFill>
                          <a:effectLst/>
                          <a:latin typeface="Times New Roman"/>
                          <a:ea typeface="Times New Roman"/>
                          <a:cs typeface="Times New Roman"/>
                        </a:rPr>
                        <a:t>d</a:t>
                      </a:r>
                      <a:r>
                        <a:rPr lang="pt-BR" sz="1300" b="1" dirty="0">
                          <a:solidFill>
                            <a:srgbClr val="000000"/>
                          </a:solidFill>
                          <a:effectLst/>
                          <a:latin typeface="Times New Roman"/>
                          <a:ea typeface="Times New Roman"/>
                          <a:cs typeface="Times New Roman"/>
                        </a:rPr>
                        <a:t>o</a:t>
                      </a:r>
                      <a:r>
                        <a:rPr lang="pt-BR" sz="1300" b="1" spc="50" dirty="0">
                          <a:solidFill>
                            <a:srgbClr val="000000"/>
                          </a:solidFill>
                          <a:effectLst/>
                          <a:latin typeface="Times New Roman"/>
                          <a:ea typeface="Times New Roman"/>
                          <a:cs typeface="Times New Roman"/>
                        </a:rPr>
                        <a:t> </a:t>
                      </a:r>
                      <a:r>
                        <a:rPr lang="pt-BR" sz="1300" b="1" dirty="0">
                          <a:solidFill>
                            <a:srgbClr val="000000"/>
                          </a:solidFill>
                          <a:effectLst/>
                          <a:latin typeface="Times New Roman"/>
                          <a:ea typeface="Times New Roman"/>
                          <a:cs typeface="Times New Roman"/>
                        </a:rPr>
                        <a:t>cert</a:t>
                      </a:r>
                      <a:r>
                        <a:rPr lang="pt-BR" sz="1300" b="1" spc="15" dirty="0">
                          <a:solidFill>
                            <a:srgbClr val="000000"/>
                          </a:solidFill>
                          <a:effectLst/>
                          <a:latin typeface="Times New Roman"/>
                          <a:ea typeface="Times New Roman"/>
                          <a:cs typeface="Times New Roman"/>
                        </a:rPr>
                        <a:t>a</a:t>
                      </a:r>
                      <a:r>
                        <a:rPr lang="pt-BR" sz="1300" b="1" spc="-10" dirty="0">
                          <a:solidFill>
                            <a:srgbClr val="000000"/>
                          </a:solidFill>
                          <a:effectLst/>
                          <a:latin typeface="Times New Roman"/>
                          <a:ea typeface="Times New Roman"/>
                          <a:cs typeface="Times New Roman"/>
                        </a:rPr>
                        <a:t>m</a:t>
                      </a:r>
                      <a:r>
                        <a:rPr lang="pt-BR" sz="1300" b="1" dirty="0">
                          <a:solidFill>
                            <a:srgbClr val="000000"/>
                          </a:solidFill>
                          <a:effectLst/>
                          <a:latin typeface="Times New Roman"/>
                          <a:ea typeface="Times New Roman"/>
                          <a:cs typeface="Times New Roman"/>
                        </a:rPr>
                        <a:t>e,</a:t>
                      </a:r>
                      <a:r>
                        <a:rPr lang="pt-BR" sz="1300" b="1" spc="15" dirty="0">
                          <a:solidFill>
                            <a:srgbClr val="000000"/>
                          </a:solidFill>
                          <a:effectLst/>
                          <a:latin typeface="Times New Roman"/>
                          <a:ea typeface="Times New Roman"/>
                          <a:cs typeface="Times New Roman"/>
                        </a:rPr>
                        <a:t> </a:t>
                      </a:r>
                      <a:r>
                        <a:rPr lang="pt-BR" sz="1300" b="1" spc="10" dirty="0">
                          <a:solidFill>
                            <a:srgbClr val="000000"/>
                          </a:solidFill>
                          <a:effectLst/>
                          <a:latin typeface="Times New Roman"/>
                          <a:ea typeface="Times New Roman"/>
                          <a:cs typeface="Times New Roman"/>
                        </a:rPr>
                        <a:t>p</a:t>
                      </a:r>
                      <a:r>
                        <a:rPr lang="pt-BR" sz="1300" b="1" dirty="0">
                          <a:solidFill>
                            <a:srgbClr val="000000"/>
                          </a:solidFill>
                          <a:effectLst/>
                          <a:latin typeface="Times New Roman"/>
                          <a:ea typeface="Times New Roman"/>
                          <a:cs typeface="Times New Roman"/>
                        </a:rPr>
                        <a:t>rorr</a:t>
                      </a:r>
                      <a:r>
                        <a:rPr lang="pt-BR" sz="1300" b="1" spc="10" dirty="0">
                          <a:solidFill>
                            <a:srgbClr val="000000"/>
                          </a:solidFill>
                          <a:effectLst/>
                          <a:latin typeface="Times New Roman"/>
                          <a:ea typeface="Times New Roman"/>
                          <a:cs typeface="Times New Roman"/>
                        </a:rPr>
                        <a:t>o</a:t>
                      </a:r>
                      <a:r>
                        <a:rPr lang="pt-BR" sz="1300" b="1" dirty="0">
                          <a:solidFill>
                            <a:srgbClr val="000000"/>
                          </a:solidFill>
                          <a:effectLst/>
                          <a:latin typeface="Times New Roman"/>
                          <a:ea typeface="Times New Roman"/>
                          <a:cs typeface="Times New Roman"/>
                        </a:rPr>
                        <a:t>gá</a:t>
                      </a:r>
                      <a:r>
                        <a:rPr lang="pt-BR" sz="1300" b="1" spc="10" dirty="0">
                          <a:solidFill>
                            <a:srgbClr val="000000"/>
                          </a:solidFill>
                          <a:effectLst/>
                          <a:latin typeface="Times New Roman"/>
                          <a:ea typeface="Times New Roman"/>
                          <a:cs typeface="Times New Roman"/>
                        </a:rPr>
                        <a:t>v</a:t>
                      </a:r>
                      <a:r>
                        <a:rPr lang="pt-BR" sz="1300" b="1" dirty="0">
                          <a:solidFill>
                            <a:srgbClr val="000000"/>
                          </a:solidFill>
                          <a:effectLst/>
                          <a:latin typeface="Times New Roman"/>
                          <a:ea typeface="Times New Roman"/>
                          <a:cs typeface="Times New Roman"/>
                        </a:rPr>
                        <a:t>el por</a:t>
                      </a:r>
                      <a:r>
                        <a:rPr lang="pt-BR" sz="1300" b="1" spc="45" dirty="0">
                          <a:solidFill>
                            <a:srgbClr val="000000"/>
                          </a:solidFill>
                          <a:effectLst/>
                          <a:latin typeface="Times New Roman"/>
                          <a:ea typeface="Times New Roman"/>
                          <a:cs typeface="Times New Roman"/>
                        </a:rPr>
                        <a:t> </a:t>
                      </a:r>
                      <a:r>
                        <a:rPr lang="pt-BR" sz="1300" b="1" dirty="0">
                          <a:solidFill>
                            <a:srgbClr val="000000"/>
                          </a:solidFill>
                          <a:effectLst/>
                          <a:latin typeface="Times New Roman"/>
                          <a:ea typeface="Times New Roman"/>
                          <a:cs typeface="Times New Roman"/>
                        </a:rPr>
                        <a:t>igual</a:t>
                      </a:r>
                      <a:r>
                        <a:rPr lang="pt-BR" sz="1300" b="1" spc="35" dirty="0">
                          <a:solidFill>
                            <a:srgbClr val="000000"/>
                          </a:solidFill>
                          <a:effectLst/>
                          <a:latin typeface="Times New Roman"/>
                          <a:ea typeface="Times New Roman"/>
                          <a:cs typeface="Times New Roman"/>
                        </a:rPr>
                        <a:t> </a:t>
                      </a:r>
                      <a:r>
                        <a:rPr lang="pt-BR" sz="1300" b="1" dirty="0">
                          <a:solidFill>
                            <a:srgbClr val="000000"/>
                          </a:solidFill>
                          <a:effectLst/>
                          <a:latin typeface="Times New Roman"/>
                          <a:ea typeface="Times New Roman"/>
                          <a:cs typeface="Times New Roman"/>
                        </a:rPr>
                        <a:t>perío</a:t>
                      </a:r>
                      <a:r>
                        <a:rPr lang="pt-BR" sz="1300" b="1" spc="10" dirty="0">
                          <a:solidFill>
                            <a:srgbClr val="000000"/>
                          </a:solidFill>
                          <a:effectLst/>
                          <a:latin typeface="Times New Roman"/>
                          <a:ea typeface="Times New Roman"/>
                          <a:cs typeface="Times New Roman"/>
                        </a:rPr>
                        <a:t>d</a:t>
                      </a:r>
                      <a:r>
                        <a:rPr lang="pt-BR" sz="1300" b="1" dirty="0">
                          <a:solidFill>
                            <a:srgbClr val="000000"/>
                          </a:solidFill>
                          <a:effectLst/>
                          <a:latin typeface="Times New Roman"/>
                          <a:ea typeface="Times New Roman"/>
                          <a:cs typeface="Times New Roman"/>
                        </a:rPr>
                        <a:t>o,</a:t>
                      </a:r>
                      <a:r>
                        <a:rPr lang="pt-BR" sz="1300" b="1" spc="30" dirty="0">
                          <a:solidFill>
                            <a:srgbClr val="000000"/>
                          </a:solidFill>
                          <a:effectLst/>
                          <a:latin typeface="Times New Roman"/>
                          <a:ea typeface="Times New Roman"/>
                          <a:cs typeface="Times New Roman"/>
                        </a:rPr>
                        <a:t> </a:t>
                      </a:r>
                      <a:r>
                        <a:rPr lang="pt-BR" sz="1300" b="1" dirty="0">
                          <a:solidFill>
                            <a:srgbClr val="000000"/>
                          </a:solidFill>
                          <a:effectLst/>
                          <a:latin typeface="Times New Roman"/>
                          <a:ea typeface="Times New Roman"/>
                          <a:cs typeface="Times New Roman"/>
                        </a:rPr>
                        <a:t>a critério da a</a:t>
                      </a:r>
                      <a:r>
                        <a:rPr lang="pt-BR" sz="1300" b="1" spc="10" dirty="0">
                          <a:solidFill>
                            <a:srgbClr val="000000"/>
                          </a:solidFill>
                          <a:effectLst/>
                          <a:latin typeface="Times New Roman"/>
                          <a:ea typeface="Times New Roman"/>
                          <a:cs typeface="Times New Roman"/>
                        </a:rPr>
                        <a:t>d</a:t>
                      </a:r>
                      <a:r>
                        <a:rPr lang="pt-BR" sz="1300" b="1" spc="-10" dirty="0">
                          <a:solidFill>
                            <a:srgbClr val="000000"/>
                          </a:solidFill>
                          <a:effectLst/>
                          <a:latin typeface="Times New Roman"/>
                          <a:ea typeface="Times New Roman"/>
                          <a:cs typeface="Times New Roman"/>
                        </a:rPr>
                        <a:t>m</a:t>
                      </a:r>
                      <a:r>
                        <a:rPr lang="pt-BR" sz="1300" b="1" spc="10" dirty="0">
                          <a:solidFill>
                            <a:srgbClr val="000000"/>
                          </a:solidFill>
                          <a:effectLst/>
                          <a:latin typeface="Times New Roman"/>
                          <a:ea typeface="Times New Roman"/>
                          <a:cs typeface="Times New Roman"/>
                        </a:rPr>
                        <a:t>i</a:t>
                      </a:r>
                      <a:r>
                        <a:rPr lang="pt-BR" sz="1300" b="1" dirty="0">
                          <a:solidFill>
                            <a:srgbClr val="000000"/>
                          </a:solidFill>
                          <a:effectLst/>
                          <a:latin typeface="Times New Roman"/>
                          <a:ea typeface="Times New Roman"/>
                          <a:cs typeface="Times New Roman"/>
                        </a:rPr>
                        <a:t>n</a:t>
                      </a:r>
                      <a:r>
                        <a:rPr lang="pt-BR" sz="1300" b="1" spc="10" dirty="0">
                          <a:solidFill>
                            <a:srgbClr val="000000"/>
                          </a:solidFill>
                          <a:effectLst/>
                          <a:latin typeface="Times New Roman"/>
                          <a:ea typeface="Times New Roman"/>
                          <a:cs typeface="Times New Roman"/>
                        </a:rPr>
                        <a:t>i</a:t>
                      </a:r>
                      <a:r>
                        <a:rPr lang="pt-BR" sz="1300" b="1" dirty="0">
                          <a:solidFill>
                            <a:srgbClr val="000000"/>
                          </a:solidFill>
                          <a:effectLst/>
                          <a:latin typeface="Times New Roman"/>
                          <a:ea typeface="Times New Roman"/>
                          <a:cs typeface="Times New Roman"/>
                        </a:rPr>
                        <a:t>stração p</a:t>
                      </a:r>
                      <a:r>
                        <a:rPr lang="pt-BR" sz="1300" b="1" spc="10" dirty="0">
                          <a:solidFill>
                            <a:srgbClr val="000000"/>
                          </a:solidFill>
                          <a:effectLst/>
                          <a:latin typeface="Times New Roman"/>
                          <a:ea typeface="Times New Roman"/>
                          <a:cs typeface="Times New Roman"/>
                        </a:rPr>
                        <a:t>ú</a:t>
                      </a:r>
                      <a:r>
                        <a:rPr lang="pt-BR" sz="1300" b="1" dirty="0">
                          <a:solidFill>
                            <a:srgbClr val="000000"/>
                          </a:solidFill>
                          <a:effectLst/>
                          <a:latin typeface="Times New Roman"/>
                          <a:ea typeface="Times New Roman"/>
                          <a:cs typeface="Times New Roman"/>
                        </a:rPr>
                        <a:t>blica, </a:t>
                      </a:r>
                      <a:r>
                        <a:rPr lang="pt-BR" sz="1300" b="1" spc="10" dirty="0">
                          <a:solidFill>
                            <a:srgbClr val="000000"/>
                          </a:solidFill>
                          <a:effectLst/>
                          <a:latin typeface="Times New Roman"/>
                          <a:ea typeface="Times New Roman"/>
                          <a:cs typeface="Times New Roman"/>
                        </a:rPr>
                        <a:t>p</a:t>
                      </a:r>
                      <a:r>
                        <a:rPr lang="pt-BR" sz="1300" b="1" dirty="0">
                          <a:solidFill>
                            <a:srgbClr val="000000"/>
                          </a:solidFill>
                          <a:effectLst/>
                          <a:latin typeface="Times New Roman"/>
                          <a:ea typeface="Times New Roman"/>
                          <a:cs typeface="Times New Roman"/>
                        </a:rPr>
                        <a:t>ara regula</a:t>
                      </a:r>
                      <a:r>
                        <a:rPr lang="pt-BR" sz="1300" b="1" spc="10" dirty="0">
                          <a:solidFill>
                            <a:srgbClr val="000000"/>
                          </a:solidFill>
                          <a:effectLst/>
                          <a:latin typeface="Times New Roman"/>
                          <a:ea typeface="Times New Roman"/>
                          <a:cs typeface="Times New Roman"/>
                        </a:rPr>
                        <a:t>r</a:t>
                      </a:r>
                      <a:r>
                        <a:rPr lang="pt-BR" sz="1300" b="1" dirty="0">
                          <a:solidFill>
                            <a:srgbClr val="000000"/>
                          </a:solidFill>
                          <a:effectLst/>
                          <a:latin typeface="Times New Roman"/>
                          <a:ea typeface="Times New Roman"/>
                          <a:cs typeface="Times New Roman"/>
                        </a:rPr>
                        <a:t>ização da doc</a:t>
                      </a:r>
                      <a:r>
                        <a:rPr lang="pt-BR" sz="1300" b="1" spc="10" dirty="0">
                          <a:solidFill>
                            <a:srgbClr val="000000"/>
                          </a:solidFill>
                          <a:effectLst/>
                          <a:latin typeface="Times New Roman"/>
                          <a:ea typeface="Times New Roman"/>
                          <a:cs typeface="Times New Roman"/>
                        </a:rPr>
                        <a:t>u</a:t>
                      </a:r>
                      <a:r>
                        <a:rPr lang="pt-BR" sz="1300" b="1" spc="-10" dirty="0">
                          <a:solidFill>
                            <a:srgbClr val="000000"/>
                          </a:solidFill>
                          <a:effectLst/>
                          <a:latin typeface="Times New Roman"/>
                          <a:ea typeface="Times New Roman"/>
                          <a:cs typeface="Times New Roman"/>
                        </a:rPr>
                        <a:t>m</a:t>
                      </a:r>
                      <a:r>
                        <a:rPr lang="pt-BR" sz="1300" b="1" dirty="0">
                          <a:solidFill>
                            <a:srgbClr val="000000"/>
                          </a:solidFill>
                          <a:effectLst/>
                          <a:latin typeface="Times New Roman"/>
                          <a:ea typeface="Times New Roman"/>
                          <a:cs typeface="Times New Roman"/>
                        </a:rPr>
                        <a:t>entaç</a:t>
                      </a:r>
                      <a:r>
                        <a:rPr lang="pt-BR" sz="1300" b="1" spc="15" dirty="0">
                          <a:solidFill>
                            <a:srgbClr val="000000"/>
                          </a:solidFill>
                          <a:effectLst/>
                          <a:latin typeface="Times New Roman"/>
                          <a:ea typeface="Times New Roman"/>
                          <a:cs typeface="Times New Roman"/>
                        </a:rPr>
                        <a:t>ã</a:t>
                      </a:r>
                      <a:r>
                        <a:rPr lang="pt-BR" sz="1300" b="1" dirty="0">
                          <a:solidFill>
                            <a:srgbClr val="000000"/>
                          </a:solidFill>
                          <a:effectLst/>
                          <a:latin typeface="Times New Roman"/>
                          <a:ea typeface="Times New Roman"/>
                          <a:cs typeface="Times New Roman"/>
                        </a:rPr>
                        <a:t>o</a:t>
                      </a:r>
                      <a:r>
                        <a:rPr lang="pt-BR" sz="1300" dirty="0">
                          <a:solidFill>
                            <a:srgbClr val="000000"/>
                          </a:solidFill>
                          <a:effectLst/>
                          <a:latin typeface="Times New Roman"/>
                          <a:ea typeface="Times New Roman"/>
                          <a:cs typeface="Times New Roman"/>
                        </a:rPr>
                        <a:t>,</a:t>
                      </a:r>
                      <a:r>
                        <a:rPr lang="pt-BR" sz="1300" spc="260" dirty="0">
                          <a:solidFill>
                            <a:srgbClr val="000000"/>
                          </a:solidFill>
                          <a:effectLst/>
                          <a:latin typeface="Times New Roman"/>
                          <a:ea typeface="Times New Roman"/>
                          <a:cs typeface="Times New Roman"/>
                        </a:rPr>
                        <a:t> </a:t>
                      </a:r>
                      <a:r>
                        <a:rPr lang="pt-BR" sz="1300" dirty="0">
                          <a:solidFill>
                            <a:srgbClr val="000000"/>
                          </a:solidFill>
                          <a:effectLst/>
                          <a:latin typeface="Times New Roman"/>
                          <a:ea typeface="Times New Roman"/>
                          <a:cs typeface="Times New Roman"/>
                        </a:rPr>
                        <a:t>pa</a:t>
                      </a:r>
                      <a:r>
                        <a:rPr lang="pt-BR" sz="1300" spc="10" dirty="0">
                          <a:solidFill>
                            <a:srgbClr val="000000"/>
                          </a:solidFill>
                          <a:effectLst/>
                          <a:latin typeface="Times New Roman"/>
                          <a:ea typeface="Times New Roman"/>
                          <a:cs typeface="Times New Roman"/>
                        </a:rPr>
                        <a:t>r</a:t>
                      </a:r>
                      <a:r>
                        <a:rPr lang="pt-BR" sz="1300" dirty="0">
                          <a:solidFill>
                            <a:srgbClr val="000000"/>
                          </a:solidFill>
                          <a:effectLst/>
                          <a:latin typeface="Times New Roman"/>
                          <a:ea typeface="Times New Roman"/>
                          <a:cs typeface="Times New Roman"/>
                        </a:rPr>
                        <a:t>a</a:t>
                      </a:r>
                      <a:r>
                        <a:rPr lang="pt-BR" sz="1300" spc="315" dirty="0">
                          <a:solidFill>
                            <a:srgbClr val="000000"/>
                          </a:solidFill>
                          <a:effectLst/>
                          <a:latin typeface="Times New Roman"/>
                          <a:ea typeface="Times New Roman"/>
                          <a:cs typeface="Times New Roman"/>
                        </a:rPr>
                        <a:t> </a:t>
                      </a:r>
                      <a:r>
                        <a:rPr lang="pt-BR" sz="1300" spc="10" dirty="0">
                          <a:solidFill>
                            <a:srgbClr val="000000"/>
                          </a:solidFill>
                          <a:effectLst/>
                          <a:latin typeface="Times New Roman"/>
                          <a:ea typeface="Times New Roman"/>
                          <a:cs typeface="Times New Roman"/>
                        </a:rPr>
                        <a:t>p</a:t>
                      </a:r>
                      <a:r>
                        <a:rPr lang="pt-BR" sz="1300" dirty="0">
                          <a:solidFill>
                            <a:srgbClr val="000000"/>
                          </a:solidFill>
                          <a:effectLst/>
                          <a:latin typeface="Times New Roman"/>
                          <a:ea typeface="Times New Roman"/>
                          <a:cs typeface="Times New Roman"/>
                        </a:rPr>
                        <a:t>ag</a:t>
                      </a:r>
                      <a:r>
                        <a:rPr lang="pt-BR" sz="1300" spc="10" dirty="0">
                          <a:solidFill>
                            <a:srgbClr val="000000"/>
                          </a:solidFill>
                          <a:effectLst/>
                          <a:latin typeface="Times New Roman"/>
                          <a:ea typeface="Times New Roman"/>
                          <a:cs typeface="Times New Roman"/>
                        </a:rPr>
                        <a:t>a</a:t>
                      </a:r>
                      <a:r>
                        <a:rPr lang="pt-BR" sz="1300" spc="-10" dirty="0">
                          <a:solidFill>
                            <a:srgbClr val="000000"/>
                          </a:solidFill>
                          <a:effectLst/>
                          <a:latin typeface="Times New Roman"/>
                          <a:ea typeface="Times New Roman"/>
                          <a:cs typeface="Times New Roman"/>
                        </a:rPr>
                        <a:t>m</a:t>
                      </a:r>
                      <a:r>
                        <a:rPr lang="pt-BR" sz="1300" dirty="0">
                          <a:solidFill>
                            <a:srgbClr val="000000"/>
                          </a:solidFill>
                          <a:effectLst/>
                          <a:latin typeface="Times New Roman"/>
                          <a:ea typeface="Times New Roman"/>
                          <a:cs typeface="Times New Roman"/>
                        </a:rPr>
                        <a:t>ento</a:t>
                      </a:r>
                      <a:r>
                        <a:rPr lang="pt-BR" sz="1300" spc="290" dirty="0">
                          <a:solidFill>
                            <a:srgbClr val="000000"/>
                          </a:solidFill>
                          <a:effectLst/>
                          <a:latin typeface="Times New Roman"/>
                          <a:ea typeface="Times New Roman"/>
                          <a:cs typeface="Times New Roman"/>
                        </a:rPr>
                        <a:t> </a:t>
                      </a:r>
                      <a:r>
                        <a:rPr lang="pt-BR" sz="1300" dirty="0">
                          <a:solidFill>
                            <a:srgbClr val="000000"/>
                          </a:solidFill>
                          <a:effectLst/>
                          <a:latin typeface="Times New Roman"/>
                          <a:ea typeface="Times New Roman"/>
                          <a:cs typeface="Times New Roman"/>
                        </a:rPr>
                        <a:t>ou </a:t>
                      </a:r>
                      <a:r>
                        <a:rPr lang="pt-BR" sz="1300" spc="10" dirty="0">
                          <a:solidFill>
                            <a:srgbClr val="000000"/>
                          </a:solidFill>
                          <a:effectLst/>
                          <a:latin typeface="Times New Roman"/>
                          <a:ea typeface="Times New Roman"/>
                          <a:cs typeface="Times New Roman"/>
                        </a:rPr>
                        <a:t>p</a:t>
                      </a:r>
                      <a:r>
                        <a:rPr lang="pt-BR" sz="1300" dirty="0">
                          <a:solidFill>
                            <a:srgbClr val="000000"/>
                          </a:solidFill>
                          <a:effectLst/>
                          <a:latin typeface="Times New Roman"/>
                          <a:ea typeface="Times New Roman"/>
                          <a:cs typeface="Times New Roman"/>
                        </a:rPr>
                        <a:t>arcel</a:t>
                      </a:r>
                      <a:r>
                        <a:rPr lang="pt-BR" sz="1300" spc="15" dirty="0">
                          <a:solidFill>
                            <a:srgbClr val="000000"/>
                          </a:solidFill>
                          <a:effectLst/>
                          <a:latin typeface="Times New Roman"/>
                          <a:ea typeface="Times New Roman"/>
                          <a:cs typeface="Times New Roman"/>
                        </a:rPr>
                        <a:t>a</a:t>
                      </a:r>
                      <a:r>
                        <a:rPr lang="pt-BR" sz="1300" spc="-10" dirty="0">
                          <a:solidFill>
                            <a:srgbClr val="000000"/>
                          </a:solidFill>
                          <a:effectLst/>
                          <a:latin typeface="Times New Roman"/>
                          <a:ea typeface="Times New Roman"/>
                          <a:cs typeface="Times New Roman"/>
                        </a:rPr>
                        <a:t>m</a:t>
                      </a:r>
                      <a:r>
                        <a:rPr lang="pt-BR" sz="1300" spc="10" dirty="0">
                          <a:solidFill>
                            <a:srgbClr val="000000"/>
                          </a:solidFill>
                          <a:effectLst/>
                          <a:latin typeface="Times New Roman"/>
                          <a:ea typeface="Times New Roman"/>
                          <a:cs typeface="Times New Roman"/>
                        </a:rPr>
                        <a:t>e</a:t>
                      </a:r>
                      <a:r>
                        <a:rPr lang="pt-BR" sz="1300" dirty="0">
                          <a:solidFill>
                            <a:srgbClr val="000000"/>
                          </a:solidFill>
                          <a:effectLst/>
                          <a:latin typeface="Times New Roman"/>
                          <a:ea typeface="Times New Roman"/>
                          <a:cs typeface="Times New Roman"/>
                        </a:rPr>
                        <a:t>nto</a:t>
                      </a:r>
                      <a:r>
                        <a:rPr lang="pt-BR" sz="1300" spc="270" dirty="0">
                          <a:solidFill>
                            <a:srgbClr val="000000"/>
                          </a:solidFill>
                          <a:effectLst/>
                          <a:latin typeface="Times New Roman"/>
                          <a:ea typeface="Times New Roman"/>
                          <a:cs typeface="Times New Roman"/>
                        </a:rPr>
                        <a:t> </a:t>
                      </a:r>
                      <a:r>
                        <a:rPr lang="pt-BR" sz="1300" spc="10" dirty="0">
                          <a:solidFill>
                            <a:srgbClr val="000000"/>
                          </a:solidFill>
                          <a:effectLst/>
                          <a:latin typeface="Times New Roman"/>
                          <a:ea typeface="Times New Roman"/>
                          <a:cs typeface="Times New Roman"/>
                        </a:rPr>
                        <a:t>d</a:t>
                      </a:r>
                      <a:r>
                        <a:rPr lang="pt-BR" sz="1300" dirty="0">
                          <a:solidFill>
                            <a:srgbClr val="000000"/>
                          </a:solidFill>
                          <a:effectLst/>
                          <a:latin typeface="Times New Roman"/>
                          <a:ea typeface="Times New Roman"/>
                          <a:cs typeface="Times New Roman"/>
                        </a:rPr>
                        <a:t>o déb</a:t>
                      </a:r>
                      <a:r>
                        <a:rPr lang="pt-BR" sz="1300" spc="10" dirty="0">
                          <a:solidFill>
                            <a:srgbClr val="000000"/>
                          </a:solidFill>
                          <a:effectLst/>
                          <a:latin typeface="Times New Roman"/>
                          <a:ea typeface="Times New Roman"/>
                          <a:cs typeface="Times New Roman"/>
                        </a:rPr>
                        <a:t>i</a:t>
                      </a:r>
                      <a:r>
                        <a:rPr lang="pt-BR" sz="1300" dirty="0">
                          <a:solidFill>
                            <a:srgbClr val="000000"/>
                          </a:solidFill>
                          <a:effectLst/>
                          <a:latin typeface="Times New Roman"/>
                          <a:ea typeface="Times New Roman"/>
                          <a:cs typeface="Times New Roman"/>
                        </a:rPr>
                        <a:t>to</a:t>
                      </a:r>
                      <a:r>
                        <a:rPr lang="pt-BR" sz="1300" spc="305" dirty="0">
                          <a:solidFill>
                            <a:srgbClr val="000000"/>
                          </a:solidFill>
                          <a:effectLst/>
                          <a:latin typeface="Times New Roman"/>
                          <a:ea typeface="Times New Roman"/>
                          <a:cs typeface="Times New Roman"/>
                        </a:rPr>
                        <a:t> </a:t>
                      </a:r>
                      <a:r>
                        <a:rPr lang="pt-BR" sz="1300" dirty="0">
                          <a:solidFill>
                            <a:srgbClr val="000000"/>
                          </a:solidFill>
                          <a:effectLst/>
                          <a:latin typeface="Times New Roman"/>
                          <a:ea typeface="Times New Roman"/>
                          <a:cs typeface="Times New Roman"/>
                        </a:rPr>
                        <a:t>e </a:t>
                      </a:r>
                      <a:r>
                        <a:rPr lang="pt-BR" sz="1300" spc="10" dirty="0">
                          <a:solidFill>
                            <a:srgbClr val="000000"/>
                          </a:solidFill>
                          <a:effectLst/>
                          <a:latin typeface="Times New Roman"/>
                          <a:ea typeface="Times New Roman"/>
                          <a:cs typeface="Times New Roman"/>
                        </a:rPr>
                        <a:t>p</a:t>
                      </a:r>
                      <a:r>
                        <a:rPr lang="pt-BR" sz="1300" dirty="0">
                          <a:solidFill>
                            <a:srgbClr val="000000"/>
                          </a:solidFill>
                          <a:effectLst/>
                          <a:latin typeface="Times New Roman"/>
                          <a:ea typeface="Times New Roman"/>
                          <a:cs typeface="Times New Roman"/>
                        </a:rPr>
                        <a:t>ara e</a:t>
                      </a:r>
                      <a:r>
                        <a:rPr lang="pt-BR" sz="1300" spc="-10" dirty="0">
                          <a:solidFill>
                            <a:srgbClr val="000000"/>
                          </a:solidFill>
                          <a:effectLst/>
                          <a:latin typeface="Times New Roman"/>
                          <a:ea typeface="Times New Roman"/>
                          <a:cs typeface="Times New Roman"/>
                        </a:rPr>
                        <a:t>m</a:t>
                      </a:r>
                      <a:r>
                        <a:rPr lang="pt-BR" sz="1300" spc="10" dirty="0">
                          <a:solidFill>
                            <a:srgbClr val="000000"/>
                          </a:solidFill>
                          <a:effectLst/>
                          <a:latin typeface="Times New Roman"/>
                          <a:ea typeface="Times New Roman"/>
                          <a:cs typeface="Times New Roman"/>
                        </a:rPr>
                        <a:t>i</a:t>
                      </a:r>
                      <a:r>
                        <a:rPr lang="pt-BR" sz="1300" dirty="0">
                          <a:solidFill>
                            <a:srgbClr val="000000"/>
                          </a:solidFill>
                          <a:effectLst/>
                          <a:latin typeface="Times New Roman"/>
                          <a:ea typeface="Times New Roman"/>
                          <a:cs typeface="Times New Roman"/>
                        </a:rPr>
                        <a:t>ssão</a:t>
                      </a:r>
                      <a:r>
                        <a:rPr lang="pt-BR" sz="1300" spc="20" dirty="0">
                          <a:solidFill>
                            <a:srgbClr val="000000"/>
                          </a:solidFill>
                          <a:effectLst/>
                          <a:latin typeface="Times New Roman"/>
                          <a:ea typeface="Times New Roman"/>
                          <a:cs typeface="Times New Roman"/>
                        </a:rPr>
                        <a:t> </a:t>
                      </a:r>
                      <a:r>
                        <a:rPr lang="pt-BR" sz="1300" dirty="0">
                          <a:solidFill>
                            <a:srgbClr val="000000"/>
                          </a:solidFill>
                          <a:effectLst/>
                          <a:latin typeface="Times New Roman"/>
                          <a:ea typeface="Times New Roman"/>
                          <a:cs typeface="Times New Roman"/>
                        </a:rPr>
                        <a:t>de</a:t>
                      </a:r>
                      <a:r>
                        <a:rPr lang="pt-BR" sz="1300" spc="35" dirty="0">
                          <a:solidFill>
                            <a:srgbClr val="000000"/>
                          </a:solidFill>
                          <a:effectLst/>
                          <a:latin typeface="Times New Roman"/>
                          <a:ea typeface="Times New Roman"/>
                          <a:cs typeface="Times New Roman"/>
                        </a:rPr>
                        <a:t> </a:t>
                      </a:r>
                      <a:r>
                        <a:rPr lang="pt-BR" sz="1300" dirty="0">
                          <a:solidFill>
                            <a:srgbClr val="000000"/>
                          </a:solidFill>
                          <a:effectLst/>
                          <a:latin typeface="Times New Roman"/>
                          <a:ea typeface="Times New Roman"/>
                          <a:cs typeface="Times New Roman"/>
                        </a:rPr>
                        <a:t>ev</a:t>
                      </a:r>
                      <a:r>
                        <a:rPr lang="pt-BR" sz="1300" spc="10" dirty="0">
                          <a:solidFill>
                            <a:srgbClr val="000000"/>
                          </a:solidFill>
                          <a:effectLst/>
                          <a:latin typeface="Times New Roman"/>
                          <a:ea typeface="Times New Roman"/>
                          <a:cs typeface="Times New Roman"/>
                        </a:rPr>
                        <a:t>e</a:t>
                      </a:r>
                      <a:r>
                        <a:rPr lang="pt-BR" sz="1300" dirty="0">
                          <a:solidFill>
                            <a:srgbClr val="000000"/>
                          </a:solidFill>
                          <a:effectLst/>
                          <a:latin typeface="Times New Roman"/>
                          <a:ea typeface="Times New Roman"/>
                          <a:cs typeface="Times New Roman"/>
                        </a:rPr>
                        <a:t>ntuais</a:t>
                      </a:r>
                      <a:r>
                        <a:rPr lang="pt-BR" sz="1300" spc="20" dirty="0">
                          <a:solidFill>
                            <a:srgbClr val="000000"/>
                          </a:solidFill>
                          <a:effectLst/>
                          <a:latin typeface="Times New Roman"/>
                          <a:ea typeface="Times New Roman"/>
                          <a:cs typeface="Times New Roman"/>
                        </a:rPr>
                        <a:t> </a:t>
                      </a:r>
                      <a:r>
                        <a:rPr lang="pt-BR" sz="1300" dirty="0">
                          <a:solidFill>
                            <a:srgbClr val="000000"/>
                          </a:solidFill>
                          <a:effectLst/>
                          <a:latin typeface="Times New Roman"/>
                          <a:ea typeface="Times New Roman"/>
                          <a:cs typeface="Times New Roman"/>
                        </a:rPr>
                        <a:t>certidões</a:t>
                      </a:r>
                      <a:r>
                        <a:rPr lang="pt-BR" sz="1300" spc="10" dirty="0">
                          <a:solidFill>
                            <a:srgbClr val="000000"/>
                          </a:solidFill>
                          <a:effectLst/>
                          <a:latin typeface="Times New Roman"/>
                          <a:ea typeface="Times New Roman"/>
                          <a:cs typeface="Times New Roman"/>
                        </a:rPr>
                        <a:t> </a:t>
                      </a:r>
                      <a:r>
                        <a:rPr lang="pt-BR" sz="1300" dirty="0">
                          <a:solidFill>
                            <a:srgbClr val="000000"/>
                          </a:solidFill>
                          <a:effectLst/>
                          <a:latin typeface="Times New Roman"/>
                          <a:ea typeface="Times New Roman"/>
                          <a:cs typeface="Times New Roman"/>
                        </a:rPr>
                        <a:t>negativ</a:t>
                      </a:r>
                      <a:r>
                        <a:rPr lang="pt-BR" sz="1300" spc="10" dirty="0">
                          <a:solidFill>
                            <a:srgbClr val="000000"/>
                          </a:solidFill>
                          <a:effectLst/>
                          <a:latin typeface="Times New Roman"/>
                          <a:ea typeface="Times New Roman"/>
                          <a:cs typeface="Times New Roman"/>
                        </a:rPr>
                        <a:t>a</a:t>
                      </a:r>
                      <a:r>
                        <a:rPr lang="pt-BR" sz="1300" dirty="0">
                          <a:solidFill>
                            <a:srgbClr val="000000"/>
                          </a:solidFill>
                          <a:effectLst/>
                          <a:latin typeface="Times New Roman"/>
                          <a:ea typeface="Times New Roman"/>
                          <a:cs typeface="Times New Roman"/>
                        </a:rPr>
                        <a:t>s ou</a:t>
                      </a:r>
                      <a:r>
                        <a:rPr lang="pt-BR" sz="1300" spc="45" dirty="0">
                          <a:solidFill>
                            <a:srgbClr val="000000"/>
                          </a:solidFill>
                          <a:effectLst/>
                          <a:latin typeface="Times New Roman"/>
                          <a:ea typeface="Times New Roman"/>
                          <a:cs typeface="Times New Roman"/>
                        </a:rPr>
                        <a:t> </a:t>
                      </a:r>
                      <a:r>
                        <a:rPr lang="pt-BR" sz="1300" dirty="0">
                          <a:solidFill>
                            <a:srgbClr val="000000"/>
                          </a:solidFill>
                          <a:effectLst/>
                          <a:latin typeface="Times New Roman"/>
                          <a:ea typeface="Times New Roman"/>
                          <a:cs typeface="Times New Roman"/>
                        </a:rPr>
                        <a:t>positiv</a:t>
                      </a:r>
                      <a:r>
                        <a:rPr lang="pt-BR" sz="1300" spc="10" dirty="0">
                          <a:solidFill>
                            <a:srgbClr val="000000"/>
                          </a:solidFill>
                          <a:effectLst/>
                          <a:latin typeface="Times New Roman"/>
                          <a:ea typeface="Times New Roman"/>
                          <a:cs typeface="Times New Roman"/>
                        </a:rPr>
                        <a:t>a</a:t>
                      </a:r>
                      <a:r>
                        <a:rPr lang="pt-BR" sz="1300" dirty="0">
                          <a:solidFill>
                            <a:srgbClr val="000000"/>
                          </a:solidFill>
                          <a:effectLst/>
                          <a:latin typeface="Times New Roman"/>
                          <a:ea typeface="Times New Roman"/>
                          <a:cs typeface="Times New Roman"/>
                        </a:rPr>
                        <a:t>s</a:t>
                      </a:r>
                      <a:r>
                        <a:rPr lang="pt-BR" sz="1300" spc="5" dirty="0">
                          <a:solidFill>
                            <a:srgbClr val="000000"/>
                          </a:solidFill>
                          <a:effectLst/>
                          <a:latin typeface="Times New Roman"/>
                          <a:ea typeface="Times New Roman"/>
                          <a:cs typeface="Times New Roman"/>
                        </a:rPr>
                        <a:t> </a:t>
                      </a:r>
                      <a:r>
                        <a:rPr lang="pt-BR" sz="1300" dirty="0">
                          <a:solidFill>
                            <a:srgbClr val="000000"/>
                          </a:solidFill>
                          <a:effectLst/>
                          <a:latin typeface="Times New Roman"/>
                          <a:ea typeface="Times New Roman"/>
                          <a:cs typeface="Times New Roman"/>
                        </a:rPr>
                        <a:t>c</a:t>
                      </a:r>
                      <a:r>
                        <a:rPr lang="pt-BR" sz="1300" spc="10" dirty="0">
                          <a:solidFill>
                            <a:srgbClr val="000000"/>
                          </a:solidFill>
                          <a:effectLst/>
                          <a:latin typeface="Times New Roman"/>
                          <a:ea typeface="Times New Roman"/>
                          <a:cs typeface="Times New Roman"/>
                        </a:rPr>
                        <a:t>o</a:t>
                      </a:r>
                      <a:r>
                        <a:rPr lang="pt-BR" sz="1300" dirty="0">
                          <a:solidFill>
                            <a:srgbClr val="000000"/>
                          </a:solidFill>
                          <a:effectLst/>
                          <a:latin typeface="Times New Roman"/>
                          <a:ea typeface="Times New Roman"/>
                          <a:cs typeface="Times New Roman"/>
                        </a:rPr>
                        <a:t>m</a:t>
                      </a:r>
                      <a:r>
                        <a:rPr lang="pt-BR" sz="1300" spc="25" dirty="0">
                          <a:solidFill>
                            <a:srgbClr val="000000"/>
                          </a:solidFill>
                          <a:effectLst/>
                          <a:latin typeface="Times New Roman"/>
                          <a:ea typeface="Times New Roman"/>
                          <a:cs typeface="Times New Roman"/>
                        </a:rPr>
                        <a:t> </a:t>
                      </a:r>
                      <a:r>
                        <a:rPr lang="pt-BR" sz="1300" dirty="0">
                          <a:solidFill>
                            <a:srgbClr val="000000"/>
                          </a:solidFill>
                          <a:effectLst/>
                          <a:latin typeface="Times New Roman"/>
                          <a:ea typeface="Times New Roman"/>
                          <a:cs typeface="Times New Roman"/>
                        </a:rPr>
                        <a:t>e</a:t>
                      </a:r>
                      <a:r>
                        <a:rPr lang="pt-BR" sz="1300" spc="10" dirty="0">
                          <a:solidFill>
                            <a:srgbClr val="000000"/>
                          </a:solidFill>
                          <a:effectLst/>
                          <a:latin typeface="Times New Roman"/>
                          <a:ea typeface="Times New Roman"/>
                          <a:cs typeface="Times New Roman"/>
                        </a:rPr>
                        <a:t>f</a:t>
                      </a:r>
                      <a:r>
                        <a:rPr lang="pt-BR" sz="1300" dirty="0">
                          <a:solidFill>
                            <a:srgbClr val="000000"/>
                          </a:solidFill>
                          <a:effectLst/>
                          <a:latin typeface="Times New Roman"/>
                          <a:ea typeface="Times New Roman"/>
                          <a:cs typeface="Times New Roman"/>
                        </a:rPr>
                        <a:t>eito</a:t>
                      </a:r>
                      <a:r>
                        <a:rPr lang="pt-BR" sz="1300" spc="30" dirty="0">
                          <a:solidFill>
                            <a:srgbClr val="000000"/>
                          </a:solidFill>
                          <a:effectLst/>
                          <a:latin typeface="Times New Roman"/>
                          <a:ea typeface="Times New Roman"/>
                          <a:cs typeface="Times New Roman"/>
                        </a:rPr>
                        <a:t> </a:t>
                      </a:r>
                      <a:r>
                        <a:rPr lang="pt-BR" sz="1300" dirty="0">
                          <a:solidFill>
                            <a:srgbClr val="000000"/>
                          </a:solidFill>
                          <a:effectLst/>
                          <a:latin typeface="Times New Roman"/>
                          <a:ea typeface="Times New Roman"/>
                          <a:cs typeface="Times New Roman"/>
                        </a:rPr>
                        <a:t>de certidão</a:t>
                      </a:r>
                      <a:r>
                        <a:rPr lang="pt-BR" sz="1300" spc="-40" dirty="0">
                          <a:solidFill>
                            <a:srgbClr val="000000"/>
                          </a:solidFill>
                          <a:effectLst/>
                          <a:latin typeface="Times New Roman"/>
                          <a:ea typeface="Times New Roman"/>
                          <a:cs typeface="Times New Roman"/>
                        </a:rPr>
                        <a:t> </a:t>
                      </a:r>
                      <a:r>
                        <a:rPr lang="pt-BR" sz="1300" spc="-5" dirty="0">
                          <a:solidFill>
                            <a:srgbClr val="000000"/>
                          </a:solidFill>
                          <a:effectLst/>
                          <a:latin typeface="Times New Roman"/>
                          <a:ea typeface="Times New Roman"/>
                          <a:cs typeface="Times New Roman"/>
                        </a:rPr>
                        <a:t>n</a:t>
                      </a:r>
                      <a:r>
                        <a:rPr lang="pt-BR" sz="1300" dirty="0">
                          <a:solidFill>
                            <a:srgbClr val="000000"/>
                          </a:solidFill>
                          <a:effectLst/>
                          <a:latin typeface="Times New Roman"/>
                          <a:ea typeface="Times New Roman"/>
                          <a:cs typeface="Times New Roman"/>
                        </a:rPr>
                        <a:t>eg</a:t>
                      </a:r>
                      <a:r>
                        <a:rPr lang="pt-BR" sz="1300" spc="10" dirty="0">
                          <a:solidFill>
                            <a:srgbClr val="000000"/>
                          </a:solidFill>
                          <a:effectLst/>
                          <a:latin typeface="Times New Roman"/>
                          <a:ea typeface="Times New Roman"/>
                          <a:cs typeface="Times New Roman"/>
                        </a:rPr>
                        <a:t>a</a:t>
                      </a:r>
                      <a:r>
                        <a:rPr lang="pt-BR" sz="1300" dirty="0">
                          <a:solidFill>
                            <a:srgbClr val="000000"/>
                          </a:solidFill>
                          <a:effectLst/>
                          <a:latin typeface="Times New Roman"/>
                          <a:ea typeface="Times New Roman"/>
                          <a:cs typeface="Times New Roman"/>
                        </a:rPr>
                        <a:t>tiva. </a:t>
                      </a:r>
                      <a:endParaRPr lang="pt-BR" sz="1200" dirty="0">
                        <a:effectLst/>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r>
              <a:tr h="1371314">
                <a:tc>
                  <a:txBody>
                    <a:bodyPr/>
                    <a:lstStyle/>
                    <a:p>
                      <a:pPr algn="ctr">
                        <a:lnSpc>
                          <a:spcPct val="115000"/>
                        </a:lnSpc>
                        <a:spcAft>
                          <a:spcPts val="0"/>
                        </a:spcAft>
                      </a:pPr>
                      <a:r>
                        <a:rPr lang="pt-BR" sz="1600" b="1" dirty="0">
                          <a:effectLst/>
                          <a:latin typeface="Times New Roman"/>
                          <a:ea typeface="Calibri"/>
                          <a:cs typeface="Times New Roman"/>
                        </a:rPr>
                        <a:t> </a:t>
                      </a:r>
                      <a:endParaRPr lang="pt-BR" sz="1100" b="1" dirty="0">
                        <a:effectLst/>
                        <a:latin typeface="Calibri"/>
                        <a:ea typeface="Calibri"/>
                        <a:cs typeface="Times New Roman"/>
                      </a:endParaRPr>
                    </a:p>
                    <a:p>
                      <a:pPr algn="ctr">
                        <a:lnSpc>
                          <a:spcPct val="115000"/>
                        </a:lnSpc>
                        <a:spcAft>
                          <a:spcPts val="0"/>
                        </a:spcAft>
                      </a:pPr>
                      <a:r>
                        <a:rPr lang="pt-BR" sz="1600" b="1" dirty="0">
                          <a:effectLst/>
                          <a:latin typeface="Times New Roman"/>
                          <a:ea typeface="Calibri"/>
                          <a:cs typeface="Times New Roman"/>
                        </a:rPr>
                        <a:t>EMPATE FICTO</a:t>
                      </a:r>
                      <a:endParaRPr lang="pt-BR" sz="1100" b="1"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a:spcAft>
                          <a:spcPts val="0"/>
                        </a:spcAft>
                      </a:pPr>
                      <a:r>
                        <a:rPr lang="pt-BR" sz="1300" dirty="0">
                          <a:solidFill>
                            <a:srgbClr val="000000"/>
                          </a:solidFill>
                          <a:effectLst/>
                          <a:latin typeface="Times New Roman"/>
                          <a:ea typeface="Times New Roman"/>
                          <a:cs typeface="Times New Roman"/>
                        </a:rPr>
                        <a:t>Art. 44 [...]§ 1</a:t>
                      </a:r>
                      <a:r>
                        <a:rPr lang="pt-BR" sz="1300" u="sng" baseline="30000" dirty="0">
                          <a:solidFill>
                            <a:srgbClr val="000000"/>
                          </a:solidFill>
                          <a:effectLst/>
                          <a:latin typeface="Times New Roman"/>
                          <a:ea typeface="Times New Roman"/>
                          <a:cs typeface="Times New Roman"/>
                        </a:rPr>
                        <a:t>o</a:t>
                      </a:r>
                      <a:r>
                        <a:rPr lang="pt-BR" sz="1300" dirty="0">
                          <a:solidFill>
                            <a:srgbClr val="000000"/>
                          </a:solidFill>
                          <a:effectLst/>
                          <a:latin typeface="Times New Roman"/>
                          <a:ea typeface="Times New Roman"/>
                          <a:cs typeface="Times New Roman"/>
                        </a:rPr>
                        <a:t>  Entende-se por empate aquelas situações em que as propostas apresentadas pelas microempresas e empresas de pequeno porte sejam iguais ou até 10% (dez por cento) superiores à proposta mais bem classificada.</a:t>
                      </a:r>
                      <a:endParaRPr lang="pt-BR" sz="1200" dirty="0">
                        <a:effectLst/>
                        <a:latin typeface="Times New Roman"/>
                        <a:ea typeface="Times New Roman"/>
                        <a:cs typeface="Times New Roman"/>
                      </a:endParaRPr>
                    </a:p>
                    <a:p>
                      <a:pPr algn="l">
                        <a:spcAft>
                          <a:spcPts val="0"/>
                        </a:spcAft>
                      </a:pPr>
                      <a:r>
                        <a:rPr lang="pt-BR" sz="1300" dirty="0">
                          <a:solidFill>
                            <a:srgbClr val="000000"/>
                          </a:solidFill>
                          <a:effectLst/>
                          <a:latin typeface="Times New Roman"/>
                          <a:ea typeface="Times New Roman"/>
                          <a:cs typeface="Times New Roman"/>
                        </a:rPr>
                        <a:t>§ 2</a:t>
                      </a:r>
                      <a:r>
                        <a:rPr lang="pt-BR" sz="1300" u="sng" baseline="30000" dirty="0">
                          <a:solidFill>
                            <a:srgbClr val="000000"/>
                          </a:solidFill>
                          <a:effectLst/>
                          <a:latin typeface="Times New Roman"/>
                          <a:ea typeface="Times New Roman"/>
                          <a:cs typeface="Times New Roman"/>
                        </a:rPr>
                        <a:t>o</a:t>
                      </a:r>
                      <a:r>
                        <a:rPr lang="pt-BR" sz="1300" dirty="0">
                          <a:solidFill>
                            <a:srgbClr val="000000"/>
                          </a:solidFill>
                          <a:effectLst/>
                          <a:latin typeface="Times New Roman"/>
                          <a:ea typeface="Times New Roman"/>
                          <a:cs typeface="Times New Roman"/>
                        </a:rPr>
                        <a:t>  Na modalidade de pregão, o intervalo percentual estabelecido no § 1</a:t>
                      </a:r>
                      <a:r>
                        <a:rPr lang="pt-BR" sz="1300" u="sng" baseline="30000" dirty="0">
                          <a:solidFill>
                            <a:srgbClr val="000000"/>
                          </a:solidFill>
                          <a:effectLst/>
                          <a:latin typeface="Times New Roman"/>
                          <a:ea typeface="Times New Roman"/>
                          <a:cs typeface="Times New Roman"/>
                        </a:rPr>
                        <a:t>o</a:t>
                      </a:r>
                      <a:r>
                        <a:rPr lang="pt-BR" sz="1300" dirty="0">
                          <a:solidFill>
                            <a:srgbClr val="000000"/>
                          </a:solidFill>
                          <a:effectLst/>
                          <a:latin typeface="Times New Roman"/>
                          <a:ea typeface="Times New Roman"/>
                          <a:cs typeface="Times New Roman"/>
                        </a:rPr>
                        <a:t> deste artigo será de até 5% (cinco por cento) superior ao melhor preço.</a:t>
                      </a:r>
                      <a:endParaRPr lang="pt-BR" sz="1200" dirty="0">
                        <a:effectLst/>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r>
            </a:tbl>
          </a:graphicData>
        </a:graphic>
      </p:graphicFrame>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224"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755" name="Retângulo 1"/>
          <p:cNvSpPr/>
          <p:nvPr/>
        </p:nvSpPr>
        <p:spPr>
          <a:xfrm>
            <a:off x="571500" y="363814"/>
            <a:ext cx="9296399" cy="5601533"/>
          </a:xfrm>
          <a:prstGeom prst="rect">
            <a:avLst/>
          </a:prstGeom>
        </p:spPr>
        <p:txBody>
          <a:bodyPr wrap="square">
            <a:spAutoFit/>
          </a:bodyPr>
          <a:lstStyle/>
          <a:p>
            <a:pPr marL="285750" lvl="0" indent="-285750" algn="ctr">
              <a:buClr>
                <a:srgbClr val="FF0000"/>
              </a:buClr>
              <a:buFont typeface="Wingdings" pitchFamily="2" charset="2"/>
              <a:buChar char="v"/>
            </a:pPr>
            <a:r>
              <a:rPr lang="pt-BR" sz="3200" b="1" dirty="0">
                <a:latin typeface="Times New Roman" pitchFamily="18" charset="0"/>
                <a:cs typeface="Times New Roman" pitchFamily="18" charset="0"/>
              </a:rPr>
              <a:t>Subcontratação </a:t>
            </a:r>
            <a:endParaRPr lang="pt-BR" sz="3200" dirty="0">
              <a:latin typeface="Times New Roman" pitchFamily="18" charset="0"/>
              <a:cs typeface="Times New Roman" pitchFamily="18" charset="0"/>
            </a:endParaRPr>
          </a:p>
          <a:p>
            <a:r>
              <a:rPr lang="pt-BR" dirty="0"/>
              <a:t> </a:t>
            </a:r>
          </a:p>
          <a:p>
            <a:pPr marL="285750" lvl="0" indent="-285750" algn="just">
              <a:buFont typeface="Wingdings" pitchFamily="2" charset="2"/>
              <a:buChar char="Ø"/>
            </a:pPr>
            <a:r>
              <a:rPr lang="pt-BR" sz="2600" b="1" dirty="0">
                <a:latin typeface="Times New Roman" pitchFamily="18" charset="0"/>
                <a:cs typeface="Times New Roman" pitchFamily="18" charset="0"/>
              </a:rPr>
              <a:t>Regulamento </a:t>
            </a:r>
            <a:r>
              <a:rPr lang="pt-BR" sz="2600" dirty="0">
                <a:latin typeface="Times New Roman" pitchFamily="18" charset="0"/>
                <a:cs typeface="Times New Roman" pitchFamily="18" charset="0"/>
              </a:rPr>
              <a:t>ou </a:t>
            </a:r>
            <a:r>
              <a:rPr lang="pt-BR" sz="2600" b="1" dirty="0">
                <a:latin typeface="Times New Roman" pitchFamily="18" charset="0"/>
                <a:cs typeface="Times New Roman" pitchFamily="18" charset="0"/>
              </a:rPr>
              <a:t>edital </a:t>
            </a:r>
            <a:r>
              <a:rPr lang="pt-BR" sz="2600" dirty="0">
                <a:latin typeface="Times New Roman" pitchFamily="18" charset="0"/>
                <a:cs typeface="Times New Roman" pitchFamily="18" charset="0"/>
              </a:rPr>
              <a:t>de licitação poderão </a:t>
            </a:r>
            <a:r>
              <a:rPr lang="pt-BR" sz="2600" b="1" dirty="0">
                <a:latin typeface="Times New Roman" pitchFamily="18" charset="0"/>
                <a:cs typeface="Times New Roman" pitchFamily="18" charset="0"/>
              </a:rPr>
              <a:t>vedar, restringir ou estabelecer condições para a subcontratação</a:t>
            </a:r>
            <a:r>
              <a:rPr lang="pt-BR" sz="2600" dirty="0">
                <a:latin typeface="Times New Roman" pitchFamily="18" charset="0"/>
                <a:cs typeface="Times New Roman" pitchFamily="18" charset="0"/>
              </a:rPr>
              <a:t>; [art. 122, §</a:t>
            </a:r>
            <a:r>
              <a:rPr lang="pt-BR" sz="2600" dirty="0" smtClean="0">
                <a:latin typeface="Times New Roman" pitchFamily="18" charset="0"/>
                <a:cs typeface="Times New Roman" pitchFamily="18" charset="0"/>
              </a:rPr>
              <a:t>2º]</a:t>
            </a:r>
          </a:p>
          <a:p>
            <a:pPr marL="285750" lvl="0" indent="-285750" algn="just">
              <a:buFont typeface="Wingdings" pitchFamily="2" charset="2"/>
              <a:buChar char="Ø"/>
            </a:pPr>
            <a:endParaRPr lang="pt-BR" sz="2600" dirty="0" smtClean="0">
              <a:latin typeface="Times New Roman" pitchFamily="18" charset="0"/>
              <a:cs typeface="Times New Roman" pitchFamily="18" charset="0"/>
            </a:endParaRPr>
          </a:p>
          <a:p>
            <a:pPr marL="285750" lvl="0" indent="-285750" algn="just">
              <a:buFont typeface="Wingdings" pitchFamily="2" charset="2"/>
              <a:buChar char="Ø"/>
            </a:pPr>
            <a:r>
              <a:rPr lang="pt-BR" sz="2600" b="1" dirty="0" smtClean="0">
                <a:latin typeface="Times New Roman" pitchFamily="18" charset="0"/>
                <a:cs typeface="Times New Roman" pitchFamily="18" charset="0"/>
              </a:rPr>
              <a:t>Sem </a:t>
            </a:r>
            <a:r>
              <a:rPr lang="pt-BR" sz="2600" b="1" dirty="0">
                <a:latin typeface="Times New Roman" pitchFamily="18" charset="0"/>
                <a:cs typeface="Times New Roman" pitchFamily="18" charset="0"/>
              </a:rPr>
              <a:t>prejuízo das responsabilidades contratuais</a:t>
            </a:r>
            <a:r>
              <a:rPr lang="pt-BR" sz="2600" dirty="0">
                <a:latin typeface="Times New Roman" pitchFamily="18" charset="0"/>
                <a:cs typeface="Times New Roman" pitchFamily="18" charset="0"/>
              </a:rPr>
              <a:t> e legais, o </a:t>
            </a:r>
            <a:r>
              <a:rPr lang="pt-BR" sz="2600" b="1" dirty="0">
                <a:latin typeface="Times New Roman" pitchFamily="18" charset="0"/>
                <a:cs typeface="Times New Roman" pitchFamily="18" charset="0"/>
              </a:rPr>
              <a:t>contratado poderá subcontratar </a:t>
            </a:r>
            <a:r>
              <a:rPr lang="pt-BR" sz="2600" dirty="0">
                <a:latin typeface="Times New Roman" pitchFamily="18" charset="0"/>
                <a:cs typeface="Times New Roman" pitchFamily="18" charset="0"/>
              </a:rPr>
              <a:t>partes da obra, do serviço ou do fornecimento </a:t>
            </a:r>
            <a:r>
              <a:rPr lang="pt-BR" sz="2600" b="1" dirty="0">
                <a:latin typeface="Times New Roman" pitchFamily="18" charset="0"/>
                <a:cs typeface="Times New Roman" pitchFamily="18" charset="0"/>
              </a:rPr>
              <a:t>até o limite autorizado</a:t>
            </a:r>
            <a:r>
              <a:rPr lang="pt-BR" sz="2600" dirty="0">
                <a:latin typeface="Times New Roman" pitchFamily="18" charset="0"/>
                <a:cs typeface="Times New Roman" pitchFamily="18" charset="0"/>
              </a:rPr>
              <a:t>, em cada caso, pela Administração [art. </a:t>
            </a:r>
            <a:r>
              <a:rPr lang="pt-BR" sz="2600" dirty="0" smtClean="0">
                <a:latin typeface="Times New Roman" pitchFamily="18" charset="0"/>
                <a:cs typeface="Times New Roman" pitchFamily="18" charset="0"/>
              </a:rPr>
              <a:t>122]</a:t>
            </a:r>
          </a:p>
          <a:p>
            <a:pPr lvl="0" algn="just"/>
            <a:endParaRPr lang="pt-BR" sz="2600" dirty="0" smtClean="0">
              <a:latin typeface="Times New Roman" pitchFamily="18" charset="0"/>
              <a:cs typeface="Times New Roman" pitchFamily="18" charset="0"/>
            </a:endParaRPr>
          </a:p>
          <a:p>
            <a:pPr marL="285750" lvl="0" indent="-285750" algn="just">
              <a:buFont typeface="Wingdings" pitchFamily="2" charset="2"/>
              <a:buChar char="Ø"/>
            </a:pPr>
            <a:r>
              <a:rPr lang="pt-BR" sz="2600" dirty="0" smtClean="0">
                <a:latin typeface="Times New Roman" pitchFamily="18" charset="0"/>
                <a:cs typeface="Times New Roman" pitchFamily="18" charset="0"/>
              </a:rPr>
              <a:t>É </a:t>
            </a:r>
            <a:r>
              <a:rPr lang="pt-BR" sz="2600" b="1" dirty="0">
                <a:latin typeface="Times New Roman" pitchFamily="18" charset="0"/>
                <a:cs typeface="Times New Roman" pitchFamily="18" charset="0"/>
              </a:rPr>
              <a:t>vedada a subcontratação</a:t>
            </a:r>
            <a:r>
              <a:rPr lang="pt-BR" sz="2600" dirty="0">
                <a:latin typeface="Times New Roman" pitchFamily="18" charset="0"/>
                <a:cs typeface="Times New Roman" pitchFamily="18" charset="0"/>
              </a:rPr>
              <a:t> de </a:t>
            </a:r>
            <a:r>
              <a:rPr lang="pt-BR" sz="2600" b="1" dirty="0">
                <a:latin typeface="Times New Roman" pitchFamily="18" charset="0"/>
                <a:cs typeface="Times New Roman" pitchFamily="18" charset="0"/>
              </a:rPr>
              <a:t>empresas</a:t>
            </a:r>
            <a:r>
              <a:rPr lang="pt-BR" sz="2600" dirty="0">
                <a:latin typeface="Times New Roman" pitchFamily="18" charset="0"/>
                <a:cs typeface="Times New Roman" pitchFamily="18" charset="0"/>
              </a:rPr>
              <a:t> ou a atuação de </a:t>
            </a:r>
            <a:r>
              <a:rPr lang="pt-BR" sz="2600" b="1" dirty="0">
                <a:latin typeface="Times New Roman" pitchFamily="18" charset="0"/>
                <a:cs typeface="Times New Roman" pitchFamily="18" charset="0"/>
              </a:rPr>
              <a:t>profissionais</a:t>
            </a:r>
            <a:r>
              <a:rPr lang="pt-BR" sz="2600" dirty="0">
                <a:latin typeface="Times New Roman" pitchFamily="18" charset="0"/>
                <a:cs typeface="Times New Roman" pitchFamily="18" charset="0"/>
              </a:rPr>
              <a:t> </a:t>
            </a:r>
            <a:r>
              <a:rPr lang="pt-BR" sz="2600" b="1" dirty="0">
                <a:latin typeface="Times New Roman" pitchFamily="18" charset="0"/>
                <a:cs typeface="Times New Roman" pitchFamily="18" charset="0"/>
              </a:rPr>
              <a:t>distintos</a:t>
            </a:r>
            <a:r>
              <a:rPr lang="pt-BR" sz="2600" dirty="0">
                <a:latin typeface="Times New Roman" pitchFamily="18" charset="0"/>
                <a:cs typeface="Times New Roman" pitchFamily="18" charset="0"/>
              </a:rPr>
              <a:t> daqueles que tenham justificado a </a:t>
            </a:r>
            <a:r>
              <a:rPr lang="pt-BR" sz="2600" b="1" dirty="0">
                <a:latin typeface="Times New Roman" pitchFamily="18" charset="0"/>
                <a:cs typeface="Times New Roman" pitchFamily="18" charset="0"/>
              </a:rPr>
              <a:t>inexigibilidade</a:t>
            </a:r>
            <a:r>
              <a:rPr lang="pt-BR" sz="2600" dirty="0">
                <a:latin typeface="Times New Roman" pitchFamily="18" charset="0"/>
                <a:cs typeface="Times New Roman" pitchFamily="18" charset="0"/>
              </a:rPr>
              <a:t> por serviços técnicos especializados [art. 74, III, §4º</a:t>
            </a:r>
            <a:r>
              <a:rPr lang="pt-BR" sz="2600" dirty="0" smtClean="0">
                <a:latin typeface="Times New Roman" pitchFamily="18" charset="0"/>
                <a:cs typeface="Times New Roman" pitchFamily="18" charset="0"/>
              </a:rPr>
              <a:t>];</a:t>
            </a:r>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224"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755" name="Retângulo 1"/>
          <p:cNvSpPr/>
          <p:nvPr/>
        </p:nvSpPr>
        <p:spPr>
          <a:xfrm>
            <a:off x="571500" y="363814"/>
            <a:ext cx="9296399" cy="6340197"/>
          </a:xfrm>
          <a:prstGeom prst="rect">
            <a:avLst/>
          </a:prstGeom>
        </p:spPr>
        <p:txBody>
          <a:bodyPr wrap="square">
            <a:spAutoFit/>
          </a:bodyPr>
          <a:lstStyle/>
          <a:p>
            <a:pPr marL="285750" lvl="0" indent="-285750" algn="ctr">
              <a:buClr>
                <a:srgbClr val="FF0000"/>
              </a:buClr>
              <a:buFont typeface="Wingdings" pitchFamily="2" charset="2"/>
              <a:buChar char="v"/>
            </a:pPr>
            <a:r>
              <a:rPr lang="pt-BR" sz="3200" b="1" dirty="0">
                <a:latin typeface="Times New Roman" pitchFamily="18" charset="0"/>
                <a:cs typeface="Times New Roman" pitchFamily="18" charset="0"/>
              </a:rPr>
              <a:t>Subcontratação </a:t>
            </a:r>
            <a:endParaRPr lang="pt-BR" sz="3200" dirty="0">
              <a:latin typeface="Times New Roman" pitchFamily="18" charset="0"/>
              <a:cs typeface="Times New Roman" pitchFamily="18" charset="0"/>
            </a:endParaRPr>
          </a:p>
          <a:p>
            <a:r>
              <a:rPr lang="pt-BR" dirty="0"/>
              <a:t> </a:t>
            </a:r>
          </a:p>
          <a:p>
            <a:pPr marL="285750" lvl="0" indent="-285750" algn="just">
              <a:buFont typeface="Wingdings" pitchFamily="2" charset="2"/>
              <a:buChar char="Ø"/>
            </a:pPr>
            <a:r>
              <a:rPr lang="pt-BR" sz="2400" dirty="0">
                <a:latin typeface="Times New Roman" pitchFamily="18" charset="0"/>
                <a:cs typeface="Times New Roman" pitchFamily="18" charset="0"/>
              </a:rPr>
              <a:t>O edital poderá prever, para </a:t>
            </a:r>
            <a:r>
              <a:rPr lang="pt-BR" sz="2400" b="1" dirty="0">
                <a:latin typeface="Times New Roman" pitchFamily="18" charset="0"/>
                <a:cs typeface="Times New Roman" pitchFamily="18" charset="0"/>
              </a:rPr>
              <a:t>aspectos técnicos específicos, que a qualificação técnica seja demonstrada por meio de atestados relativos a potencial subcontratado, limitado a 25% (vinte e cinco por cento) do objeto a ser licitado</a:t>
            </a:r>
            <a:r>
              <a:rPr lang="pt-BR" sz="2400" dirty="0">
                <a:latin typeface="Times New Roman" pitchFamily="18" charset="0"/>
                <a:cs typeface="Times New Roman" pitchFamily="18" charset="0"/>
              </a:rPr>
              <a:t>, hipótese em que mais de um licitante poderá apresentar atestado relativo ao mesmo potencial subcontratado. [art. 67, §9º]</a:t>
            </a:r>
          </a:p>
          <a:p>
            <a:pPr marL="285750" lvl="0" indent="-285750" algn="just">
              <a:buFont typeface="Wingdings" pitchFamily="2" charset="2"/>
              <a:buChar char="Ø"/>
            </a:pPr>
            <a:r>
              <a:rPr lang="pt-BR" sz="2400" dirty="0">
                <a:latin typeface="Times New Roman" pitchFamily="18" charset="0"/>
                <a:cs typeface="Times New Roman" pitchFamily="18" charset="0"/>
              </a:rPr>
              <a:t>Será </a:t>
            </a:r>
            <a:r>
              <a:rPr lang="pt-BR" sz="2400" b="1" dirty="0">
                <a:latin typeface="Times New Roman" pitchFamily="18" charset="0"/>
                <a:cs typeface="Times New Roman" pitchFamily="18" charset="0"/>
              </a:rPr>
              <a:t>vedada a subcontratação de pessoa física ou jurídica</a:t>
            </a:r>
            <a:r>
              <a:rPr lang="pt-BR" sz="2400" dirty="0">
                <a:latin typeface="Times New Roman" pitchFamily="18" charset="0"/>
                <a:cs typeface="Times New Roman" pitchFamily="18" charset="0"/>
              </a:rPr>
              <a:t>, se aquela ou os dirigentes desta </a:t>
            </a:r>
            <a:r>
              <a:rPr lang="pt-BR" sz="2400" b="1" dirty="0">
                <a:latin typeface="Times New Roman" pitchFamily="18" charset="0"/>
                <a:cs typeface="Times New Roman" pitchFamily="18" charset="0"/>
              </a:rPr>
              <a:t>mantiverem vínculo de natureza técnica, comercial, econômica, financeira, trabalhista ou civil com dirigente do órgão ou entidade contratante ou com agente público que desempenhe função na licitação ou atue na fiscalização ou na gestão do contrato, ou se deles forem cônjuge, companheiro ou parente em linha reta, colateral, ou por afinidade, até o terceiro grau, devendo essa proibição constar expressamente do edital de licitação</a:t>
            </a:r>
            <a:r>
              <a:rPr lang="pt-BR" sz="2400" dirty="0">
                <a:latin typeface="Times New Roman" pitchFamily="18" charset="0"/>
                <a:cs typeface="Times New Roman" pitchFamily="18" charset="0"/>
              </a:rPr>
              <a:t>. [art. 122, §3º]</a:t>
            </a:r>
          </a:p>
        </p:txBody>
      </p:sp>
    </p:spTree>
    <p:extLst>
      <p:ext uri="{BB962C8B-B14F-4D97-AF65-F5344CB8AC3E}">
        <p14:creationId xmlns:p14="http://schemas.microsoft.com/office/powerpoint/2010/main" val="170379320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0"/>
            <a:ext cx="1027747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48615" name="object 2"/>
          <p:cNvSpPr txBox="1">
            <a:spLocks noGrp="1"/>
          </p:cNvSpPr>
          <p:nvPr>
            <p:ph type="title"/>
          </p:nvPr>
        </p:nvSpPr>
        <p:spPr>
          <a:xfrm>
            <a:off x="5056146" y="2743200"/>
            <a:ext cx="5153885" cy="502208"/>
          </a:xfrm>
          <a:prstGeom prst="rect">
            <a:avLst/>
          </a:prstGeom>
        </p:spPr>
        <p:txBody>
          <a:bodyPr vert="horz" wrap="square" lIns="0" tIns="9671" rIns="0" bIns="0" rtlCol="0">
            <a:spAutoFit/>
          </a:bodyPr>
          <a:lstStyle/>
          <a:p>
            <a:pPr marL="10180">
              <a:spcBef>
                <a:spcPts val="76"/>
              </a:spcBef>
            </a:pPr>
            <a:r>
              <a:rPr lang="pt-BR" b="1" spc="-4" dirty="0" smtClean="0"/>
              <a:t>FASE EXTERNA</a:t>
            </a:r>
            <a:endParaRPr b="1" spc="-4" dirty="0"/>
          </a:p>
        </p:txBody>
      </p:sp>
      <p:sp>
        <p:nvSpPr>
          <p:cNvPr id="1048616" name="object 3"/>
          <p:cNvSpPr/>
          <p:nvPr/>
        </p:nvSpPr>
        <p:spPr>
          <a:xfrm>
            <a:off x="5056146" y="3429000"/>
            <a:ext cx="5230854" cy="11810"/>
          </a:xfrm>
          <a:custGeom>
            <a:avLst/>
            <a:gdLst/>
            <a:ahLst/>
            <a:cxnLst/>
            <a:rect l="l" t="t" r="r" b="b"/>
            <a:pathLst>
              <a:path w="5437505" h="18414">
                <a:moveTo>
                  <a:pt x="5436997" y="0"/>
                </a:moveTo>
                <a:lnTo>
                  <a:pt x="0" y="0"/>
                </a:lnTo>
                <a:lnTo>
                  <a:pt x="0" y="18287"/>
                </a:lnTo>
                <a:lnTo>
                  <a:pt x="5436997" y="18287"/>
                </a:lnTo>
                <a:lnTo>
                  <a:pt x="5436997" y="0"/>
                </a:lnTo>
                <a:close/>
              </a:path>
            </a:pathLst>
          </a:custGeom>
          <a:solidFill>
            <a:srgbClr val="000000"/>
          </a:solidFill>
        </p:spPr>
        <p:txBody>
          <a:bodyPr wrap="square" lIns="0" tIns="0" rIns="0" bIns="0" rtlCol="0"/>
          <a:lstStyle/>
          <a:p>
            <a:endParaRPr/>
          </a:p>
        </p:txBody>
      </p:sp>
      <p:pic>
        <p:nvPicPr>
          <p:cNvPr id="2097161" name="Picture 6"/>
          <p:cNvPicPr>
            <a:picLocks noChangeAspect="1" noChangeArrowheads="1"/>
          </p:cNvPicPr>
          <p:nvPr/>
        </p:nvPicPr>
        <p:blipFill>
          <a:blip r:embed="rId3"/>
          <a:srcRect/>
          <a:stretch>
            <a:fillRect/>
          </a:stretch>
        </p:blipFill>
        <p:spPr bwMode="auto">
          <a:xfrm>
            <a:off x="8572500" y="457200"/>
            <a:ext cx="1212850" cy="469900"/>
          </a:xfrm>
          <a:prstGeom prst="rect">
            <a:avLst/>
          </a:prstGeom>
          <a:noFill/>
          <a:ln>
            <a:noFill/>
          </a:ln>
          <a:effectLst/>
        </p:spPr>
      </p:pic>
    </p:spTree>
    <p:extLst>
      <p:ext uri="{BB962C8B-B14F-4D97-AF65-F5344CB8AC3E}">
        <p14:creationId xmlns:p14="http://schemas.microsoft.com/office/powerpoint/2010/main" val="3311044282"/>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224"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755" name="Retângulo 1"/>
          <p:cNvSpPr/>
          <p:nvPr/>
        </p:nvSpPr>
        <p:spPr>
          <a:xfrm>
            <a:off x="571500" y="363814"/>
            <a:ext cx="9296399" cy="5232202"/>
          </a:xfrm>
          <a:prstGeom prst="rect">
            <a:avLst/>
          </a:prstGeom>
        </p:spPr>
        <p:txBody>
          <a:bodyPr wrap="square">
            <a:spAutoFit/>
          </a:bodyPr>
          <a:lstStyle/>
          <a:p>
            <a:pPr marL="285750" lvl="0" indent="-285750" algn="ctr">
              <a:buClr>
                <a:srgbClr val="FF0000"/>
              </a:buClr>
              <a:buFont typeface="Wingdings" pitchFamily="2" charset="2"/>
              <a:buChar char="v"/>
            </a:pPr>
            <a:r>
              <a:rPr lang="pt-BR" sz="3200" b="1" dirty="0" smtClean="0">
                <a:latin typeface="Times New Roman" pitchFamily="18" charset="0"/>
                <a:cs typeface="Times New Roman" pitchFamily="18" charset="0"/>
              </a:rPr>
              <a:t>Margem de preferência</a:t>
            </a:r>
            <a:endParaRPr lang="pt-BR" sz="3200" dirty="0">
              <a:latin typeface="Times New Roman" pitchFamily="18" charset="0"/>
              <a:cs typeface="Times New Roman" pitchFamily="18" charset="0"/>
            </a:endParaRPr>
          </a:p>
          <a:p>
            <a:r>
              <a:rPr lang="pt-BR" dirty="0"/>
              <a:t> </a:t>
            </a:r>
          </a:p>
          <a:p>
            <a:pPr marL="285750" lvl="0" indent="-285750" algn="just">
              <a:buClr>
                <a:srgbClr val="FF0000"/>
              </a:buClr>
              <a:buFont typeface="Wingdings" pitchFamily="2" charset="2"/>
              <a:buChar char="Ø"/>
            </a:pPr>
            <a:r>
              <a:rPr lang="pt-BR" sz="2400" dirty="0" smtClean="0">
                <a:latin typeface="Times New Roman" pitchFamily="18" charset="0"/>
                <a:cs typeface="Times New Roman" pitchFamily="18" charset="0"/>
              </a:rPr>
              <a:t>Poderão ser criadas pelo Governo Federal;</a:t>
            </a:r>
          </a:p>
          <a:p>
            <a:pPr marL="285750" lvl="0" indent="-285750" algn="just">
              <a:buClr>
                <a:srgbClr val="FF0000"/>
              </a:buClr>
              <a:buFont typeface="Wingdings" pitchFamily="2" charset="2"/>
              <a:buChar char="Ø"/>
            </a:pPr>
            <a:endParaRPr lang="pt-BR" sz="2400" dirty="0" smtClean="0">
              <a:latin typeface="Times New Roman" pitchFamily="18" charset="0"/>
              <a:cs typeface="Times New Roman" pitchFamily="18" charset="0"/>
            </a:endParaRPr>
          </a:p>
          <a:p>
            <a:pPr marL="285750" lvl="0" indent="-285750" algn="just">
              <a:buClr>
                <a:srgbClr val="FF0000"/>
              </a:buClr>
              <a:buFont typeface="Wingdings" pitchFamily="2" charset="2"/>
              <a:buChar char="Ø"/>
            </a:pPr>
            <a:r>
              <a:rPr lang="pt-BR" sz="2400" dirty="0" smtClean="0">
                <a:latin typeface="Times New Roman" pitchFamily="18" charset="0"/>
                <a:cs typeface="Times New Roman" pitchFamily="18" charset="0"/>
              </a:rPr>
              <a:t>Até 10% dos preços ofertados;</a:t>
            </a:r>
          </a:p>
          <a:p>
            <a:pPr marL="285750" lvl="0" indent="-285750" algn="just">
              <a:buClr>
                <a:srgbClr val="FF0000"/>
              </a:buClr>
              <a:buFont typeface="Wingdings" pitchFamily="2" charset="2"/>
              <a:buChar char="Ø"/>
            </a:pPr>
            <a:endParaRPr lang="pt-BR" sz="2400" dirty="0" smtClean="0">
              <a:latin typeface="Times New Roman" pitchFamily="18" charset="0"/>
              <a:cs typeface="Times New Roman" pitchFamily="18" charset="0"/>
            </a:endParaRPr>
          </a:p>
          <a:p>
            <a:pPr marL="285750" lvl="0" indent="-285750" algn="just">
              <a:buClr>
                <a:srgbClr val="FF0000"/>
              </a:buClr>
              <a:buFont typeface="Wingdings" pitchFamily="2" charset="2"/>
              <a:buChar char="Ø"/>
            </a:pPr>
            <a:r>
              <a:rPr lang="pt-BR" sz="2400" dirty="0" smtClean="0">
                <a:latin typeface="Times New Roman" pitchFamily="18" charset="0"/>
                <a:cs typeface="Times New Roman" pitchFamily="18" charset="0"/>
              </a:rPr>
              <a:t>Sobre:</a:t>
            </a:r>
          </a:p>
          <a:p>
            <a:pPr lvl="0" algn="just"/>
            <a:endParaRPr lang="pt-BR" sz="2400" dirty="0">
              <a:latin typeface="Times New Roman" pitchFamily="18" charset="0"/>
              <a:cs typeface="Times New Roman" pitchFamily="18" charset="0"/>
            </a:endParaRPr>
          </a:p>
          <a:p>
            <a:r>
              <a:rPr lang="pt-BR" sz="2400" dirty="0">
                <a:solidFill>
                  <a:srgbClr val="FF0000"/>
                </a:solidFill>
                <a:latin typeface="Times New Roman" pitchFamily="18" charset="0"/>
                <a:cs typeface="Times New Roman" pitchFamily="18" charset="0"/>
              </a:rPr>
              <a:t>I - bens manufaturados e serviços nacionais que atendam a normas técnicas brasileiras</a:t>
            </a:r>
            <a:r>
              <a:rPr lang="pt-BR" sz="2400" dirty="0" smtClean="0">
                <a:solidFill>
                  <a:srgbClr val="FF0000"/>
                </a:solidFill>
                <a:latin typeface="Times New Roman" pitchFamily="18" charset="0"/>
                <a:cs typeface="Times New Roman" pitchFamily="18" charset="0"/>
              </a:rPr>
              <a:t>; - Governo Federal</a:t>
            </a:r>
          </a:p>
          <a:p>
            <a:endParaRPr lang="pt-BR" sz="2400" dirty="0">
              <a:latin typeface="Times New Roman" pitchFamily="18" charset="0"/>
              <a:cs typeface="Times New Roman" pitchFamily="18" charset="0"/>
            </a:endParaRPr>
          </a:p>
          <a:p>
            <a:r>
              <a:rPr lang="pt-BR" sz="2400" dirty="0">
                <a:latin typeface="Times New Roman" pitchFamily="18" charset="0"/>
                <a:cs typeface="Times New Roman" pitchFamily="18" charset="0"/>
              </a:rPr>
              <a:t>II - bens reciclados, recicláveis ou biodegradáveis, conforme regulamento</a:t>
            </a:r>
            <a:r>
              <a:rPr lang="pt-BR" sz="2400" dirty="0" smtClean="0">
                <a:latin typeface="Times New Roman" pitchFamily="18" charset="0"/>
                <a:cs typeface="Times New Roman" pitchFamily="18" charset="0"/>
              </a:rPr>
              <a:t>.</a:t>
            </a:r>
          </a:p>
          <a:p>
            <a:endParaRPr lang="pt-BR" sz="2400" dirty="0">
              <a:latin typeface="Times New Roman" pitchFamily="18" charset="0"/>
              <a:cs typeface="Times New Roman" pitchFamily="18" charset="0"/>
            </a:endParaRPr>
          </a:p>
          <a:p>
            <a:r>
              <a:rPr lang="pt-BR" sz="2400" dirty="0" smtClean="0">
                <a:solidFill>
                  <a:srgbClr val="FF0000"/>
                </a:solidFill>
                <a:latin typeface="Times New Roman" pitchFamily="18" charset="0"/>
                <a:cs typeface="Times New Roman" pitchFamily="18" charset="0"/>
              </a:rPr>
              <a:t>III- bens e serviços MERCOSUL; - até 20</a:t>
            </a:r>
            <a:r>
              <a:rPr lang="pt-BR" sz="2400" dirty="0">
                <a:solidFill>
                  <a:srgbClr val="FF0000"/>
                </a:solidFill>
                <a:latin typeface="Times New Roman" pitchFamily="18" charset="0"/>
                <a:cs typeface="Times New Roman" pitchFamily="18" charset="0"/>
              </a:rPr>
              <a:t>% - Governo </a:t>
            </a:r>
            <a:r>
              <a:rPr lang="pt-BR" sz="2400" dirty="0" smtClean="0">
                <a:solidFill>
                  <a:srgbClr val="FF0000"/>
                </a:solidFill>
                <a:latin typeface="Times New Roman" pitchFamily="18" charset="0"/>
                <a:cs typeface="Times New Roman" pitchFamily="18" charset="0"/>
              </a:rPr>
              <a:t>Federal</a:t>
            </a:r>
            <a:endParaRPr lang="pt-BR" sz="2400"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214715478"/>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225"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757" name="Retângulo 4"/>
          <p:cNvSpPr/>
          <p:nvPr/>
        </p:nvSpPr>
        <p:spPr>
          <a:xfrm>
            <a:off x="2095500" y="348417"/>
            <a:ext cx="6609080" cy="535940"/>
          </a:xfrm>
          <a:prstGeom prst="rect">
            <a:avLst/>
          </a:prstGeom>
        </p:spPr>
        <p:txBody>
          <a:bodyPr wrap="none">
            <a:spAutoFit/>
          </a:bodyPr>
          <a:lstStyle/>
          <a:p>
            <a:pPr marL="285750" lvl="0" indent="-285750">
              <a:buClr>
                <a:srgbClr val="FF0000"/>
              </a:buClr>
              <a:buFont typeface="Wingdings" pitchFamily="2" charset="2"/>
              <a:buChar char="v"/>
            </a:pPr>
            <a:r>
              <a:rPr lang="pt-BR" sz="3000" b="1" dirty="0">
                <a:latin typeface="Times New Roman" pitchFamily="18" charset="0"/>
                <a:cs typeface="Times New Roman" pitchFamily="18" charset="0"/>
              </a:rPr>
              <a:t>Amostras e Prova de conceito </a:t>
            </a:r>
            <a:r>
              <a:rPr lang="pt-BR" b="1" dirty="0"/>
              <a:t>[art. 17, §3º]</a:t>
            </a:r>
            <a:endParaRPr lang="pt-BR" dirty="0"/>
          </a:p>
        </p:txBody>
      </p:sp>
      <p:cxnSp>
        <p:nvCxnSpPr>
          <p:cNvPr id="3145742" name="Conector de seta reta 7"/>
          <p:cNvCxnSpPr>
            <a:cxnSpLocks/>
          </p:cNvCxnSpPr>
          <p:nvPr/>
        </p:nvCxnSpPr>
        <p:spPr>
          <a:xfrm flipH="1">
            <a:off x="2699809" y="894715"/>
            <a:ext cx="842645" cy="344170"/>
          </a:xfrm>
          <a:prstGeom prst="straightConnector1">
            <a:avLst/>
          </a:prstGeom>
          <a:ln w="9525" cap="flat" cmpd="sng">
            <a:solidFill>
              <a:srgbClr val="FF0000"/>
            </a:solidFill>
            <a:prstDash val="solid"/>
            <a:round/>
            <a:headEnd/>
            <a:tailEnd type="arrow" w="med" len="med"/>
          </a:ln>
        </p:spPr>
      </p:cxnSp>
      <p:sp>
        <p:nvSpPr>
          <p:cNvPr id="1048758" name="Retângulo de cantos arredondados 8"/>
          <p:cNvSpPr/>
          <p:nvPr/>
        </p:nvSpPr>
        <p:spPr>
          <a:xfrm>
            <a:off x="431916" y="1238885"/>
            <a:ext cx="2267893" cy="1675650"/>
          </a:xfrm>
          <a:prstGeom prst="roundRect">
            <a:avLst/>
          </a:prstGeom>
          <a:solidFill>
            <a:srgbClr val="FF0000"/>
          </a:solidFill>
          <a:ln w="25400" cap="flat" cmpd="sng">
            <a:solidFill>
              <a:srgbClr val="395E8A"/>
            </a:solidFill>
            <a:prstDash val="solid"/>
            <a:round/>
            <a:headEnd/>
            <a:tailEnd/>
          </a:ln>
        </p:spPr>
        <p:txBody>
          <a:bodyPr vert="horz" wrap="square" lIns="91440" tIns="45720" rIns="91440" bIns="45720" anchor="ctr">
            <a:prstTxWarp prst="textNoShape">
              <a:avLst/>
            </a:prstTxWarp>
            <a:noAutofit/>
          </a:bodyPr>
          <a:lstStyle/>
          <a:p>
            <a:pPr algn="ctr">
              <a:lnSpc>
                <a:spcPct val="115000"/>
              </a:lnSpc>
              <a:spcAft>
                <a:spcPts val="1000"/>
              </a:spcAft>
            </a:pPr>
            <a:r>
              <a:rPr lang="pt-BR" sz="2600" dirty="0">
                <a:solidFill>
                  <a:schemeClr val="bg1"/>
                </a:solidFill>
                <a:effectLst/>
                <a:latin typeface="Times New Roman"/>
                <a:ea typeface="Calibri"/>
                <a:cs typeface="SimSun"/>
              </a:rPr>
              <a:t>Etapa de Julgamento</a:t>
            </a:r>
            <a:endParaRPr lang="pt-BR" sz="2600" dirty="0">
              <a:solidFill>
                <a:schemeClr val="bg1"/>
              </a:solidFill>
              <a:effectLst/>
              <a:latin typeface="Calibri"/>
              <a:ea typeface="Calibri"/>
              <a:cs typeface="SimSun"/>
            </a:endParaRPr>
          </a:p>
        </p:txBody>
      </p:sp>
      <p:sp>
        <p:nvSpPr>
          <p:cNvPr id="1048759" name="Retângulo de cantos arredondados 9"/>
          <p:cNvSpPr/>
          <p:nvPr/>
        </p:nvSpPr>
        <p:spPr>
          <a:xfrm>
            <a:off x="3448843" y="2362200"/>
            <a:ext cx="2799557" cy="1814398"/>
          </a:xfrm>
          <a:prstGeom prst="roundRect">
            <a:avLst/>
          </a:prstGeom>
          <a:solidFill>
            <a:srgbClr val="FF0000"/>
          </a:solidFill>
          <a:ln w="25400" cap="flat" cmpd="sng">
            <a:solidFill>
              <a:srgbClr val="395E8A"/>
            </a:solidFill>
            <a:prstDash val="solid"/>
            <a:round/>
            <a:headEnd/>
            <a:tailEnd/>
          </a:ln>
        </p:spPr>
        <p:txBody>
          <a:bodyPr vert="horz" wrap="square" lIns="91440" tIns="45720" rIns="91440" bIns="45720" anchor="ctr">
            <a:prstTxWarp prst="textNoShape">
              <a:avLst/>
            </a:prstTxWarp>
            <a:noAutofit/>
          </a:bodyPr>
          <a:lstStyle/>
          <a:p>
            <a:pPr algn="ctr">
              <a:lnSpc>
                <a:spcPct val="115000"/>
              </a:lnSpc>
              <a:spcAft>
                <a:spcPts val="1000"/>
              </a:spcAft>
            </a:pPr>
            <a:r>
              <a:rPr lang="pt-BR" sz="2400" dirty="0">
                <a:solidFill>
                  <a:schemeClr val="bg1"/>
                </a:solidFill>
                <a:effectLst/>
                <a:latin typeface="Times New Roman"/>
                <a:ea typeface="Calibri"/>
                <a:cs typeface="SimSun"/>
              </a:rPr>
              <a:t>Licitante provisoriamente vencedor</a:t>
            </a:r>
            <a:endParaRPr lang="pt-BR" sz="2400" dirty="0">
              <a:solidFill>
                <a:schemeClr val="bg1"/>
              </a:solidFill>
              <a:effectLst/>
              <a:latin typeface="Calibri"/>
              <a:ea typeface="Calibri"/>
              <a:cs typeface="SimSun"/>
            </a:endParaRPr>
          </a:p>
        </p:txBody>
      </p:sp>
      <p:sp>
        <p:nvSpPr>
          <p:cNvPr id="1048760" name="Retângulo de cantos arredondados 10"/>
          <p:cNvSpPr/>
          <p:nvPr/>
        </p:nvSpPr>
        <p:spPr>
          <a:xfrm>
            <a:off x="6896100" y="4279900"/>
            <a:ext cx="2940063" cy="2040367"/>
          </a:xfrm>
          <a:prstGeom prst="roundRect">
            <a:avLst/>
          </a:prstGeom>
          <a:solidFill>
            <a:srgbClr val="FF0000"/>
          </a:solidFill>
          <a:ln w="25400" cap="flat" cmpd="sng">
            <a:solidFill>
              <a:srgbClr val="395E8A"/>
            </a:solidFill>
            <a:prstDash val="solid"/>
            <a:round/>
            <a:headEnd/>
            <a:tailEnd/>
          </a:ln>
        </p:spPr>
        <p:txBody>
          <a:bodyPr vert="horz" wrap="square" lIns="91440" tIns="45720" rIns="91440" bIns="45720" anchor="ctr">
            <a:prstTxWarp prst="textNoShape">
              <a:avLst/>
            </a:prstTxWarp>
            <a:noAutofit/>
          </a:bodyPr>
          <a:lstStyle/>
          <a:p>
            <a:pPr algn="ctr">
              <a:lnSpc>
                <a:spcPct val="115000"/>
              </a:lnSpc>
              <a:spcAft>
                <a:spcPts val="1000"/>
              </a:spcAft>
            </a:pPr>
            <a:r>
              <a:rPr lang="pt-BR" sz="2400" dirty="0">
                <a:solidFill>
                  <a:schemeClr val="bg1"/>
                </a:solidFill>
                <a:effectLst/>
                <a:latin typeface="Times New Roman"/>
                <a:ea typeface="Calibri"/>
                <a:cs typeface="SimSun"/>
              </a:rPr>
              <a:t>Amostras, exame de conformidade e prova de conceito, entre outros testes</a:t>
            </a:r>
            <a:endParaRPr lang="pt-BR" sz="2400" dirty="0">
              <a:solidFill>
                <a:schemeClr val="bg1"/>
              </a:solidFill>
              <a:effectLst/>
              <a:latin typeface="Calibri"/>
              <a:ea typeface="Calibri"/>
              <a:cs typeface="SimSun"/>
            </a:endParaRPr>
          </a:p>
        </p:txBody>
      </p:sp>
      <p:cxnSp>
        <p:nvCxnSpPr>
          <p:cNvPr id="3145743" name="Conector de seta reta 11"/>
          <p:cNvCxnSpPr>
            <a:cxnSpLocks/>
          </p:cNvCxnSpPr>
          <p:nvPr/>
        </p:nvCxnSpPr>
        <p:spPr>
          <a:xfrm>
            <a:off x="2699809" y="2823379"/>
            <a:ext cx="538691" cy="91156"/>
          </a:xfrm>
          <a:prstGeom prst="straightConnector1">
            <a:avLst/>
          </a:prstGeom>
          <a:ln w="9525" cap="flat" cmpd="sng">
            <a:solidFill>
              <a:srgbClr val="FF0000"/>
            </a:solidFill>
            <a:prstDash val="solid"/>
            <a:round/>
            <a:headEnd/>
            <a:tailEnd type="arrow" w="med" len="med"/>
          </a:ln>
        </p:spPr>
      </p:cxnSp>
      <p:cxnSp>
        <p:nvCxnSpPr>
          <p:cNvPr id="3145744" name="Conector de seta reta 12"/>
          <p:cNvCxnSpPr>
            <a:cxnSpLocks/>
          </p:cNvCxnSpPr>
          <p:nvPr/>
        </p:nvCxnSpPr>
        <p:spPr>
          <a:xfrm>
            <a:off x="6248400" y="4124278"/>
            <a:ext cx="462915" cy="185761"/>
          </a:xfrm>
          <a:prstGeom prst="straightConnector1">
            <a:avLst/>
          </a:prstGeom>
          <a:ln w="9525" cap="flat" cmpd="sng">
            <a:solidFill>
              <a:srgbClr val="FF0000"/>
            </a:solidFill>
            <a:prstDash val="solid"/>
            <a:round/>
            <a:headEnd/>
            <a:tailEnd type="arrow" w="med" len="med"/>
          </a:ln>
        </p:spPr>
      </p:cxn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787" y="0"/>
            <a:ext cx="2465812" cy="3508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9505" y="0"/>
            <a:ext cx="2453838" cy="3485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60618" y="0"/>
            <a:ext cx="2487781" cy="3534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12161" y="0"/>
            <a:ext cx="2492138" cy="3534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839507" y="0"/>
            <a:ext cx="2447493" cy="35468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6787" y="3258703"/>
            <a:ext cx="2554087" cy="35992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4" name="Picture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32806" y="3263900"/>
            <a:ext cx="2545551" cy="3600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7" name="Picture 1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947166" y="3276600"/>
            <a:ext cx="2764995" cy="358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1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768366" y="3283163"/>
            <a:ext cx="2518634" cy="3574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1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425709" y="3263900"/>
            <a:ext cx="2572904" cy="360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981700" y="3263901"/>
            <a:ext cx="2545976" cy="360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1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047253" y="3263901"/>
            <a:ext cx="2247900" cy="36183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97002590"/>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a:duotone>
              <a:schemeClr val="bg2">
                <a:shade val="45000"/>
                <a:satMod val="135000"/>
              </a:schemeClr>
              <a:prstClr val="white"/>
            </a:duotone>
          </a:blip>
          <a:srcRect/>
          <a:stretch>
            <a:fillRect/>
          </a:stretch>
        </p:blipFill>
        <p:spPr bwMode="auto">
          <a:xfrm>
            <a:off x="2247900" y="1981200"/>
            <a:ext cx="5754421" cy="2229462"/>
          </a:xfrm>
          <a:prstGeom prst="rect">
            <a:avLst/>
          </a:prstGeom>
          <a:noFill/>
          <a:ln w="34925">
            <a:solidFill>
              <a:srgbClr val="FFFFFF"/>
            </a:solidFill>
          </a:ln>
          <a:effectLst>
            <a:outerShdw blurRad="317500" dir="2700000" algn="ctr">
              <a:srgbClr val="000000">
                <a:alpha val="43000"/>
              </a:srgbClr>
            </a:outerShdw>
          </a:effectLst>
          <a:scene3d>
            <a:camera prst="perspectiveFront" fov="2700000">
              <a:rot lat="19086000" lon="19067999" rev="3108000"/>
            </a:camera>
            <a:lightRig rig="threePt" dir="t">
              <a:rot lat="0" lon="0" rev="0"/>
            </a:lightRig>
          </a:scene3d>
          <a:sp3d extrusionH="38100" prstMaterial="clear">
            <a:bevelT w="260350" h="50800" prst="softRound"/>
            <a:bevelB prst="softRound"/>
          </a:sp3d>
        </p:spPr>
      </p:pic>
      <p:sp>
        <p:nvSpPr>
          <p:cNvPr id="2" name="CaixaDeTexto 1"/>
          <p:cNvSpPr txBox="1"/>
          <p:nvPr/>
        </p:nvSpPr>
        <p:spPr>
          <a:xfrm>
            <a:off x="25400" y="154841"/>
            <a:ext cx="9973089" cy="6555641"/>
          </a:xfrm>
          <a:prstGeom prst="rect">
            <a:avLst/>
          </a:prstGeom>
          <a:noFill/>
        </p:spPr>
        <p:txBody>
          <a:bodyPr wrap="square" rtlCol="0">
            <a:spAutoFit/>
          </a:bodyPr>
          <a:lstStyle/>
          <a:p>
            <a:pPr algn="ctr">
              <a:lnSpc>
                <a:spcPct val="150000"/>
              </a:lnSpc>
            </a:pPr>
            <a:r>
              <a:rPr lang="pt-BR" sz="2000" b="1" dirty="0" smtClean="0">
                <a:solidFill>
                  <a:srgbClr val="FF0000"/>
                </a:solidFill>
                <a:latin typeface="Times New Roman" pitchFamily="18" charset="0"/>
                <a:cs typeface="Times New Roman" pitchFamily="18" charset="0"/>
              </a:rPr>
              <a:t>MATERIAIS COMPLEMENTARES</a:t>
            </a:r>
          </a:p>
          <a:p>
            <a:pPr>
              <a:lnSpc>
                <a:spcPct val="150000"/>
              </a:lnSpc>
            </a:pPr>
            <a:r>
              <a:rPr lang="pt-BR" sz="2000" b="1" dirty="0" smtClean="0">
                <a:latin typeface="Times New Roman" pitchFamily="18" charset="0"/>
                <a:cs typeface="Times New Roman" pitchFamily="18" charset="0"/>
              </a:rPr>
              <a:t>-ESCALONAMENTO DOS CRITÉRIOS DE PONTUAÇÃO TÉCNICA</a:t>
            </a:r>
          </a:p>
          <a:p>
            <a:pPr>
              <a:lnSpc>
                <a:spcPct val="150000"/>
              </a:lnSpc>
            </a:pPr>
            <a:r>
              <a:rPr lang="pt-BR" sz="2000" b="1" dirty="0" smtClean="0">
                <a:latin typeface="Times New Roman" pitchFamily="18" charset="0"/>
                <a:cs typeface="Times New Roman" pitchFamily="18" charset="0"/>
              </a:rPr>
              <a:t>-DIFERENCIAÇÃO DAS PARCERIAS E PROCESSOS LICITATÓRIOS</a:t>
            </a:r>
          </a:p>
          <a:p>
            <a:pPr>
              <a:lnSpc>
                <a:spcPct val="150000"/>
              </a:lnSpc>
            </a:pPr>
            <a:r>
              <a:rPr lang="pt-BR" sz="2000" b="1" dirty="0" smtClean="0">
                <a:latin typeface="Times New Roman" pitchFamily="18" charset="0"/>
                <a:cs typeface="Times New Roman" pitchFamily="18" charset="0"/>
              </a:rPr>
              <a:t>-A FORÇA VINCULANTE DO PEDIDO DE ESCLARECIMENTO</a:t>
            </a:r>
          </a:p>
          <a:p>
            <a:pPr>
              <a:lnSpc>
                <a:spcPct val="150000"/>
              </a:lnSpc>
            </a:pPr>
            <a:r>
              <a:rPr lang="pt-BR" sz="2000" b="1" dirty="0" smtClean="0">
                <a:latin typeface="Times New Roman" pitchFamily="18" charset="0"/>
                <a:cs typeface="Times New Roman" pitchFamily="18" charset="0"/>
              </a:rPr>
              <a:t>-A REGRA DO DOCUMENTO SIMPLES</a:t>
            </a:r>
          </a:p>
          <a:p>
            <a:pPr>
              <a:lnSpc>
                <a:spcPct val="150000"/>
              </a:lnSpc>
            </a:pPr>
            <a:r>
              <a:rPr lang="pt-BR" sz="2000" b="1" dirty="0" smtClean="0">
                <a:latin typeface="Times New Roman" pitchFamily="18" charset="0"/>
                <a:cs typeface="Times New Roman" pitchFamily="18" charset="0"/>
              </a:rPr>
              <a:t>-A SUBCONTRATAÇÃO NÃO IMPORTA EM PREFERÊNCIA AO PARCELAMENTO</a:t>
            </a:r>
          </a:p>
          <a:p>
            <a:pPr>
              <a:lnSpc>
                <a:spcPct val="150000"/>
              </a:lnSpc>
            </a:pPr>
            <a:r>
              <a:rPr lang="pt-BR" sz="2000" b="1" dirty="0" smtClean="0">
                <a:latin typeface="Times New Roman" pitchFamily="18" charset="0"/>
                <a:cs typeface="Times New Roman" pitchFamily="18" charset="0"/>
              </a:rPr>
              <a:t>-DOCUMENTOS EM FORMATO NÃO PESQUISÁVEL PREJUDICAM A PUBLICIDADE </a:t>
            </a:r>
          </a:p>
          <a:p>
            <a:pPr>
              <a:lnSpc>
                <a:spcPct val="150000"/>
              </a:lnSpc>
            </a:pPr>
            <a:r>
              <a:rPr lang="pt-BR" sz="2000" b="1" dirty="0" smtClean="0">
                <a:latin typeface="Times New Roman" pitchFamily="18" charset="0"/>
                <a:cs typeface="Times New Roman" pitchFamily="18" charset="0"/>
              </a:rPr>
              <a:t>-GESTOR NÃO É RESPONSABILIZADO POR FRAUDE DOCUMENTAL DE LICITANTE</a:t>
            </a:r>
          </a:p>
          <a:p>
            <a:pPr>
              <a:lnSpc>
                <a:spcPct val="150000"/>
              </a:lnSpc>
            </a:pPr>
            <a:r>
              <a:rPr lang="pt-BR" sz="2000" b="1" dirty="0" smtClean="0">
                <a:latin typeface="Times New Roman" pitchFamily="18" charset="0"/>
                <a:cs typeface="Times New Roman" pitchFamily="18" charset="0"/>
              </a:rPr>
              <a:t>-O CONCURSO</a:t>
            </a:r>
          </a:p>
          <a:p>
            <a:pPr>
              <a:lnSpc>
                <a:spcPct val="150000"/>
              </a:lnSpc>
            </a:pPr>
            <a:r>
              <a:rPr lang="pt-BR" sz="2000" b="1" dirty="0" smtClean="0">
                <a:latin typeface="Times New Roman" pitchFamily="18" charset="0"/>
                <a:cs typeface="Times New Roman" pitchFamily="18" charset="0"/>
              </a:rPr>
              <a:t>-ORGANIZAÇÃO DO OBJETO, ITENS E LOTES</a:t>
            </a:r>
          </a:p>
          <a:p>
            <a:pPr>
              <a:lnSpc>
                <a:spcPct val="150000"/>
              </a:lnSpc>
            </a:pPr>
            <a:r>
              <a:rPr lang="pt-BR" sz="2000" b="1" dirty="0" smtClean="0">
                <a:latin typeface="Times New Roman" pitchFamily="18" charset="0"/>
                <a:cs typeface="Times New Roman" pitchFamily="18" charset="0"/>
              </a:rPr>
              <a:t>-ORIENTAÇÕES ENVOLVENDO A AQUISIÇÃO DE LIVROS</a:t>
            </a:r>
          </a:p>
          <a:p>
            <a:pPr>
              <a:lnSpc>
                <a:spcPct val="150000"/>
              </a:lnSpc>
            </a:pPr>
            <a:r>
              <a:rPr lang="pt-BR" sz="2000" b="1" dirty="0">
                <a:latin typeface="Times New Roman" pitchFamily="18" charset="0"/>
                <a:cs typeface="Times New Roman" pitchFamily="18" charset="0"/>
              </a:rPr>
              <a:t>- </a:t>
            </a:r>
            <a:r>
              <a:rPr lang="pt-BR" sz="2000" b="1" dirty="0" smtClean="0">
                <a:latin typeface="Times New Roman" pitchFamily="18" charset="0"/>
                <a:cs typeface="Times New Roman" pitchFamily="18" charset="0"/>
              </a:rPr>
              <a:t>ROTEIRO RESUMIDO DO PROCESSO POR </a:t>
            </a:r>
            <a:r>
              <a:rPr lang="pt-BR" sz="2000" b="1" dirty="0">
                <a:latin typeface="Times New Roman" pitchFamily="18" charset="0"/>
                <a:cs typeface="Times New Roman" pitchFamily="18" charset="0"/>
              </a:rPr>
              <a:t>MODALIDADES</a:t>
            </a:r>
          </a:p>
        </p:txBody>
      </p:sp>
    </p:spTree>
    <p:extLst>
      <p:ext uri="{BB962C8B-B14F-4D97-AF65-F5344CB8AC3E}">
        <p14:creationId xmlns:p14="http://schemas.microsoft.com/office/powerpoint/2010/main" val="1366460080"/>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544198"/>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226" name="Imagem 6"/>
          <p:cNvPicPr>
            <a:picLocks noChangeAspect="1"/>
          </p:cNvPicPr>
          <p:nvPr/>
        </p:nvPicPr>
        <p:blipFill>
          <a:blip r:embed="rId2"/>
          <a:stretch>
            <a:fillRect/>
          </a:stretch>
        </p:blipFill>
        <p:spPr>
          <a:xfrm>
            <a:off x="0" y="0"/>
            <a:ext cx="10287000" cy="7315199"/>
          </a:xfrm>
          <a:prstGeom prst="rect">
            <a:avLst/>
          </a:prstGeom>
        </p:spPr>
      </p:pic>
      <p:sp>
        <p:nvSpPr>
          <p:cNvPr id="1048761" name="object 22"/>
          <p:cNvSpPr txBox="1"/>
          <p:nvPr/>
        </p:nvSpPr>
        <p:spPr>
          <a:xfrm>
            <a:off x="2628900" y="1610495"/>
            <a:ext cx="3760497" cy="758226"/>
          </a:xfrm>
          <a:prstGeom prst="rect">
            <a:avLst/>
          </a:prstGeom>
        </p:spPr>
        <p:txBody>
          <a:bodyPr vert="horz" wrap="square" lIns="0" tIns="34613" rIns="0" bIns="0" rtlCol="0">
            <a:spAutoFit/>
          </a:bodyPr>
          <a:lstStyle/>
          <a:p>
            <a:pPr>
              <a:lnSpc>
                <a:spcPct val="100000"/>
              </a:lnSpc>
            </a:pPr>
            <a:endParaRPr dirty="0">
              <a:latin typeface="Calibri"/>
              <a:cs typeface="Calibri"/>
            </a:endParaRPr>
          </a:p>
          <a:p>
            <a:pPr>
              <a:spcBef>
                <a:spcPts val="8"/>
              </a:spcBef>
            </a:pPr>
            <a:endParaRPr sz="1900" dirty="0">
              <a:latin typeface="Calibri"/>
              <a:cs typeface="Calibri"/>
            </a:endParaRPr>
          </a:p>
          <a:p>
            <a:pPr marL="11198"/>
            <a:endParaRPr dirty="0">
              <a:latin typeface="Times New Roman" pitchFamily="18" charset="0"/>
              <a:cs typeface="Times New Roman" pitchFamily="18" charset="0"/>
            </a:endParaRPr>
          </a:p>
        </p:txBody>
      </p:sp>
      <p:pic>
        <p:nvPicPr>
          <p:cNvPr id="2097227" name="Picture 2"/>
          <p:cNvPicPr>
            <a:picLocks noChangeAspect="1" noChangeArrowheads="1"/>
          </p:cNvPicPr>
          <p:nvPr/>
        </p:nvPicPr>
        <p:blipFill>
          <a:blip r:embed="rId3"/>
          <a:srcRect/>
          <a:stretch>
            <a:fillRect/>
          </a:stretch>
        </p:blipFill>
        <p:spPr bwMode="auto">
          <a:xfrm>
            <a:off x="4231052" y="1020044"/>
            <a:ext cx="3048000" cy="1180901"/>
          </a:xfrm>
          <a:prstGeom prst="rect">
            <a:avLst/>
          </a:prstGeom>
          <a:noFill/>
          <a:ln>
            <a:noFill/>
          </a:ln>
          <a:effectLst/>
        </p:spPr>
      </p:pic>
      <p:pic>
        <p:nvPicPr>
          <p:cNvPr id="2097228" name="Imagem 16"/>
          <p:cNvPicPr>
            <a:picLocks noChangeAspect="1"/>
          </p:cNvPicPr>
          <p:nvPr/>
        </p:nvPicPr>
        <p:blipFill>
          <a:blip r:embed="rId4"/>
          <a:stretch>
            <a:fillRect/>
          </a:stretch>
        </p:blipFill>
        <p:spPr>
          <a:xfrm>
            <a:off x="2781300" y="2200945"/>
            <a:ext cx="5387406" cy="3654773"/>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8607" name="object 2"/>
          <p:cNvSpPr txBox="1">
            <a:spLocks noGrp="1"/>
          </p:cNvSpPr>
          <p:nvPr>
            <p:ph type="title"/>
          </p:nvPr>
        </p:nvSpPr>
        <p:spPr>
          <a:xfrm>
            <a:off x="1027526" y="609600"/>
            <a:ext cx="4149009" cy="502208"/>
          </a:xfrm>
          <a:prstGeom prst="rect">
            <a:avLst/>
          </a:prstGeom>
        </p:spPr>
        <p:txBody>
          <a:bodyPr vert="horz" wrap="square" lIns="0" tIns="9671" rIns="0" bIns="0" rtlCol="0">
            <a:spAutoFit/>
          </a:bodyPr>
          <a:lstStyle/>
          <a:p>
            <a:pPr marL="10180">
              <a:spcBef>
                <a:spcPts val="76"/>
              </a:spcBef>
            </a:pPr>
            <a:r>
              <a:rPr b="1" spc="-4" dirty="0"/>
              <a:t>FORMALIZAÇÃO</a:t>
            </a:r>
          </a:p>
        </p:txBody>
      </p:sp>
      <p:sp>
        <p:nvSpPr>
          <p:cNvPr id="1048608" name="object 3"/>
          <p:cNvSpPr/>
          <p:nvPr/>
        </p:nvSpPr>
        <p:spPr>
          <a:xfrm>
            <a:off x="1004443" y="1078610"/>
            <a:ext cx="5230854" cy="11810"/>
          </a:xfrm>
          <a:custGeom>
            <a:avLst/>
            <a:gdLst/>
            <a:ahLst/>
            <a:cxnLst/>
            <a:rect l="l" t="t" r="r" b="b"/>
            <a:pathLst>
              <a:path w="5437505" h="18414">
                <a:moveTo>
                  <a:pt x="5436997" y="0"/>
                </a:moveTo>
                <a:lnTo>
                  <a:pt x="0" y="0"/>
                </a:lnTo>
                <a:lnTo>
                  <a:pt x="0" y="18288"/>
                </a:lnTo>
                <a:lnTo>
                  <a:pt x="5436997" y="18288"/>
                </a:lnTo>
                <a:lnTo>
                  <a:pt x="5436997" y="0"/>
                </a:lnTo>
                <a:close/>
              </a:path>
            </a:pathLst>
          </a:custGeom>
          <a:solidFill>
            <a:srgbClr val="000000"/>
          </a:solidFill>
        </p:spPr>
        <p:txBody>
          <a:bodyPr wrap="square" lIns="0" tIns="0" rIns="0" bIns="0" rtlCol="0"/>
          <a:lstStyle/>
          <a:p>
            <a:endParaRPr/>
          </a:p>
        </p:txBody>
      </p:sp>
      <p:sp>
        <p:nvSpPr>
          <p:cNvPr id="1048609" name="object 4"/>
          <p:cNvSpPr txBox="1"/>
          <p:nvPr/>
        </p:nvSpPr>
        <p:spPr>
          <a:xfrm>
            <a:off x="843611" y="1524000"/>
            <a:ext cx="8842375" cy="4042235"/>
          </a:xfrm>
          <a:prstGeom prst="rect">
            <a:avLst/>
          </a:prstGeom>
        </p:spPr>
        <p:txBody>
          <a:bodyPr vert="horz" wrap="square" lIns="0" tIns="18834" rIns="0" bIns="0" rtlCol="0">
            <a:spAutoFit/>
          </a:bodyPr>
          <a:lstStyle/>
          <a:p>
            <a:pPr marL="295930" marR="4072" indent="-285750" algn="just">
              <a:lnSpc>
                <a:spcPct val="96000"/>
              </a:lnSpc>
              <a:spcBef>
                <a:spcPts val="148"/>
              </a:spcBef>
              <a:buClr>
                <a:srgbClr val="FF0000"/>
              </a:buClr>
              <a:buFont typeface="Wingdings" pitchFamily="2" charset="2"/>
              <a:buChar char="v"/>
            </a:pPr>
            <a:r>
              <a:rPr lang="pt-BR" sz="2800" b="1" spc="-4" dirty="0" smtClean="0">
                <a:latin typeface="Times New Roman"/>
                <a:cs typeface="Times New Roman"/>
              </a:rPr>
              <a:t>Atos </a:t>
            </a:r>
            <a:r>
              <a:rPr sz="2800" b="1" spc="-4" dirty="0" err="1" smtClean="0">
                <a:latin typeface="Times New Roman"/>
                <a:cs typeface="Times New Roman"/>
              </a:rPr>
              <a:t>preferencialmente</a:t>
            </a:r>
            <a:r>
              <a:rPr sz="2800" b="1" dirty="0" smtClean="0">
                <a:latin typeface="Times New Roman"/>
                <a:cs typeface="Times New Roman"/>
              </a:rPr>
              <a:t> </a:t>
            </a:r>
            <a:r>
              <a:rPr sz="2800" b="1" dirty="0">
                <a:latin typeface="Times New Roman"/>
                <a:cs typeface="Times New Roman"/>
              </a:rPr>
              <a:t>digitais</a:t>
            </a:r>
            <a:r>
              <a:rPr sz="2800" b="1" spc="4" dirty="0">
                <a:latin typeface="Times New Roman"/>
                <a:cs typeface="Times New Roman"/>
              </a:rPr>
              <a:t> </a:t>
            </a:r>
            <a:r>
              <a:rPr sz="1800" spc="-4" dirty="0">
                <a:latin typeface="Times New Roman"/>
                <a:cs typeface="Times New Roman"/>
              </a:rPr>
              <a:t>[produzidos, </a:t>
            </a:r>
            <a:r>
              <a:rPr sz="1800" dirty="0">
                <a:latin typeface="Times New Roman"/>
                <a:cs typeface="Times New Roman"/>
              </a:rPr>
              <a:t> comunicados, </a:t>
            </a:r>
            <a:r>
              <a:rPr sz="1800" spc="-4" dirty="0">
                <a:latin typeface="Times New Roman"/>
                <a:cs typeface="Times New Roman"/>
              </a:rPr>
              <a:t>armazenados</a:t>
            </a:r>
            <a:r>
              <a:rPr sz="1800" spc="-12" dirty="0">
                <a:latin typeface="Times New Roman"/>
                <a:cs typeface="Times New Roman"/>
              </a:rPr>
              <a:t> </a:t>
            </a:r>
            <a:r>
              <a:rPr sz="1800" dirty="0">
                <a:latin typeface="Times New Roman"/>
                <a:cs typeface="Times New Roman"/>
              </a:rPr>
              <a:t>e</a:t>
            </a:r>
            <a:r>
              <a:rPr sz="1800" spc="4" dirty="0">
                <a:latin typeface="Times New Roman"/>
                <a:cs typeface="Times New Roman"/>
              </a:rPr>
              <a:t> </a:t>
            </a:r>
            <a:r>
              <a:rPr sz="1800" spc="-4" dirty="0">
                <a:latin typeface="Times New Roman"/>
                <a:cs typeface="Times New Roman"/>
              </a:rPr>
              <a:t>validados]</a:t>
            </a:r>
            <a:r>
              <a:rPr sz="1800" spc="4" dirty="0">
                <a:latin typeface="Times New Roman"/>
                <a:cs typeface="Times New Roman"/>
              </a:rPr>
              <a:t> </a:t>
            </a:r>
            <a:r>
              <a:rPr sz="1800" dirty="0">
                <a:latin typeface="Times New Roman"/>
                <a:cs typeface="Times New Roman"/>
              </a:rPr>
              <a:t>[art.</a:t>
            </a:r>
            <a:r>
              <a:rPr sz="1800" spc="4" dirty="0">
                <a:latin typeface="Times New Roman"/>
                <a:cs typeface="Times New Roman"/>
              </a:rPr>
              <a:t> </a:t>
            </a:r>
            <a:r>
              <a:rPr sz="1800" dirty="0">
                <a:latin typeface="Times New Roman"/>
                <a:cs typeface="Times New Roman"/>
              </a:rPr>
              <a:t>12,</a:t>
            </a:r>
            <a:r>
              <a:rPr sz="1800" spc="4" dirty="0">
                <a:latin typeface="Times New Roman"/>
                <a:cs typeface="Times New Roman"/>
              </a:rPr>
              <a:t> </a:t>
            </a:r>
            <a:r>
              <a:rPr sz="1800" spc="-8" dirty="0">
                <a:latin typeface="Times New Roman"/>
                <a:cs typeface="Times New Roman"/>
              </a:rPr>
              <a:t>III,</a:t>
            </a:r>
            <a:r>
              <a:rPr sz="1800" spc="8" dirty="0">
                <a:latin typeface="Times New Roman"/>
                <a:cs typeface="Times New Roman"/>
              </a:rPr>
              <a:t> </a:t>
            </a:r>
            <a:r>
              <a:rPr sz="1800" spc="-4" dirty="0">
                <a:latin typeface="Times New Roman"/>
                <a:cs typeface="Times New Roman"/>
              </a:rPr>
              <a:t>IV,</a:t>
            </a:r>
            <a:r>
              <a:rPr sz="1800" dirty="0">
                <a:latin typeface="Times New Roman"/>
                <a:cs typeface="Times New Roman"/>
              </a:rPr>
              <a:t> </a:t>
            </a:r>
            <a:r>
              <a:rPr sz="1800" spc="-4" dirty="0">
                <a:latin typeface="Times New Roman"/>
                <a:cs typeface="Times New Roman"/>
              </a:rPr>
              <a:t>V</a:t>
            </a:r>
            <a:r>
              <a:rPr sz="1800" dirty="0">
                <a:latin typeface="Times New Roman"/>
                <a:cs typeface="Times New Roman"/>
              </a:rPr>
              <a:t> e</a:t>
            </a:r>
            <a:r>
              <a:rPr sz="1800" spc="-8" dirty="0">
                <a:latin typeface="Times New Roman"/>
                <a:cs typeface="Times New Roman"/>
              </a:rPr>
              <a:t> VI</a:t>
            </a:r>
            <a:r>
              <a:rPr sz="1800" spc="-8" dirty="0" smtClean="0">
                <a:latin typeface="Times New Roman"/>
                <a:cs typeface="Times New Roman"/>
              </a:rPr>
              <a:t>]</a:t>
            </a:r>
            <a:endParaRPr lang="pt-BR" sz="1800" spc="-8" dirty="0" smtClean="0">
              <a:latin typeface="Times New Roman"/>
              <a:cs typeface="Times New Roman"/>
            </a:endParaRPr>
          </a:p>
          <a:p>
            <a:pPr marL="10180" marR="4072" algn="just">
              <a:lnSpc>
                <a:spcPct val="96000"/>
              </a:lnSpc>
              <a:spcBef>
                <a:spcPts val="148"/>
              </a:spcBef>
              <a:buClr>
                <a:srgbClr val="FF0000"/>
              </a:buClr>
            </a:pPr>
            <a:endParaRPr lang="pt-BR" sz="1800" spc="-8" dirty="0" smtClean="0">
              <a:latin typeface="Times New Roman"/>
              <a:cs typeface="Times New Roman"/>
            </a:endParaRPr>
          </a:p>
          <a:p>
            <a:pPr marL="295930" marR="4072" indent="-285750" algn="just">
              <a:lnSpc>
                <a:spcPct val="96000"/>
              </a:lnSpc>
              <a:spcBef>
                <a:spcPts val="148"/>
              </a:spcBef>
              <a:buClr>
                <a:srgbClr val="FF0000"/>
              </a:buClr>
              <a:buFont typeface="Wingdings" pitchFamily="2" charset="2"/>
              <a:buChar char="v"/>
            </a:pPr>
            <a:r>
              <a:rPr lang="pt-BR" sz="2800" spc="-4" dirty="0">
                <a:latin typeface="Times New Roman"/>
                <a:cs typeface="Times New Roman"/>
              </a:rPr>
              <a:t>O</a:t>
            </a:r>
            <a:r>
              <a:rPr lang="pt-BR" sz="2800" dirty="0">
                <a:latin typeface="Times New Roman"/>
                <a:cs typeface="Times New Roman"/>
              </a:rPr>
              <a:t> </a:t>
            </a:r>
            <a:r>
              <a:rPr lang="pt-BR" sz="2800" b="1" spc="-4" dirty="0">
                <a:latin typeface="Times New Roman"/>
                <a:cs typeface="Times New Roman"/>
              </a:rPr>
              <a:t>desatendimento</a:t>
            </a:r>
            <a:r>
              <a:rPr lang="pt-BR" sz="2800" b="1" dirty="0">
                <a:latin typeface="Times New Roman"/>
                <a:cs typeface="Times New Roman"/>
              </a:rPr>
              <a:t> de</a:t>
            </a:r>
            <a:r>
              <a:rPr lang="pt-BR" sz="2800" b="1" spc="4" dirty="0">
                <a:latin typeface="Times New Roman"/>
                <a:cs typeface="Times New Roman"/>
              </a:rPr>
              <a:t> </a:t>
            </a:r>
            <a:r>
              <a:rPr lang="pt-BR" sz="2800" b="1" spc="-4" dirty="0">
                <a:latin typeface="Times New Roman"/>
                <a:cs typeface="Times New Roman"/>
              </a:rPr>
              <a:t>exigências</a:t>
            </a:r>
            <a:r>
              <a:rPr lang="pt-BR" sz="2800" b="1" dirty="0">
                <a:latin typeface="Times New Roman"/>
                <a:cs typeface="Times New Roman"/>
              </a:rPr>
              <a:t> </a:t>
            </a:r>
            <a:r>
              <a:rPr lang="pt-BR" sz="2800" b="1" spc="-4" dirty="0">
                <a:latin typeface="Times New Roman"/>
                <a:cs typeface="Times New Roman"/>
              </a:rPr>
              <a:t>formais</a:t>
            </a:r>
            <a:r>
              <a:rPr lang="pt-BR" sz="2800" b="1" dirty="0">
                <a:latin typeface="Times New Roman"/>
                <a:cs typeface="Times New Roman"/>
              </a:rPr>
              <a:t> que</a:t>
            </a:r>
            <a:r>
              <a:rPr lang="pt-BR" sz="2800" b="1" spc="4" dirty="0">
                <a:latin typeface="Times New Roman"/>
                <a:cs typeface="Times New Roman"/>
              </a:rPr>
              <a:t> </a:t>
            </a:r>
            <a:r>
              <a:rPr lang="pt-BR" sz="2800" b="1" dirty="0">
                <a:latin typeface="Times New Roman"/>
                <a:cs typeface="Times New Roman"/>
              </a:rPr>
              <a:t>não </a:t>
            </a:r>
            <a:r>
              <a:rPr lang="pt-BR" sz="2800" b="1" spc="-348" dirty="0">
                <a:latin typeface="Times New Roman"/>
                <a:cs typeface="Times New Roman"/>
              </a:rPr>
              <a:t> </a:t>
            </a:r>
            <a:r>
              <a:rPr lang="pt-BR" sz="2800" b="1" spc="-4" dirty="0">
                <a:latin typeface="Times New Roman"/>
                <a:cs typeface="Times New Roman"/>
              </a:rPr>
              <a:t>comprometam</a:t>
            </a:r>
            <a:r>
              <a:rPr lang="pt-BR" sz="2800" b="1" dirty="0">
                <a:latin typeface="Times New Roman"/>
                <a:cs typeface="Times New Roman"/>
              </a:rPr>
              <a:t> a</a:t>
            </a:r>
            <a:r>
              <a:rPr lang="pt-BR" sz="2800" spc="4" dirty="0">
                <a:latin typeface="Times New Roman"/>
                <a:cs typeface="Times New Roman"/>
              </a:rPr>
              <a:t> </a:t>
            </a:r>
            <a:r>
              <a:rPr lang="pt-BR" sz="2800" b="1" spc="-4" dirty="0">
                <a:latin typeface="Times New Roman"/>
                <a:cs typeface="Times New Roman"/>
              </a:rPr>
              <a:t>qualificação</a:t>
            </a:r>
            <a:r>
              <a:rPr lang="pt-BR" sz="2800" b="1" dirty="0">
                <a:latin typeface="Times New Roman"/>
                <a:cs typeface="Times New Roman"/>
              </a:rPr>
              <a:t> </a:t>
            </a:r>
            <a:r>
              <a:rPr lang="pt-BR" sz="2800" dirty="0">
                <a:latin typeface="Times New Roman"/>
                <a:cs typeface="Times New Roman"/>
              </a:rPr>
              <a:t>ou</a:t>
            </a:r>
            <a:r>
              <a:rPr lang="pt-BR" sz="2800" spc="4" dirty="0">
                <a:latin typeface="Times New Roman"/>
                <a:cs typeface="Times New Roman"/>
              </a:rPr>
              <a:t> </a:t>
            </a:r>
            <a:r>
              <a:rPr lang="pt-BR" sz="2800" dirty="0">
                <a:latin typeface="Times New Roman"/>
                <a:cs typeface="Times New Roman"/>
              </a:rPr>
              <a:t>a</a:t>
            </a:r>
            <a:r>
              <a:rPr lang="pt-BR" sz="2800" spc="4" dirty="0">
                <a:latin typeface="Times New Roman"/>
                <a:cs typeface="Times New Roman"/>
              </a:rPr>
              <a:t> </a:t>
            </a:r>
            <a:r>
              <a:rPr lang="pt-BR" sz="2800" b="1" dirty="0">
                <a:latin typeface="Times New Roman"/>
                <a:cs typeface="Times New Roman"/>
              </a:rPr>
              <a:t>compreensão</a:t>
            </a:r>
            <a:r>
              <a:rPr lang="pt-BR" sz="2800" b="1" spc="4" dirty="0">
                <a:latin typeface="Times New Roman"/>
                <a:cs typeface="Times New Roman"/>
              </a:rPr>
              <a:t> </a:t>
            </a:r>
            <a:r>
              <a:rPr lang="pt-BR" sz="2800" b="1" dirty="0">
                <a:latin typeface="Times New Roman"/>
                <a:cs typeface="Times New Roman"/>
              </a:rPr>
              <a:t>do </a:t>
            </a:r>
            <a:r>
              <a:rPr lang="pt-BR" sz="2800" b="1" spc="4" dirty="0">
                <a:latin typeface="Times New Roman"/>
                <a:cs typeface="Times New Roman"/>
              </a:rPr>
              <a:t> </a:t>
            </a:r>
            <a:r>
              <a:rPr lang="pt-BR" sz="2800" b="1" dirty="0">
                <a:latin typeface="Times New Roman"/>
                <a:cs typeface="Times New Roman"/>
              </a:rPr>
              <a:t>conteúdo da </a:t>
            </a:r>
            <a:r>
              <a:rPr lang="pt-BR" sz="2800" b="1" spc="-4" dirty="0">
                <a:latin typeface="Times New Roman"/>
                <a:cs typeface="Times New Roman"/>
              </a:rPr>
              <a:t>proposta </a:t>
            </a:r>
            <a:r>
              <a:rPr lang="pt-BR" sz="2800" b="1" dirty="0">
                <a:latin typeface="Times New Roman"/>
                <a:cs typeface="Times New Roman"/>
              </a:rPr>
              <a:t>não importará em </a:t>
            </a:r>
            <a:r>
              <a:rPr lang="pt-BR" sz="2800" b="1" spc="-4" dirty="0">
                <a:latin typeface="Times New Roman"/>
                <a:cs typeface="Times New Roman"/>
              </a:rPr>
              <a:t>seu afastamento </a:t>
            </a:r>
            <a:r>
              <a:rPr lang="pt-BR" sz="2800" b="1" dirty="0">
                <a:latin typeface="Times New Roman"/>
                <a:cs typeface="Times New Roman"/>
              </a:rPr>
              <a:t> licitação</a:t>
            </a:r>
            <a:r>
              <a:rPr lang="pt-BR" sz="2800" b="1" spc="-4" dirty="0">
                <a:latin typeface="Times New Roman"/>
                <a:cs typeface="Times New Roman"/>
              </a:rPr>
              <a:t> </a:t>
            </a:r>
            <a:r>
              <a:rPr lang="pt-BR" sz="2800" b="1" dirty="0">
                <a:latin typeface="Times New Roman"/>
                <a:cs typeface="Times New Roman"/>
              </a:rPr>
              <a:t>ou na</a:t>
            </a:r>
            <a:r>
              <a:rPr lang="pt-BR" sz="2800" b="1" spc="-4" dirty="0">
                <a:latin typeface="Times New Roman"/>
                <a:cs typeface="Times New Roman"/>
              </a:rPr>
              <a:t> invalidação</a:t>
            </a:r>
            <a:r>
              <a:rPr lang="pt-BR" sz="2800" b="1" spc="-8" dirty="0">
                <a:latin typeface="Times New Roman"/>
                <a:cs typeface="Times New Roman"/>
              </a:rPr>
              <a:t> </a:t>
            </a:r>
            <a:r>
              <a:rPr lang="pt-BR" sz="2800" b="1" dirty="0">
                <a:latin typeface="Times New Roman"/>
                <a:cs typeface="Times New Roman"/>
              </a:rPr>
              <a:t>do </a:t>
            </a:r>
            <a:r>
              <a:rPr lang="pt-BR" sz="2800" b="1" spc="-4" dirty="0">
                <a:latin typeface="Times New Roman"/>
                <a:cs typeface="Times New Roman"/>
              </a:rPr>
              <a:t>processo</a:t>
            </a:r>
            <a:r>
              <a:rPr lang="pt-BR" sz="2800" b="1" spc="-4" dirty="0" smtClean="0">
                <a:latin typeface="Times New Roman"/>
                <a:cs typeface="Times New Roman"/>
              </a:rPr>
              <a:t>;</a:t>
            </a:r>
            <a:endParaRPr lang="pt-BR" sz="2800" spc="-8" dirty="0">
              <a:latin typeface="Times New Roman"/>
              <a:cs typeface="Times New Roman"/>
            </a:endParaRPr>
          </a:p>
          <a:p>
            <a:pPr marL="295930" marR="4072" indent="-285750" algn="just">
              <a:lnSpc>
                <a:spcPct val="96000"/>
              </a:lnSpc>
              <a:spcBef>
                <a:spcPts val="148"/>
              </a:spcBef>
              <a:buFont typeface="Wingdings" pitchFamily="2" charset="2"/>
              <a:buChar char="v"/>
            </a:pPr>
            <a:endParaRPr lang="pt-BR" sz="1800" dirty="0">
              <a:latin typeface="Times New Roman"/>
              <a:cs typeface="Times New Roman"/>
            </a:endParaRPr>
          </a:p>
          <a:p>
            <a:pPr marL="295930" marR="4072" indent="-285750" algn="just">
              <a:lnSpc>
                <a:spcPct val="96000"/>
              </a:lnSpc>
              <a:spcBef>
                <a:spcPts val="148"/>
              </a:spcBef>
              <a:buClr>
                <a:srgbClr val="FF0000"/>
              </a:buClr>
              <a:buFont typeface="Wingdings" pitchFamily="2" charset="2"/>
              <a:buChar char="v"/>
            </a:pPr>
            <a:r>
              <a:rPr sz="2800" b="1" spc="-4" dirty="0" err="1">
                <a:latin typeface="Times New Roman"/>
                <a:cs typeface="Times New Roman"/>
              </a:rPr>
              <a:t>Documentos</a:t>
            </a:r>
            <a:r>
              <a:rPr sz="2800" b="1" spc="-4" dirty="0">
                <a:latin typeface="Times New Roman"/>
                <a:cs typeface="Times New Roman"/>
              </a:rPr>
              <a:t> </a:t>
            </a:r>
            <a:r>
              <a:rPr lang="pt-BR" sz="2800" b="1" dirty="0" smtClean="0">
                <a:latin typeface="Times New Roman"/>
                <a:cs typeface="Times New Roman"/>
              </a:rPr>
              <a:t>:</a:t>
            </a:r>
            <a:r>
              <a:rPr sz="2800" b="1" dirty="0" smtClean="0">
                <a:latin typeface="Times New Roman"/>
                <a:cs typeface="Times New Roman"/>
              </a:rPr>
              <a:t> </a:t>
            </a:r>
            <a:r>
              <a:rPr sz="2800" b="1" spc="-4" dirty="0">
                <a:latin typeface="Times New Roman"/>
                <a:cs typeface="Times New Roman"/>
              </a:rPr>
              <a:t>assinados </a:t>
            </a:r>
            <a:r>
              <a:rPr sz="2800" b="1" dirty="0">
                <a:latin typeface="Times New Roman"/>
                <a:cs typeface="Times New Roman"/>
              </a:rPr>
              <a:t>e com </a:t>
            </a:r>
            <a:r>
              <a:rPr sz="2800" b="1" spc="-4" dirty="0">
                <a:latin typeface="Times New Roman"/>
                <a:cs typeface="Times New Roman"/>
              </a:rPr>
              <a:t>indicação </a:t>
            </a:r>
            <a:r>
              <a:rPr sz="2800" b="1" dirty="0">
                <a:latin typeface="Times New Roman"/>
                <a:cs typeface="Times New Roman"/>
              </a:rPr>
              <a:t>da data </a:t>
            </a:r>
            <a:r>
              <a:rPr sz="2800" b="1" spc="4" dirty="0">
                <a:latin typeface="Times New Roman"/>
                <a:cs typeface="Times New Roman"/>
              </a:rPr>
              <a:t> </a:t>
            </a:r>
            <a:r>
              <a:rPr sz="2800" b="1" dirty="0" smtClean="0">
                <a:latin typeface="Times New Roman"/>
                <a:cs typeface="Times New Roman"/>
              </a:rPr>
              <a:t>e</a:t>
            </a:r>
            <a:r>
              <a:rPr lang="pt-BR" sz="2800" b="1" dirty="0" smtClean="0">
                <a:latin typeface="Times New Roman"/>
                <a:cs typeface="Times New Roman"/>
              </a:rPr>
              <a:t> </a:t>
            </a:r>
            <a:r>
              <a:rPr sz="2800" b="1" dirty="0" smtClean="0">
                <a:latin typeface="Times New Roman"/>
                <a:cs typeface="Times New Roman"/>
              </a:rPr>
              <a:t>local</a:t>
            </a:r>
            <a:r>
              <a:rPr sz="1800" dirty="0">
                <a:latin typeface="Times New Roman"/>
                <a:cs typeface="Times New Roman"/>
              </a:rPr>
              <a:t>;</a:t>
            </a:r>
            <a:r>
              <a:rPr sz="1800" spc="-4" dirty="0">
                <a:latin typeface="Times New Roman"/>
                <a:cs typeface="Times New Roman"/>
              </a:rPr>
              <a:t> </a:t>
            </a:r>
            <a:r>
              <a:rPr sz="1800" dirty="0">
                <a:latin typeface="Times New Roman"/>
                <a:cs typeface="Times New Roman"/>
              </a:rPr>
              <a:t>[art. 12, </a:t>
            </a:r>
            <a:r>
              <a:rPr sz="1800" spc="-12" dirty="0">
                <a:latin typeface="Times New Roman"/>
                <a:cs typeface="Times New Roman"/>
              </a:rPr>
              <a:t>I]</a:t>
            </a:r>
            <a:endParaRPr lang="pt-BR" sz="1800" spc="-12" dirty="0">
              <a:latin typeface="Times New Roman"/>
              <a:cs typeface="Times New Roman"/>
            </a:endParaRPr>
          </a:p>
          <a:p>
            <a:pPr marL="295930" marR="4072" indent="-285750" algn="just">
              <a:lnSpc>
                <a:spcPct val="96000"/>
              </a:lnSpc>
              <a:spcBef>
                <a:spcPts val="148"/>
              </a:spcBef>
              <a:buClr>
                <a:srgbClr val="FF0000"/>
              </a:buClr>
              <a:buFont typeface="Wingdings" pitchFamily="2" charset="2"/>
              <a:buChar char="v"/>
            </a:pPr>
            <a:endParaRPr lang="pt-BR" sz="1800" dirty="0">
              <a:latin typeface="Times New Roman"/>
              <a:cs typeface="Times New Roman"/>
            </a:endParaRPr>
          </a:p>
        </p:txBody>
      </p:sp>
      <p:pic>
        <p:nvPicPr>
          <p:cNvPr id="2097159" name="Picture 2"/>
          <p:cNvPicPr>
            <a:picLocks noChangeAspect="1" noChangeArrowheads="1"/>
          </p:cNvPicPr>
          <p:nvPr/>
        </p:nvPicPr>
        <p:blipFill>
          <a:blip r:embed="rId2"/>
          <a:srcRect/>
          <a:stretch>
            <a:fillRect/>
          </a:stretch>
        </p:blipFill>
        <p:spPr bwMode="auto">
          <a:xfrm>
            <a:off x="8499475" y="457200"/>
            <a:ext cx="1212850" cy="469900"/>
          </a:xfrm>
          <a:prstGeom prst="rect">
            <a:avLst/>
          </a:prstGeom>
          <a:noFill/>
          <a:ln>
            <a:noFill/>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8607" name="object 2"/>
          <p:cNvSpPr txBox="1">
            <a:spLocks noGrp="1"/>
          </p:cNvSpPr>
          <p:nvPr>
            <p:ph type="title"/>
          </p:nvPr>
        </p:nvSpPr>
        <p:spPr>
          <a:xfrm>
            <a:off x="1027526" y="609600"/>
            <a:ext cx="4149009" cy="502208"/>
          </a:xfrm>
          <a:prstGeom prst="rect">
            <a:avLst/>
          </a:prstGeom>
        </p:spPr>
        <p:txBody>
          <a:bodyPr vert="horz" wrap="square" lIns="0" tIns="9671" rIns="0" bIns="0" rtlCol="0">
            <a:spAutoFit/>
          </a:bodyPr>
          <a:lstStyle/>
          <a:p>
            <a:pPr marL="10180">
              <a:spcBef>
                <a:spcPts val="76"/>
              </a:spcBef>
            </a:pPr>
            <a:r>
              <a:rPr b="1" spc="-4" dirty="0"/>
              <a:t>FORMALIZAÇÃO</a:t>
            </a:r>
          </a:p>
        </p:txBody>
      </p:sp>
      <p:sp>
        <p:nvSpPr>
          <p:cNvPr id="1048608" name="object 3"/>
          <p:cNvSpPr/>
          <p:nvPr/>
        </p:nvSpPr>
        <p:spPr>
          <a:xfrm>
            <a:off x="1004443" y="1078610"/>
            <a:ext cx="5230854" cy="11810"/>
          </a:xfrm>
          <a:custGeom>
            <a:avLst/>
            <a:gdLst/>
            <a:ahLst/>
            <a:cxnLst/>
            <a:rect l="l" t="t" r="r" b="b"/>
            <a:pathLst>
              <a:path w="5437505" h="18414">
                <a:moveTo>
                  <a:pt x="5436997" y="0"/>
                </a:moveTo>
                <a:lnTo>
                  <a:pt x="0" y="0"/>
                </a:lnTo>
                <a:lnTo>
                  <a:pt x="0" y="18288"/>
                </a:lnTo>
                <a:lnTo>
                  <a:pt x="5436997" y="18288"/>
                </a:lnTo>
                <a:lnTo>
                  <a:pt x="5436997" y="0"/>
                </a:lnTo>
                <a:close/>
              </a:path>
            </a:pathLst>
          </a:custGeom>
          <a:solidFill>
            <a:srgbClr val="000000"/>
          </a:solidFill>
        </p:spPr>
        <p:txBody>
          <a:bodyPr wrap="square" lIns="0" tIns="0" rIns="0" bIns="0" rtlCol="0"/>
          <a:lstStyle/>
          <a:p>
            <a:endParaRPr/>
          </a:p>
        </p:txBody>
      </p:sp>
      <p:sp>
        <p:nvSpPr>
          <p:cNvPr id="1048609" name="object 4"/>
          <p:cNvSpPr txBox="1"/>
          <p:nvPr/>
        </p:nvSpPr>
        <p:spPr>
          <a:xfrm>
            <a:off x="647700" y="1600200"/>
            <a:ext cx="8534400" cy="3071136"/>
          </a:xfrm>
          <a:prstGeom prst="rect">
            <a:avLst/>
          </a:prstGeom>
        </p:spPr>
        <p:txBody>
          <a:bodyPr vert="horz" wrap="square" lIns="0" tIns="18834" rIns="0" bIns="0" rtlCol="0">
            <a:spAutoFit/>
          </a:bodyPr>
          <a:lstStyle/>
          <a:p>
            <a:pPr marL="295930" marR="4072" indent="-285750" algn="just">
              <a:lnSpc>
                <a:spcPct val="96000"/>
              </a:lnSpc>
              <a:spcBef>
                <a:spcPts val="148"/>
              </a:spcBef>
              <a:buClr>
                <a:srgbClr val="FF0000"/>
              </a:buClr>
              <a:buFont typeface="Wingdings" pitchFamily="2" charset="2"/>
              <a:buChar char="v"/>
            </a:pPr>
            <a:r>
              <a:rPr sz="2400" b="1" spc="4" dirty="0" smtClean="0">
                <a:latin typeface="Times New Roman"/>
                <a:cs typeface="Times New Roman"/>
              </a:rPr>
              <a:t> </a:t>
            </a:r>
            <a:r>
              <a:rPr lang="pt-BR" sz="2800" b="1" dirty="0" smtClean="0">
                <a:latin typeface="Times New Roman"/>
                <a:cs typeface="Times New Roman"/>
              </a:rPr>
              <a:t>A</a:t>
            </a:r>
            <a:r>
              <a:rPr lang="pt-BR" sz="2800" dirty="0" smtClean="0">
                <a:latin typeface="Times New Roman"/>
                <a:cs typeface="Times New Roman"/>
              </a:rPr>
              <a:t> </a:t>
            </a:r>
            <a:r>
              <a:rPr lang="pt-BR" sz="2800" b="1" spc="-4" dirty="0">
                <a:latin typeface="Times New Roman"/>
                <a:cs typeface="Times New Roman"/>
              </a:rPr>
              <a:t>prova </a:t>
            </a:r>
            <a:r>
              <a:rPr lang="pt-BR" sz="2800" b="1" dirty="0">
                <a:latin typeface="Times New Roman"/>
                <a:cs typeface="Times New Roman"/>
              </a:rPr>
              <a:t>de </a:t>
            </a:r>
            <a:r>
              <a:rPr lang="pt-BR" sz="2800" b="1" spc="-4" dirty="0">
                <a:latin typeface="Times New Roman"/>
                <a:cs typeface="Times New Roman"/>
              </a:rPr>
              <a:t>autenticidade </a:t>
            </a:r>
            <a:r>
              <a:rPr lang="pt-BR" sz="2800" b="1" dirty="0">
                <a:latin typeface="Times New Roman"/>
                <a:cs typeface="Times New Roman"/>
              </a:rPr>
              <a:t>de </a:t>
            </a:r>
            <a:r>
              <a:rPr lang="pt-BR" sz="2800" b="1" spc="-4" dirty="0">
                <a:latin typeface="Times New Roman"/>
                <a:cs typeface="Times New Roman"/>
              </a:rPr>
              <a:t>cópia </a:t>
            </a:r>
            <a:r>
              <a:rPr lang="pt-BR" sz="2800" b="1" spc="-8" dirty="0">
                <a:latin typeface="Times New Roman"/>
                <a:cs typeface="Times New Roman"/>
              </a:rPr>
              <a:t>de </a:t>
            </a:r>
            <a:r>
              <a:rPr lang="pt-BR" sz="2800" b="1" spc="-4" dirty="0">
                <a:latin typeface="Times New Roman"/>
                <a:cs typeface="Times New Roman"/>
              </a:rPr>
              <a:t>documento poderá</a:t>
            </a:r>
            <a:r>
              <a:rPr lang="pt-BR" sz="2800" spc="-4" dirty="0">
                <a:latin typeface="Times New Roman"/>
                <a:cs typeface="Times New Roman"/>
              </a:rPr>
              <a:t> </a:t>
            </a:r>
            <a:r>
              <a:rPr lang="pt-BR" sz="2800" b="1" spc="-4" dirty="0">
                <a:latin typeface="Times New Roman"/>
                <a:cs typeface="Times New Roman"/>
              </a:rPr>
              <a:t>ser</a:t>
            </a:r>
            <a:r>
              <a:rPr lang="pt-BR" sz="2800" b="1" dirty="0">
                <a:latin typeface="Times New Roman"/>
                <a:cs typeface="Times New Roman"/>
              </a:rPr>
              <a:t> feita</a:t>
            </a:r>
            <a:r>
              <a:rPr lang="pt-BR" sz="2800" b="1" spc="4" dirty="0">
                <a:latin typeface="Times New Roman"/>
                <a:cs typeface="Times New Roman"/>
              </a:rPr>
              <a:t> </a:t>
            </a:r>
            <a:r>
              <a:rPr lang="pt-BR" sz="2800" b="1" spc="-4" dirty="0">
                <a:latin typeface="Times New Roman"/>
                <a:cs typeface="Times New Roman"/>
              </a:rPr>
              <a:t>perante</a:t>
            </a:r>
            <a:r>
              <a:rPr lang="pt-BR" sz="2800" b="1" dirty="0">
                <a:latin typeface="Times New Roman"/>
                <a:cs typeface="Times New Roman"/>
              </a:rPr>
              <a:t> </a:t>
            </a:r>
            <a:r>
              <a:rPr lang="pt-BR" sz="2800" b="1" spc="-4" dirty="0">
                <a:latin typeface="Times New Roman"/>
                <a:cs typeface="Times New Roman"/>
              </a:rPr>
              <a:t>agente</a:t>
            </a:r>
            <a:r>
              <a:rPr lang="pt-BR" sz="2800" b="1" dirty="0">
                <a:latin typeface="Times New Roman"/>
                <a:cs typeface="Times New Roman"/>
              </a:rPr>
              <a:t> </a:t>
            </a:r>
            <a:r>
              <a:rPr lang="pt-BR" sz="2800" b="1" spc="-8" dirty="0">
                <a:latin typeface="Times New Roman"/>
                <a:cs typeface="Times New Roman"/>
              </a:rPr>
              <a:t>da </a:t>
            </a:r>
            <a:r>
              <a:rPr lang="pt-BR" sz="2800" b="1" spc="-4" dirty="0">
                <a:latin typeface="Times New Roman"/>
                <a:cs typeface="Times New Roman"/>
              </a:rPr>
              <a:t> Administração</a:t>
            </a:r>
            <a:r>
              <a:rPr lang="pt-BR" sz="2800" spc="-4" dirty="0">
                <a:latin typeface="Times New Roman"/>
                <a:cs typeface="Times New Roman"/>
              </a:rPr>
              <a:t>, </a:t>
            </a:r>
            <a:r>
              <a:rPr lang="pt-BR" sz="1800" spc="-4" dirty="0">
                <a:latin typeface="Times New Roman"/>
                <a:cs typeface="Times New Roman"/>
              </a:rPr>
              <a:t>apresentação </a:t>
            </a:r>
            <a:r>
              <a:rPr lang="pt-BR" sz="1800" dirty="0">
                <a:latin typeface="Times New Roman"/>
                <a:cs typeface="Times New Roman"/>
              </a:rPr>
              <a:t>de original </a:t>
            </a:r>
            <a:r>
              <a:rPr lang="pt-BR" sz="2800" b="1" dirty="0">
                <a:latin typeface="Times New Roman"/>
                <a:cs typeface="Times New Roman"/>
              </a:rPr>
              <a:t>ou de </a:t>
            </a:r>
            <a:r>
              <a:rPr lang="pt-BR" sz="2800" b="1" spc="4" dirty="0">
                <a:latin typeface="Times New Roman"/>
                <a:cs typeface="Times New Roman"/>
              </a:rPr>
              <a:t> </a:t>
            </a:r>
            <a:r>
              <a:rPr lang="pt-BR" sz="2800" b="1" spc="-4" dirty="0">
                <a:latin typeface="Times New Roman"/>
                <a:cs typeface="Times New Roman"/>
              </a:rPr>
              <a:t>declaração</a:t>
            </a:r>
            <a:r>
              <a:rPr lang="pt-BR" sz="2800" b="1" dirty="0">
                <a:latin typeface="Times New Roman"/>
                <a:cs typeface="Times New Roman"/>
              </a:rPr>
              <a:t> de</a:t>
            </a:r>
            <a:r>
              <a:rPr lang="pt-BR" sz="2800" b="1" spc="4" dirty="0">
                <a:latin typeface="Times New Roman"/>
                <a:cs typeface="Times New Roman"/>
              </a:rPr>
              <a:t> </a:t>
            </a:r>
            <a:r>
              <a:rPr lang="pt-BR" sz="2800" b="1" spc="-4" dirty="0">
                <a:latin typeface="Times New Roman"/>
                <a:cs typeface="Times New Roman"/>
              </a:rPr>
              <a:t>autenticidade</a:t>
            </a:r>
            <a:r>
              <a:rPr lang="pt-BR" sz="2800" b="1" dirty="0">
                <a:latin typeface="Times New Roman"/>
                <a:cs typeface="Times New Roman"/>
              </a:rPr>
              <a:t> por</a:t>
            </a:r>
            <a:r>
              <a:rPr lang="pt-BR" sz="2800" b="1" spc="4" dirty="0">
                <a:latin typeface="Times New Roman"/>
                <a:cs typeface="Times New Roman"/>
              </a:rPr>
              <a:t> </a:t>
            </a:r>
            <a:r>
              <a:rPr lang="pt-BR" sz="2800" b="1" spc="-4" dirty="0">
                <a:latin typeface="Times New Roman"/>
                <a:cs typeface="Times New Roman"/>
              </a:rPr>
              <a:t>advogado</a:t>
            </a:r>
            <a:r>
              <a:rPr lang="pt-BR" sz="2800" spc="-4" dirty="0">
                <a:latin typeface="Times New Roman"/>
                <a:cs typeface="Times New Roman"/>
              </a:rPr>
              <a:t>,</a:t>
            </a:r>
            <a:r>
              <a:rPr lang="pt-BR" sz="2800" dirty="0">
                <a:latin typeface="Times New Roman"/>
                <a:cs typeface="Times New Roman"/>
              </a:rPr>
              <a:t> </a:t>
            </a:r>
            <a:r>
              <a:rPr lang="pt-BR" sz="1800" spc="-4" dirty="0">
                <a:latin typeface="Times New Roman"/>
                <a:cs typeface="Times New Roman"/>
              </a:rPr>
              <a:t>sob</a:t>
            </a:r>
            <a:r>
              <a:rPr lang="pt-BR" sz="1800" dirty="0">
                <a:latin typeface="Times New Roman"/>
                <a:cs typeface="Times New Roman"/>
              </a:rPr>
              <a:t> </a:t>
            </a:r>
            <a:r>
              <a:rPr lang="pt-BR" sz="1800" spc="-4" dirty="0">
                <a:latin typeface="Times New Roman"/>
                <a:cs typeface="Times New Roman"/>
              </a:rPr>
              <a:t>sua </a:t>
            </a:r>
            <a:r>
              <a:rPr lang="pt-BR" sz="1800" dirty="0">
                <a:latin typeface="Times New Roman"/>
                <a:cs typeface="Times New Roman"/>
              </a:rPr>
              <a:t> </a:t>
            </a:r>
            <a:r>
              <a:rPr lang="pt-BR" sz="1800" spc="-4" dirty="0">
                <a:latin typeface="Times New Roman"/>
                <a:cs typeface="Times New Roman"/>
              </a:rPr>
              <a:t>responsabilidade</a:t>
            </a:r>
            <a:r>
              <a:rPr lang="pt-BR" sz="1800" spc="-8" dirty="0">
                <a:latin typeface="Times New Roman"/>
                <a:cs typeface="Times New Roman"/>
              </a:rPr>
              <a:t> </a:t>
            </a:r>
            <a:r>
              <a:rPr lang="pt-BR" sz="1800" dirty="0">
                <a:latin typeface="Times New Roman"/>
                <a:cs typeface="Times New Roman"/>
              </a:rPr>
              <a:t>pessoal;</a:t>
            </a:r>
          </a:p>
          <a:p>
            <a:pPr marL="295930" marR="4072" indent="-285750" algn="just">
              <a:lnSpc>
                <a:spcPct val="96000"/>
              </a:lnSpc>
              <a:spcBef>
                <a:spcPts val="148"/>
              </a:spcBef>
              <a:buFont typeface="Wingdings" pitchFamily="2" charset="2"/>
              <a:buChar char="v"/>
            </a:pPr>
            <a:endParaRPr lang="pt-BR" sz="1800" dirty="0">
              <a:latin typeface="Times New Roman"/>
              <a:cs typeface="Times New Roman"/>
            </a:endParaRPr>
          </a:p>
          <a:p>
            <a:pPr marL="295930" marR="4072" indent="-285750" algn="just">
              <a:lnSpc>
                <a:spcPct val="96000"/>
              </a:lnSpc>
              <a:spcBef>
                <a:spcPts val="148"/>
              </a:spcBef>
              <a:buClr>
                <a:srgbClr val="FF0000"/>
              </a:buClr>
              <a:buFont typeface="Wingdings" pitchFamily="2" charset="2"/>
              <a:buChar char="v"/>
            </a:pPr>
            <a:r>
              <a:rPr lang="pt-BR" sz="2800" b="1" dirty="0">
                <a:latin typeface="Times New Roman"/>
                <a:cs typeface="Times New Roman"/>
              </a:rPr>
              <a:t>o </a:t>
            </a:r>
            <a:r>
              <a:rPr lang="pt-BR" sz="2800" b="1" spc="-4" dirty="0">
                <a:latin typeface="Times New Roman"/>
                <a:cs typeface="Times New Roman"/>
              </a:rPr>
              <a:t>reconhecimento </a:t>
            </a:r>
            <a:r>
              <a:rPr lang="pt-BR" sz="2800" b="1" dirty="0">
                <a:latin typeface="Times New Roman"/>
                <a:cs typeface="Times New Roman"/>
              </a:rPr>
              <a:t>de firma </a:t>
            </a:r>
            <a:r>
              <a:rPr lang="pt-BR" sz="2800" b="1" spc="-4" dirty="0">
                <a:latin typeface="Times New Roman"/>
                <a:cs typeface="Times New Roman"/>
              </a:rPr>
              <a:t>somente </a:t>
            </a:r>
            <a:r>
              <a:rPr lang="pt-BR" sz="2800" b="1" dirty="0">
                <a:latin typeface="Times New Roman"/>
                <a:cs typeface="Times New Roman"/>
              </a:rPr>
              <a:t>será </a:t>
            </a:r>
            <a:r>
              <a:rPr lang="pt-BR" sz="2800" b="1" spc="-4" dirty="0">
                <a:latin typeface="Times New Roman"/>
                <a:cs typeface="Times New Roman"/>
              </a:rPr>
              <a:t>exigido </a:t>
            </a:r>
            <a:r>
              <a:rPr lang="pt-BR" sz="2800" b="1" dirty="0">
                <a:latin typeface="Times New Roman"/>
                <a:cs typeface="Times New Roman"/>
              </a:rPr>
              <a:t>quando </a:t>
            </a:r>
            <a:r>
              <a:rPr lang="pt-BR" sz="2800" b="1" spc="4" dirty="0">
                <a:latin typeface="Times New Roman"/>
                <a:cs typeface="Times New Roman"/>
              </a:rPr>
              <a:t> </a:t>
            </a:r>
            <a:r>
              <a:rPr lang="pt-BR" sz="2800" b="1" dirty="0">
                <a:latin typeface="Times New Roman"/>
                <a:cs typeface="Times New Roman"/>
              </a:rPr>
              <a:t>houver</a:t>
            </a:r>
            <a:r>
              <a:rPr lang="pt-BR" sz="2800" b="1" spc="4" dirty="0">
                <a:latin typeface="Times New Roman"/>
                <a:cs typeface="Times New Roman"/>
              </a:rPr>
              <a:t> </a:t>
            </a:r>
            <a:r>
              <a:rPr lang="pt-BR" sz="2800" b="1" spc="-4" dirty="0">
                <a:latin typeface="Times New Roman"/>
                <a:cs typeface="Times New Roman"/>
              </a:rPr>
              <a:t>dúvida</a:t>
            </a:r>
            <a:r>
              <a:rPr lang="pt-BR" sz="2800" b="1" spc="4" dirty="0">
                <a:latin typeface="Times New Roman"/>
                <a:cs typeface="Times New Roman"/>
              </a:rPr>
              <a:t> </a:t>
            </a:r>
            <a:r>
              <a:rPr lang="pt-BR" sz="2800" b="1" spc="-8" dirty="0">
                <a:latin typeface="Times New Roman"/>
                <a:cs typeface="Times New Roman"/>
              </a:rPr>
              <a:t>de</a:t>
            </a:r>
            <a:r>
              <a:rPr lang="pt-BR" sz="2800" b="1" spc="4" dirty="0">
                <a:latin typeface="Times New Roman"/>
                <a:cs typeface="Times New Roman"/>
              </a:rPr>
              <a:t> </a:t>
            </a:r>
            <a:r>
              <a:rPr lang="pt-BR" sz="2800" b="1" spc="-4" dirty="0">
                <a:latin typeface="Times New Roman"/>
                <a:cs typeface="Times New Roman"/>
              </a:rPr>
              <a:t>autenticidade</a:t>
            </a:r>
            <a:r>
              <a:rPr lang="pt-BR" sz="2800" spc="4" dirty="0">
                <a:latin typeface="Times New Roman"/>
                <a:cs typeface="Times New Roman"/>
              </a:rPr>
              <a:t> </a:t>
            </a:r>
            <a:r>
              <a:rPr lang="pt-BR" sz="1800" spc="-4" dirty="0">
                <a:latin typeface="Times New Roman"/>
                <a:cs typeface="Times New Roman"/>
              </a:rPr>
              <a:t>ou</a:t>
            </a:r>
            <a:r>
              <a:rPr lang="pt-BR" sz="1800" dirty="0">
                <a:latin typeface="Times New Roman"/>
                <a:cs typeface="Times New Roman"/>
              </a:rPr>
              <a:t> imposição</a:t>
            </a:r>
            <a:r>
              <a:rPr lang="pt-BR" sz="1800" spc="-16" dirty="0">
                <a:latin typeface="Times New Roman"/>
                <a:cs typeface="Times New Roman"/>
              </a:rPr>
              <a:t> </a:t>
            </a:r>
            <a:r>
              <a:rPr lang="pt-BR" sz="1800" dirty="0">
                <a:latin typeface="Times New Roman"/>
                <a:cs typeface="Times New Roman"/>
              </a:rPr>
              <a:t>legal;</a:t>
            </a:r>
          </a:p>
          <a:p>
            <a:pPr marL="295930" marR="4072" indent="-285750" algn="just">
              <a:lnSpc>
                <a:spcPct val="96000"/>
              </a:lnSpc>
              <a:spcBef>
                <a:spcPts val="148"/>
              </a:spcBef>
              <a:buClr>
                <a:srgbClr val="FF0000"/>
              </a:buClr>
              <a:buFont typeface="Wingdings" pitchFamily="2" charset="2"/>
              <a:buChar char="v"/>
            </a:pPr>
            <a:endParaRPr lang="pt-BR" sz="1800" dirty="0">
              <a:latin typeface="Times New Roman"/>
              <a:cs typeface="Times New Roman"/>
            </a:endParaRPr>
          </a:p>
        </p:txBody>
      </p:sp>
      <p:pic>
        <p:nvPicPr>
          <p:cNvPr id="2097159" name="Picture 2"/>
          <p:cNvPicPr>
            <a:picLocks noChangeAspect="1" noChangeArrowheads="1"/>
          </p:cNvPicPr>
          <p:nvPr/>
        </p:nvPicPr>
        <p:blipFill>
          <a:blip r:embed="rId2"/>
          <a:srcRect/>
          <a:stretch>
            <a:fillRect/>
          </a:stretch>
        </p:blipFill>
        <p:spPr bwMode="auto">
          <a:xfrm>
            <a:off x="8499475" y="457200"/>
            <a:ext cx="1212850" cy="469900"/>
          </a:xfrm>
          <a:prstGeom prst="rect">
            <a:avLst/>
          </a:prstGeom>
          <a:noFill/>
          <a:ln>
            <a:noFill/>
          </a:ln>
          <a:effectLst/>
        </p:spPr>
      </p:pic>
    </p:spTree>
    <p:extLst>
      <p:ext uri="{BB962C8B-B14F-4D97-AF65-F5344CB8AC3E}">
        <p14:creationId xmlns:p14="http://schemas.microsoft.com/office/powerpoint/2010/main" val="12952118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8609" name="object 4"/>
          <p:cNvSpPr txBox="1"/>
          <p:nvPr/>
        </p:nvSpPr>
        <p:spPr>
          <a:xfrm>
            <a:off x="647700" y="1295400"/>
            <a:ext cx="9064625" cy="3466115"/>
          </a:xfrm>
          <a:prstGeom prst="rect">
            <a:avLst/>
          </a:prstGeom>
        </p:spPr>
        <p:txBody>
          <a:bodyPr vert="horz" wrap="square" lIns="0" tIns="18834" rIns="0" bIns="0" rtlCol="0">
            <a:spAutoFit/>
          </a:bodyPr>
          <a:lstStyle/>
          <a:p>
            <a:r>
              <a:rPr lang="pt-BR" sz="2800" b="1" dirty="0">
                <a:latin typeface="Times New Roman" pitchFamily="18" charset="0"/>
                <a:cs typeface="Times New Roman" pitchFamily="18" charset="0"/>
              </a:rPr>
              <a:t>ACÓRDÃO 2036/2022 </a:t>
            </a:r>
            <a:r>
              <a:rPr lang="pt-BR" sz="2800" b="1" dirty="0" smtClean="0">
                <a:latin typeface="Times New Roman" pitchFamily="18" charset="0"/>
                <a:cs typeface="Times New Roman" pitchFamily="18" charset="0"/>
              </a:rPr>
              <a:t>– PLENÁRIO - TCU</a:t>
            </a:r>
            <a:endParaRPr lang="pt-BR" sz="2800" dirty="0">
              <a:latin typeface="Times New Roman" pitchFamily="18" charset="0"/>
              <a:cs typeface="Times New Roman" pitchFamily="18" charset="0"/>
            </a:endParaRPr>
          </a:p>
          <a:p>
            <a:pPr algn="just"/>
            <a:r>
              <a:rPr lang="pt-BR" sz="2800" dirty="0">
                <a:latin typeface="Times New Roman" pitchFamily="18" charset="0"/>
                <a:cs typeface="Times New Roman" pitchFamily="18" charset="0"/>
              </a:rPr>
              <a:t>É </a:t>
            </a:r>
            <a:r>
              <a:rPr lang="pt-BR" sz="2800" b="1" dirty="0">
                <a:latin typeface="Times New Roman" pitchFamily="18" charset="0"/>
                <a:cs typeface="Times New Roman" pitchFamily="18" charset="0"/>
              </a:rPr>
              <a:t>irregular que o edital exija, para habilitação das licitantes, a apresentação de documentos originais, cópias autenticadas ou cópias acompanhadas dos originais</a:t>
            </a:r>
            <a:r>
              <a:rPr lang="pt-BR" sz="2800" dirty="0">
                <a:latin typeface="Times New Roman" pitchFamily="18" charset="0"/>
                <a:cs typeface="Times New Roman" pitchFamily="18" charset="0"/>
              </a:rPr>
              <a:t>. Em caso de dúvida quanto à veracidade das informações apresentadas, o órgão condutor do certame deve promover as diligências necessárias para esclarecer ou complementar a instrução do processo</a:t>
            </a:r>
          </a:p>
        </p:txBody>
      </p:sp>
      <p:pic>
        <p:nvPicPr>
          <p:cNvPr id="2097159" name="Picture 2"/>
          <p:cNvPicPr>
            <a:picLocks noChangeAspect="1" noChangeArrowheads="1"/>
          </p:cNvPicPr>
          <p:nvPr/>
        </p:nvPicPr>
        <p:blipFill>
          <a:blip r:embed="rId2"/>
          <a:srcRect/>
          <a:stretch>
            <a:fillRect/>
          </a:stretch>
        </p:blipFill>
        <p:spPr bwMode="auto">
          <a:xfrm>
            <a:off x="8499475" y="457200"/>
            <a:ext cx="1212850" cy="469900"/>
          </a:xfrm>
          <a:prstGeom prst="rect">
            <a:avLst/>
          </a:prstGeom>
          <a:noFill/>
          <a:ln>
            <a:noFill/>
          </a:ln>
          <a:effectLst/>
        </p:spPr>
      </p:pic>
    </p:spTree>
    <p:extLst>
      <p:ext uri="{BB962C8B-B14F-4D97-AF65-F5344CB8AC3E}">
        <p14:creationId xmlns:p14="http://schemas.microsoft.com/office/powerpoint/2010/main" val="36260696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0"/>
            <a:ext cx="1027747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48615" name="object 2"/>
          <p:cNvSpPr txBox="1">
            <a:spLocks noGrp="1"/>
          </p:cNvSpPr>
          <p:nvPr>
            <p:ph type="title"/>
          </p:nvPr>
        </p:nvSpPr>
        <p:spPr>
          <a:xfrm>
            <a:off x="5056146" y="2743200"/>
            <a:ext cx="5153885" cy="502208"/>
          </a:xfrm>
          <a:prstGeom prst="rect">
            <a:avLst/>
          </a:prstGeom>
        </p:spPr>
        <p:txBody>
          <a:bodyPr vert="horz" wrap="square" lIns="0" tIns="9671" rIns="0" bIns="0" rtlCol="0">
            <a:spAutoFit/>
          </a:bodyPr>
          <a:lstStyle/>
          <a:p>
            <a:pPr marL="10180">
              <a:spcBef>
                <a:spcPts val="76"/>
              </a:spcBef>
            </a:pPr>
            <a:r>
              <a:rPr b="1" spc="-4" dirty="0" smtClean="0"/>
              <a:t>PROCESSO</a:t>
            </a:r>
            <a:endParaRPr b="1" spc="-4" dirty="0"/>
          </a:p>
        </p:txBody>
      </p:sp>
      <p:sp>
        <p:nvSpPr>
          <p:cNvPr id="1048616" name="object 3"/>
          <p:cNvSpPr/>
          <p:nvPr/>
        </p:nvSpPr>
        <p:spPr>
          <a:xfrm>
            <a:off x="5056146" y="3429000"/>
            <a:ext cx="5230854" cy="11810"/>
          </a:xfrm>
          <a:custGeom>
            <a:avLst/>
            <a:gdLst/>
            <a:ahLst/>
            <a:cxnLst/>
            <a:rect l="l" t="t" r="r" b="b"/>
            <a:pathLst>
              <a:path w="5437505" h="18414">
                <a:moveTo>
                  <a:pt x="5436997" y="0"/>
                </a:moveTo>
                <a:lnTo>
                  <a:pt x="0" y="0"/>
                </a:lnTo>
                <a:lnTo>
                  <a:pt x="0" y="18287"/>
                </a:lnTo>
                <a:lnTo>
                  <a:pt x="5436997" y="18287"/>
                </a:lnTo>
                <a:lnTo>
                  <a:pt x="5436997" y="0"/>
                </a:lnTo>
                <a:close/>
              </a:path>
            </a:pathLst>
          </a:custGeom>
          <a:solidFill>
            <a:srgbClr val="000000"/>
          </a:solidFill>
        </p:spPr>
        <p:txBody>
          <a:bodyPr wrap="square" lIns="0" tIns="0" rIns="0" bIns="0" rtlCol="0"/>
          <a:lstStyle/>
          <a:p>
            <a:endParaRPr/>
          </a:p>
        </p:txBody>
      </p:sp>
      <p:pic>
        <p:nvPicPr>
          <p:cNvPr id="2097161" name="Picture 6"/>
          <p:cNvPicPr>
            <a:picLocks noChangeAspect="1" noChangeArrowheads="1"/>
          </p:cNvPicPr>
          <p:nvPr/>
        </p:nvPicPr>
        <p:blipFill>
          <a:blip r:embed="rId3"/>
          <a:srcRect/>
          <a:stretch>
            <a:fillRect/>
          </a:stretch>
        </p:blipFill>
        <p:spPr bwMode="auto">
          <a:xfrm>
            <a:off x="8572500" y="457200"/>
            <a:ext cx="1212850" cy="469900"/>
          </a:xfrm>
          <a:prstGeom prst="rect">
            <a:avLst/>
          </a:prstGeom>
          <a:noFill/>
          <a:ln>
            <a:noFill/>
          </a:ln>
          <a:effectLst/>
        </p:spPr>
      </p:pic>
    </p:spTree>
    <p:extLst>
      <p:ext uri="{BB962C8B-B14F-4D97-AF65-F5344CB8AC3E}">
        <p14:creationId xmlns:p14="http://schemas.microsoft.com/office/powerpoint/2010/main" val="32398440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8617" name="object 2"/>
          <p:cNvSpPr txBox="1">
            <a:spLocks noGrp="1"/>
          </p:cNvSpPr>
          <p:nvPr>
            <p:ph type="title"/>
          </p:nvPr>
        </p:nvSpPr>
        <p:spPr>
          <a:xfrm>
            <a:off x="4457700" y="237007"/>
            <a:ext cx="2364466" cy="379611"/>
          </a:xfrm>
          <a:prstGeom prst="rect">
            <a:avLst/>
          </a:prstGeom>
        </p:spPr>
        <p:txBody>
          <a:bodyPr vert="horz" wrap="square" lIns="0" tIns="10180" rIns="0" bIns="0" rtlCol="0">
            <a:spAutoFit/>
          </a:bodyPr>
          <a:lstStyle/>
          <a:p>
            <a:pPr marL="10180">
              <a:spcBef>
                <a:spcPts val="80"/>
              </a:spcBef>
            </a:pPr>
            <a:r>
              <a:rPr sz="2400" b="1" spc="-4" dirty="0">
                <a:uFill>
                  <a:solidFill>
                    <a:srgbClr val="000000"/>
                  </a:solidFill>
                </a:uFill>
              </a:rPr>
              <a:t>FLUXOGRAMA</a:t>
            </a:r>
            <a:endParaRPr sz="2400" dirty="0"/>
          </a:p>
        </p:txBody>
      </p:sp>
      <p:pic>
        <p:nvPicPr>
          <p:cNvPr id="2097162" name="object 3"/>
          <p:cNvPicPr>
            <a:picLocks/>
          </p:cNvPicPr>
          <p:nvPr/>
        </p:nvPicPr>
        <p:blipFill>
          <a:blip r:embed="rId2" cstate="print"/>
          <a:stretch>
            <a:fillRect/>
          </a:stretch>
        </p:blipFill>
        <p:spPr>
          <a:xfrm>
            <a:off x="339724" y="615050"/>
            <a:ext cx="9756775" cy="601435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18" name="object 4"/>
          <p:cNvSpPr txBox="1">
            <a:spLocks noGrp="1"/>
          </p:cNvSpPr>
          <p:nvPr>
            <p:ph type="title"/>
          </p:nvPr>
        </p:nvSpPr>
        <p:spPr>
          <a:xfrm>
            <a:off x="342900" y="1066800"/>
            <a:ext cx="9829800" cy="3192689"/>
          </a:xfrm>
          <a:prstGeom prst="rect">
            <a:avLst/>
          </a:prstGeom>
        </p:spPr>
        <p:txBody>
          <a:bodyPr vert="horz" wrap="square" lIns="0" tIns="10180" rIns="0" bIns="0" rtlCol="0">
            <a:spAutoFit/>
          </a:bodyPr>
          <a:lstStyle/>
          <a:p>
            <a:pPr marL="295930" marR="4072" indent="-285750">
              <a:lnSpc>
                <a:spcPct val="110000"/>
              </a:lnSpc>
              <a:spcBef>
                <a:spcPts val="80"/>
              </a:spcBef>
              <a:buClr>
                <a:srgbClr val="FF0000"/>
              </a:buClr>
              <a:buFont typeface="Wingdings" pitchFamily="2" charset="2"/>
              <a:buChar char="v"/>
            </a:pPr>
            <a:r>
              <a:rPr sz="2800" spc="-4" dirty="0"/>
              <a:t>Agilidade</a:t>
            </a:r>
            <a:r>
              <a:rPr sz="2800" spc="257" dirty="0"/>
              <a:t> </a:t>
            </a:r>
            <a:r>
              <a:rPr sz="2800" spc="-4" dirty="0"/>
              <a:t>processual:</a:t>
            </a:r>
            <a:r>
              <a:rPr sz="2800" spc="257" dirty="0"/>
              <a:t> </a:t>
            </a:r>
            <a:r>
              <a:rPr sz="2800" spc="-4" dirty="0"/>
              <a:t>primeiro</a:t>
            </a:r>
            <a:r>
              <a:rPr sz="2800" spc="265" dirty="0"/>
              <a:t> </a:t>
            </a:r>
            <a:r>
              <a:rPr sz="2800" spc="-4" dirty="0"/>
              <a:t>o</a:t>
            </a:r>
            <a:r>
              <a:rPr sz="2800" spc="253" dirty="0"/>
              <a:t> </a:t>
            </a:r>
            <a:r>
              <a:rPr sz="2800" spc="-4" dirty="0"/>
              <a:t>preço,</a:t>
            </a:r>
            <a:r>
              <a:rPr sz="2800" spc="261" dirty="0"/>
              <a:t> </a:t>
            </a:r>
            <a:r>
              <a:rPr sz="2800" spc="-4" dirty="0" err="1"/>
              <a:t>depois</a:t>
            </a:r>
            <a:r>
              <a:rPr sz="2800" spc="261" dirty="0"/>
              <a:t> </a:t>
            </a:r>
            <a:r>
              <a:rPr lang="pt-BR" sz="2800" spc="261" dirty="0" smtClean="0"/>
              <a:t>"</a:t>
            </a:r>
            <a:r>
              <a:rPr sz="2800" spc="-8" dirty="0" err="1" smtClean="0"/>
              <a:t>os</a:t>
            </a:r>
            <a:r>
              <a:rPr sz="2800" spc="-8" dirty="0" smtClean="0"/>
              <a:t> </a:t>
            </a:r>
            <a:r>
              <a:rPr sz="2800" spc="-309" dirty="0" smtClean="0"/>
              <a:t> </a:t>
            </a:r>
            <a:r>
              <a:rPr sz="2800" spc="-4" dirty="0" err="1" smtClean="0"/>
              <a:t>documentos</a:t>
            </a:r>
            <a:r>
              <a:rPr lang="pt-BR" sz="2800" spc="-4" dirty="0" smtClean="0"/>
              <a:t>"</a:t>
            </a:r>
            <a:br>
              <a:rPr lang="pt-BR" sz="2800" spc="-4" dirty="0" smtClean="0"/>
            </a:br>
            <a:r>
              <a:rPr lang="pt-BR" sz="2800" spc="-4" dirty="0"/>
              <a:t/>
            </a:r>
            <a:br>
              <a:rPr lang="pt-BR" sz="2800" spc="-4" dirty="0"/>
            </a:br>
            <a:r>
              <a:rPr lang="pt-BR" sz="2800" spc="-4" dirty="0" smtClean="0"/>
              <a:t>- Economia </a:t>
            </a:r>
            <a:r>
              <a:rPr lang="pt-BR" sz="2800" b="1" spc="-4" dirty="0" smtClean="0"/>
              <a:t>processual</a:t>
            </a:r>
            <a:r>
              <a:rPr lang="pt-BR" sz="2800" spc="-4" dirty="0" smtClean="0"/>
              <a:t>;</a:t>
            </a:r>
            <a:br>
              <a:rPr lang="pt-BR" sz="2800" spc="-4" dirty="0" smtClean="0"/>
            </a:br>
            <a:r>
              <a:rPr lang="pt-BR" sz="2800" spc="-4" dirty="0" smtClean="0"/>
              <a:t/>
            </a:r>
            <a:br>
              <a:rPr lang="pt-BR" sz="2800" spc="-4" dirty="0" smtClean="0"/>
            </a:br>
            <a:r>
              <a:rPr lang="pt-BR" sz="2800" spc="-4" dirty="0" smtClean="0"/>
              <a:t>- Economia de </a:t>
            </a:r>
            <a:r>
              <a:rPr lang="pt-BR" sz="2800" b="1" spc="-4" dirty="0" smtClean="0"/>
              <a:t>custos</a:t>
            </a:r>
            <a:r>
              <a:rPr lang="pt-BR" sz="2800" spc="-4" dirty="0" smtClean="0"/>
              <a:t>;</a:t>
            </a:r>
            <a:r>
              <a:rPr lang="pt-BR" sz="2400" spc="-4" dirty="0" smtClean="0"/>
              <a:t/>
            </a:r>
            <a:br>
              <a:rPr lang="pt-BR" sz="2400" spc="-4" dirty="0" smtClean="0"/>
            </a:br>
            <a:r>
              <a:rPr lang="pt-BR" sz="2400" spc="-4" dirty="0"/>
              <a:t/>
            </a:r>
            <a:br>
              <a:rPr lang="pt-BR" sz="2400" spc="-4" dirty="0"/>
            </a:br>
            <a:endParaRPr sz="2400" dirty="0">
              <a:latin typeface="Times New Roman"/>
              <a:cs typeface="Times New Roman"/>
            </a:endParaRPr>
          </a:p>
        </p:txBody>
      </p:sp>
      <p:pic>
        <p:nvPicPr>
          <p:cNvPr id="2097163" name="Picture 2"/>
          <p:cNvPicPr>
            <a:picLocks noChangeAspect="1" noChangeArrowheads="1"/>
          </p:cNvPicPr>
          <p:nvPr/>
        </p:nvPicPr>
        <p:blipFill>
          <a:blip r:embed="rId2"/>
          <a:srcRect/>
          <a:stretch>
            <a:fillRect/>
          </a:stretch>
        </p:blipFill>
        <p:spPr bwMode="auto">
          <a:xfrm>
            <a:off x="8724900" y="145150"/>
            <a:ext cx="1212850" cy="469900"/>
          </a:xfrm>
          <a:prstGeom prst="rect">
            <a:avLst/>
          </a:prstGeom>
          <a:noFill/>
          <a:ln>
            <a:noFill/>
          </a:ln>
          <a:effec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8619" name="object 2"/>
          <p:cNvSpPr txBox="1"/>
          <p:nvPr/>
        </p:nvSpPr>
        <p:spPr>
          <a:xfrm>
            <a:off x="1485900" y="990600"/>
            <a:ext cx="7696201" cy="1191280"/>
          </a:xfrm>
          <a:prstGeom prst="rect">
            <a:avLst/>
          </a:prstGeom>
        </p:spPr>
        <p:txBody>
          <a:bodyPr vert="horz" wrap="square" lIns="0" tIns="10180" rIns="0" bIns="0" rtlCol="0">
            <a:spAutoFit/>
          </a:bodyPr>
          <a:lstStyle/>
          <a:p>
            <a:pPr marL="10180" marR="4072" indent="354274" algn="just">
              <a:lnSpc>
                <a:spcPct val="110300"/>
              </a:lnSpc>
              <a:spcBef>
                <a:spcPts val="80"/>
              </a:spcBef>
              <a:buFont typeface="Wingdings"/>
              <a:buChar char=""/>
              <a:tabLst>
                <a:tab pos="724330" algn="l"/>
                <a:tab pos="724839" algn="l"/>
              </a:tabLst>
            </a:pPr>
            <a:r>
              <a:rPr sz="2400" b="1" dirty="0">
                <a:latin typeface="Times New Roman"/>
                <a:cs typeface="Times New Roman"/>
              </a:rPr>
              <a:t>JUSTIFICATIVA</a:t>
            </a:r>
            <a:r>
              <a:rPr sz="2400" dirty="0">
                <a:latin typeface="Times New Roman"/>
                <a:cs typeface="Times New Roman"/>
              </a:rPr>
              <a:t> </a:t>
            </a:r>
            <a:r>
              <a:rPr sz="2400" b="1" spc="-4" dirty="0">
                <a:latin typeface="Times New Roman"/>
                <a:cs typeface="Times New Roman"/>
              </a:rPr>
              <a:t>PARA </a:t>
            </a:r>
            <a:r>
              <a:rPr sz="2400" b="1" dirty="0">
                <a:latin typeface="Times New Roman"/>
                <a:cs typeface="Times New Roman"/>
              </a:rPr>
              <a:t> </a:t>
            </a:r>
            <a:r>
              <a:rPr sz="2400" b="1" spc="-4" dirty="0">
                <a:latin typeface="Times New Roman"/>
                <a:cs typeface="Times New Roman"/>
              </a:rPr>
              <a:t>INVERSÕES</a:t>
            </a:r>
            <a:r>
              <a:rPr sz="2400" b="1" spc="-8" dirty="0">
                <a:latin typeface="Times New Roman"/>
                <a:cs typeface="Times New Roman"/>
              </a:rPr>
              <a:t> </a:t>
            </a:r>
            <a:r>
              <a:rPr sz="2400" spc="-4" dirty="0">
                <a:latin typeface="Times New Roman"/>
                <a:cs typeface="Times New Roman"/>
              </a:rPr>
              <a:t>DE</a:t>
            </a:r>
            <a:r>
              <a:rPr sz="2400" spc="-8" dirty="0">
                <a:latin typeface="Times New Roman"/>
                <a:cs typeface="Times New Roman"/>
              </a:rPr>
              <a:t> </a:t>
            </a:r>
            <a:r>
              <a:rPr sz="2400" dirty="0" smtClean="0">
                <a:latin typeface="Times New Roman"/>
                <a:cs typeface="Times New Roman"/>
              </a:rPr>
              <a:t>ETAPAS</a:t>
            </a:r>
            <a:r>
              <a:rPr lang="pt-BR" sz="2400" dirty="0" smtClean="0">
                <a:latin typeface="Times New Roman"/>
                <a:cs typeface="Times New Roman"/>
              </a:rPr>
              <a:t> </a:t>
            </a:r>
            <a:r>
              <a:rPr lang="pt-BR" sz="2400" b="1" dirty="0" smtClean="0">
                <a:latin typeface="Times New Roman"/>
                <a:cs typeface="Times New Roman"/>
              </a:rPr>
              <a:t>HABILITATÓRIA-PROPOSTA</a:t>
            </a:r>
            <a:r>
              <a:rPr sz="2400" spc="-4" dirty="0" smtClean="0">
                <a:latin typeface="Times New Roman"/>
                <a:cs typeface="Times New Roman"/>
              </a:rPr>
              <a:t> E/OU</a:t>
            </a:r>
            <a:r>
              <a:rPr lang="pt-BR" sz="2400" dirty="0">
                <a:latin typeface="Times New Roman"/>
                <a:cs typeface="Times New Roman"/>
              </a:rPr>
              <a:t> </a:t>
            </a:r>
            <a:r>
              <a:rPr sz="2400" spc="-4" dirty="0" smtClean="0">
                <a:latin typeface="Times New Roman"/>
                <a:cs typeface="Times New Roman"/>
              </a:rPr>
              <a:t>PROCESSOS</a:t>
            </a:r>
            <a:r>
              <a:rPr sz="2400" dirty="0" smtClean="0">
                <a:latin typeface="Times New Roman"/>
                <a:cs typeface="Times New Roman"/>
              </a:rPr>
              <a:t> </a:t>
            </a:r>
            <a:r>
              <a:rPr sz="2400" spc="-4" dirty="0">
                <a:latin typeface="Times New Roman"/>
                <a:cs typeface="Times New Roman"/>
              </a:rPr>
              <a:t>PRESENCIAIS</a:t>
            </a:r>
            <a:endParaRPr sz="2400" dirty="0">
              <a:latin typeface="Times New Roman"/>
              <a:cs typeface="Times New Roman"/>
            </a:endParaRPr>
          </a:p>
        </p:txBody>
      </p:sp>
      <p:sp>
        <p:nvSpPr>
          <p:cNvPr id="1048620" name="object 6"/>
          <p:cNvSpPr txBox="1"/>
          <p:nvPr/>
        </p:nvSpPr>
        <p:spPr>
          <a:xfrm>
            <a:off x="705303" y="2590800"/>
            <a:ext cx="8476798" cy="2370455"/>
          </a:xfrm>
          <a:prstGeom prst="rect">
            <a:avLst/>
          </a:prstGeom>
        </p:spPr>
        <p:txBody>
          <a:bodyPr vert="horz" wrap="square" lIns="0" tIns="31050" rIns="0" bIns="0" rtlCol="0">
            <a:spAutoFit/>
          </a:bodyPr>
          <a:lstStyle/>
          <a:p>
            <a:pPr marL="1010589" indent="-285750" algn="just">
              <a:lnSpc>
                <a:spcPct val="150000"/>
              </a:lnSpc>
              <a:spcBef>
                <a:spcPts val="244"/>
              </a:spcBef>
              <a:buClr>
                <a:srgbClr val="FF0000"/>
              </a:buClr>
              <a:buFont typeface="Wingdings" pitchFamily="2" charset="2"/>
              <a:buChar char="v"/>
              <a:tabLst>
                <a:tab pos="1739817" algn="l"/>
                <a:tab pos="2214729" algn="l"/>
                <a:tab pos="3039335" algn="l"/>
              </a:tabLst>
            </a:pPr>
            <a:r>
              <a:rPr sz="2400" spc="-4" dirty="0" err="1" smtClean="0">
                <a:latin typeface="Times New Roman"/>
                <a:cs typeface="Times New Roman"/>
              </a:rPr>
              <a:t>Mediante</a:t>
            </a:r>
            <a:r>
              <a:rPr sz="2400" spc="277" dirty="0" smtClean="0">
                <a:latin typeface="Times New Roman"/>
                <a:cs typeface="Times New Roman"/>
              </a:rPr>
              <a:t> </a:t>
            </a:r>
            <a:r>
              <a:rPr sz="2400" b="1" spc="-4" dirty="0">
                <a:latin typeface="Times New Roman"/>
                <a:cs typeface="Times New Roman"/>
              </a:rPr>
              <a:t>ato</a:t>
            </a:r>
            <a:r>
              <a:rPr sz="2400" b="1" spc="273" dirty="0">
                <a:latin typeface="Times New Roman"/>
                <a:cs typeface="Times New Roman"/>
              </a:rPr>
              <a:t> </a:t>
            </a:r>
            <a:r>
              <a:rPr sz="2400" b="1" spc="-4" dirty="0">
                <a:latin typeface="Times New Roman"/>
                <a:cs typeface="Times New Roman"/>
              </a:rPr>
              <a:t>motivado</a:t>
            </a:r>
            <a:r>
              <a:rPr sz="2400" spc="281" dirty="0">
                <a:latin typeface="Times New Roman"/>
                <a:cs typeface="Times New Roman"/>
              </a:rPr>
              <a:t> </a:t>
            </a:r>
            <a:r>
              <a:rPr sz="2400" spc="-4" dirty="0">
                <a:latin typeface="Times New Roman"/>
                <a:cs typeface="Times New Roman"/>
              </a:rPr>
              <a:t>com</a:t>
            </a:r>
            <a:r>
              <a:rPr sz="2400" spc="277" dirty="0">
                <a:latin typeface="Times New Roman"/>
                <a:cs typeface="Times New Roman"/>
              </a:rPr>
              <a:t> </a:t>
            </a:r>
            <a:r>
              <a:rPr sz="2400" b="1" spc="-4" dirty="0">
                <a:latin typeface="Times New Roman"/>
                <a:cs typeface="Times New Roman"/>
              </a:rPr>
              <a:t>explicitação</a:t>
            </a:r>
            <a:r>
              <a:rPr sz="2400" spc="285" dirty="0">
                <a:latin typeface="Times New Roman"/>
                <a:cs typeface="Times New Roman"/>
              </a:rPr>
              <a:t> </a:t>
            </a:r>
            <a:r>
              <a:rPr sz="2400" spc="-8" dirty="0">
                <a:latin typeface="Times New Roman"/>
                <a:cs typeface="Times New Roman"/>
              </a:rPr>
              <a:t>dos </a:t>
            </a:r>
            <a:r>
              <a:rPr sz="2400" spc="-309" dirty="0">
                <a:latin typeface="Times New Roman"/>
                <a:cs typeface="Times New Roman"/>
              </a:rPr>
              <a:t> </a:t>
            </a:r>
            <a:r>
              <a:rPr sz="2400" b="1" spc="-4" dirty="0">
                <a:latin typeface="Times New Roman"/>
                <a:cs typeface="Times New Roman"/>
              </a:rPr>
              <a:t>benefícios</a:t>
            </a:r>
            <a:r>
              <a:rPr sz="2400" spc="-4" dirty="0">
                <a:latin typeface="Times New Roman"/>
                <a:cs typeface="Times New Roman"/>
              </a:rPr>
              <a:t> </a:t>
            </a:r>
            <a:r>
              <a:rPr sz="2400" b="1" spc="-4" dirty="0">
                <a:latin typeface="Times New Roman"/>
                <a:cs typeface="Times New Roman"/>
              </a:rPr>
              <a:t>decorrentes</a:t>
            </a:r>
            <a:r>
              <a:rPr spc="-4" dirty="0">
                <a:latin typeface="Times New Roman"/>
                <a:cs typeface="Times New Roman"/>
              </a:rPr>
              <a:t> </a:t>
            </a:r>
            <a:r>
              <a:rPr dirty="0">
                <a:latin typeface="Times New Roman"/>
                <a:cs typeface="Times New Roman"/>
              </a:rPr>
              <a:t>[§ </a:t>
            </a:r>
            <a:r>
              <a:rPr spc="-4" dirty="0">
                <a:latin typeface="Times New Roman"/>
                <a:cs typeface="Times New Roman"/>
              </a:rPr>
              <a:t>1º,</a:t>
            </a:r>
            <a:r>
              <a:rPr spc="-8" dirty="0">
                <a:latin typeface="Times New Roman"/>
                <a:cs typeface="Times New Roman"/>
              </a:rPr>
              <a:t> </a:t>
            </a:r>
            <a:r>
              <a:rPr spc="-4" dirty="0">
                <a:latin typeface="Times New Roman"/>
                <a:cs typeface="Times New Roman"/>
              </a:rPr>
              <a:t>ART.</a:t>
            </a:r>
            <a:r>
              <a:rPr spc="-8" dirty="0">
                <a:latin typeface="Times New Roman"/>
                <a:cs typeface="Times New Roman"/>
              </a:rPr>
              <a:t> </a:t>
            </a:r>
            <a:r>
              <a:rPr spc="12" dirty="0">
                <a:latin typeface="Times New Roman"/>
                <a:cs typeface="Times New Roman"/>
              </a:rPr>
              <a:t>17</a:t>
            </a:r>
            <a:r>
              <a:rPr spc="12" dirty="0" smtClean="0">
                <a:latin typeface="Times New Roman"/>
                <a:cs typeface="Times New Roman"/>
              </a:rPr>
              <a:t>].</a:t>
            </a:r>
            <a:endParaRPr lang="pt-BR" spc="12" dirty="0" smtClean="0">
              <a:latin typeface="Times New Roman"/>
              <a:cs typeface="Times New Roman"/>
            </a:endParaRPr>
          </a:p>
          <a:p>
            <a:pPr marL="724839" algn="just">
              <a:lnSpc>
                <a:spcPct val="150000"/>
              </a:lnSpc>
              <a:spcBef>
                <a:spcPts val="244"/>
              </a:spcBef>
              <a:buClr>
                <a:srgbClr val="FF0000"/>
              </a:buClr>
              <a:tabLst>
                <a:tab pos="1739817" algn="l"/>
                <a:tab pos="2214729" algn="l"/>
                <a:tab pos="3039335" algn="l"/>
              </a:tabLst>
            </a:pPr>
            <a:r>
              <a:rPr lang="pt-BR" spc="12" dirty="0" smtClean="0">
                <a:latin typeface="Times New Roman"/>
                <a:cs typeface="Times New Roman"/>
              </a:rPr>
              <a:t>                   </a:t>
            </a:r>
          </a:p>
          <a:p>
            <a:pPr marL="724839" algn="just">
              <a:lnSpc>
                <a:spcPct val="150000"/>
              </a:lnSpc>
              <a:spcBef>
                <a:spcPts val="244"/>
              </a:spcBef>
              <a:buClr>
                <a:srgbClr val="FF0000"/>
              </a:buClr>
              <a:tabLst>
                <a:tab pos="1739817" algn="l"/>
                <a:tab pos="2214729" algn="l"/>
                <a:tab pos="3039335" algn="l"/>
              </a:tabLst>
            </a:pPr>
            <a:endParaRPr lang="pt-BR" spc="12" dirty="0">
              <a:latin typeface="Times New Roman"/>
              <a:cs typeface="Times New Roman"/>
            </a:endParaRPr>
          </a:p>
          <a:p>
            <a:pPr marL="724839" algn="just">
              <a:lnSpc>
                <a:spcPct val="150000"/>
              </a:lnSpc>
              <a:spcBef>
                <a:spcPts val="244"/>
              </a:spcBef>
              <a:buClr>
                <a:srgbClr val="FF0000"/>
              </a:buClr>
              <a:tabLst>
                <a:tab pos="1739817" algn="l"/>
                <a:tab pos="2214729" algn="l"/>
                <a:tab pos="3039335" algn="l"/>
              </a:tabLst>
            </a:pPr>
            <a:r>
              <a:rPr lang="pt-BR" spc="12" dirty="0" smtClean="0">
                <a:latin typeface="Times New Roman"/>
                <a:cs typeface="Times New Roman"/>
              </a:rPr>
              <a:t>                            </a:t>
            </a:r>
            <a:r>
              <a:rPr lang="pt-BR" sz="2200" b="1" spc="12" dirty="0" smtClean="0">
                <a:latin typeface="Times New Roman"/>
                <a:cs typeface="Times New Roman"/>
              </a:rPr>
              <a:t>EX:</a:t>
            </a:r>
            <a:r>
              <a:rPr lang="pt-BR" spc="12" dirty="0" smtClean="0">
                <a:latin typeface="Times New Roman"/>
                <a:cs typeface="Times New Roman"/>
              </a:rPr>
              <a:t> </a:t>
            </a:r>
            <a:r>
              <a:rPr lang="pt-BR" sz="2200" b="1" spc="12" dirty="0" smtClean="0">
                <a:latin typeface="Times New Roman"/>
                <a:cs typeface="Times New Roman"/>
              </a:rPr>
              <a:t>AMOSTRAS</a:t>
            </a:r>
            <a:endParaRPr sz="1600" dirty="0">
              <a:latin typeface="Times New Roman"/>
              <a:cs typeface="Times New Roman"/>
            </a:endParaRPr>
          </a:p>
        </p:txBody>
      </p:sp>
      <p:pic>
        <p:nvPicPr>
          <p:cNvPr id="2097164" name="Picture 2"/>
          <p:cNvPicPr>
            <a:picLocks noChangeAspect="1" noChangeArrowheads="1"/>
          </p:cNvPicPr>
          <p:nvPr/>
        </p:nvPicPr>
        <p:blipFill>
          <a:blip r:embed="rId2"/>
          <a:srcRect/>
          <a:stretch>
            <a:fillRect/>
          </a:stretch>
        </p:blipFill>
        <p:spPr bwMode="auto">
          <a:xfrm>
            <a:off x="8912522" y="292100"/>
            <a:ext cx="1212850" cy="469900"/>
          </a:xfrm>
          <a:prstGeom prst="rect">
            <a:avLst/>
          </a:prstGeom>
          <a:noFill/>
          <a:ln>
            <a:noFill/>
          </a:ln>
          <a:effectLst/>
        </p:spPr>
      </p:pic>
      <p:sp>
        <p:nvSpPr>
          <p:cNvPr id="1048621" name="Seta para a direita 2"/>
          <p:cNvSpPr/>
          <p:nvPr/>
        </p:nvSpPr>
        <p:spPr>
          <a:xfrm>
            <a:off x="1460142" y="4299466"/>
            <a:ext cx="1066800" cy="933658"/>
          </a:xfrm>
          <a:prstGeom prst="rightArrow">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solidFill>
                <a:srgbClr val="FF000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01"/>
        <p:cNvGrpSpPr/>
        <p:nvPr/>
      </p:nvGrpSpPr>
      <p:grpSpPr>
        <a:xfrm>
          <a:off x="0" y="0"/>
          <a:ext cx="0" cy="0"/>
          <a:chOff x="0" y="0"/>
          <a:chExt cx="0" cy="0"/>
        </a:xfrm>
      </p:grpSpPr>
      <p:sp>
        <p:nvSpPr>
          <p:cNvPr id="902" name="Google Shape;902;p68"/>
          <p:cNvSpPr txBox="1">
            <a:spLocks noGrp="1"/>
          </p:cNvSpPr>
          <p:nvPr>
            <p:ph type="subTitle" idx="1"/>
          </p:nvPr>
        </p:nvSpPr>
        <p:spPr>
          <a:xfrm>
            <a:off x="1012041" y="1600200"/>
            <a:ext cx="4617513" cy="683600"/>
          </a:xfrm>
          <a:prstGeom prst="rect">
            <a:avLst/>
          </a:prstGeom>
        </p:spPr>
        <p:txBody>
          <a:bodyPr spcFirstLastPara="1" wrap="square" lIns="102153" tIns="0" rIns="102153" bIns="102153" anchor="t" anchorCtr="0">
            <a:noAutofit/>
          </a:bodyPr>
          <a:lstStyle/>
          <a:p>
            <a:pPr marL="0" indent="0"/>
            <a:r>
              <a:rPr lang="pt-BR" sz="2100" b="1" dirty="0" smtClean="0"/>
              <a:t>Leonardo Vieira de Souza</a:t>
            </a:r>
            <a:endParaRPr lang="en" sz="2100" b="1" dirty="0"/>
          </a:p>
          <a:p>
            <a:pPr marL="0" indent="0"/>
            <a:endParaRPr sz="2100" b="1" dirty="0"/>
          </a:p>
        </p:txBody>
      </p:sp>
      <p:sp>
        <p:nvSpPr>
          <p:cNvPr id="904" name="Google Shape;904;p68"/>
          <p:cNvSpPr txBox="1">
            <a:spLocks noGrp="1"/>
          </p:cNvSpPr>
          <p:nvPr>
            <p:ph type="subTitle" idx="4"/>
          </p:nvPr>
        </p:nvSpPr>
        <p:spPr>
          <a:xfrm>
            <a:off x="876300" y="2107519"/>
            <a:ext cx="4617513" cy="3362299"/>
          </a:xfrm>
          <a:prstGeom prst="rect">
            <a:avLst/>
          </a:prstGeom>
        </p:spPr>
        <p:txBody>
          <a:bodyPr spcFirstLastPara="1" wrap="square" lIns="102153" tIns="102153" rIns="102153" bIns="0" anchor="t" anchorCtr="0">
            <a:noAutofit/>
          </a:bodyPr>
          <a:lstStyle/>
          <a:p>
            <a:pPr marL="319288" indent="-319288">
              <a:spcBef>
                <a:spcPts val="677"/>
              </a:spcBef>
              <a:buClr>
                <a:srgbClr val="FF0000"/>
              </a:buClr>
              <a:buFont typeface="Arial" pitchFamily="34" charset="0"/>
              <a:buChar char="•"/>
            </a:pPr>
            <a:r>
              <a:rPr lang="pt-BR" dirty="0" smtClean="0"/>
              <a:t>Consultor da </a:t>
            </a:r>
            <a:r>
              <a:rPr lang="pt-BR" dirty="0"/>
              <a:t>Gepam</a:t>
            </a:r>
          </a:p>
          <a:p>
            <a:pPr marL="319288" indent="-319288">
              <a:spcBef>
                <a:spcPts val="677"/>
              </a:spcBef>
              <a:buClr>
                <a:srgbClr val="FF0000"/>
              </a:buClr>
              <a:buFont typeface="Arial" pitchFamily="34" charset="0"/>
              <a:buChar char="•"/>
            </a:pPr>
            <a:r>
              <a:rPr lang="pt-BR" dirty="0" smtClean="0"/>
              <a:t>Advogado</a:t>
            </a:r>
            <a:endParaRPr lang="pt-BR" dirty="0"/>
          </a:p>
          <a:p>
            <a:pPr marL="319288" indent="-319288">
              <a:spcBef>
                <a:spcPts val="677"/>
              </a:spcBef>
              <a:buClr>
                <a:srgbClr val="FF0000"/>
              </a:buClr>
              <a:buFont typeface="Arial" pitchFamily="34" charset="0"/>
              <a:buChar char="•"/>
            </a:pPr>
            <a:r>
              <a:rPr lang="pt-BR" dirty="0"/>
              <a:t>Especialista em Gestão Pública </a:t>
            </a:r>
            <a:r>
              <a:rPr lang="pt-BR" dirty="0" smtClean="0"/>
              <a:t>com Ênfase em licitações e contratos;</a:t>
            </a:r>
            <a:endParaRPr lang="pt-BR" dirty="0"/>
          </a:p>
          <a:p>
            <a:pPr marL="319288" indent="-319288">
              <a:spcBef>
                <a:spcPts val="677"/>
              </a:spcBef>
              <a:buClr>
                <a:srgbClr val="FF0000"/>
              </a:buClr>
              <a:buFont typeface="Arial" pitchFamily="34" charset="0"/>
              <a:buChar char="•"/>
            </a:pPr>
            <a:r>
              <a:rPr lang="pt-BR" dirty="0"/>
              <a:t>Especialista em </a:t>
            </a:r>
            <a:r>
              <a:rPr lang="pt-BR" dirty="0" smtClean="0"/>
              <a:t>Direito Administrativo e Constitucional</a:t>
            </a:r>
          </a:p>
          <a:p>
            <a:pPr marL="319288" indent="-319288">
              <a:spcBef>
                <a:spcPts val="677"/>
              </a:spcBef>
              <a:buClr>
                <a:srgbClr val="FF0000"/>
              </a:buClr>
              <a:buFont typeface="Arial" pitchFamily="34" charset="0"/>
              <a:buChar char="•"/>
            </a:pPr>
            <a:r>
              <a:rPr lang="pt-BR" dirty="0" smtClean="0"/>
              <a:t>Especialista em Direito Eleitoral</a:t>
            </a:r>
            <a:endParaRPr lang="pt-BR" dirty="0"/>
          </a:p>
          <a:p>
            <a:pPr marL="319288" indent="-319288">
              <a:spcBef>
                <a:spcPts val="677"/>
              </a:spcBef>
              <a:buClr>
                <a:srgbClr val="FF0000"/>
              </a:buClr>
              <a:buFont typeface="Arial" pitchFamily="34" charset="0"/>
              <a:buChar char="•"/>
            </a:pPr>
            <a:r>
              <a:rPr lang="pt-BR" dirty="0"/>
              <a:t>Atuação na Área Pública há </a:t>
            </a:r>
            <a:r>
              <a:rPr lang="pt-BR" dirty="0" smtClean="0"/>
              <a:t>10 anos</a:t>
            </a:r>
          </a:p>
          <a:p>
            <a:pPr marL="319288" indent="-319288">
              <a:spcBef>
                <a:spcPts val="677"/>
              </a:spcBef>
              <a:buClr>
                <a:srgbClr val="FF0000"/>
              </a:buClr>
              <a:buFont typeface="Arial" pitchFamily="34" charset="0"/>
              <a:buChar char="•"/>
            </a:pPr>
            <a:r>
              <a:rPr lang="pt-BR" dirty="0" smtClean="0"/>
              <a:t>Foco no terceiro setor, direito municipal, licitações, concessões, bens públicos e contratos administrativos.</a:t>
            </a:r>
            <a:endParaRPr lang="pt-BR" dirty="0"/>
          </a:p>
        </p:txBody>
      </p:sp>
      <p:sp>
        <p:nvSpPr>
          <p:cNvPr id="905" name="Google Shape;905;p68"/>
          <p:cNvSpPr/>
          <p:nvPr/>
        </p:nvSpPr>
        <p:spPr>
          <a:xfrm>
            <a:off x="5800248" y="719337"/>
            <a:ext cx="3589313" cy="6138665"/>
          </a:xfrm>
          <a:prstGeom prst="rect">
            <a:avLst/>
          </a:prstGeom>
          <a:noFill/>
          <a:ln w="9525" cap="flat" cmpd="sng">
            <a:solidFill>
              <a:schemeClr val="accent1"/>
            </a:solidFill>
            <a:prstDash val="solid"/>
            <a:round/>
            <a:headEnd type="none" w="sm" len="sm"/>
            <a:tailEnd type="none" w="sm" len="sm"/>
          </a:ln>
        </p:spPr>
        <p:txBody>
          <a:bodyPr spcFirstLastPara="1" wrap="square" lIns="102153" tIns="102153" rIns="102153" bIns="102153" anchor="ctr" anchorCtr="0">
            <a:noAutofit/>
          </a:bodyPr>
          <a:lstStyle/>
          <a:p>
            <a:pPr defTabSz="1021711">
              <a:buClr>
                <a:srgbClr val="000000"/>
              </a:buClr>
            </a:pPr>
            <a:endParaRPr sz="1600" kern="0" dirty="0">
              <a:solidFill>
                <a:srgbClr val="FD0000"/>
              </a:solidFill>
              <a:cs typeface="Arial"/>
              <a:sym typeface="Arial"/>
            </a:endParaRPr>
          </a:p>
        </p:txBody>
      </p:sp>
      <p:pic>
        <p:nvPicPr>
          <p:cNvPr id="906" name="Google Shape;906;p68"/>
          <p:cNvPicPr preferRelativeResize="0"/>
          <p:nvPr/>
        </p:nvPicPr>
        <p:blipFill rotWithShape="1">
          <a:blip r:embed="rId3">
            <a:alphaModFix/>
          </a:blip>
          <a:srcRect t="13948"/>
          <a:stretch/>
        </p:blipFill>
        <p:spPr>
          <a:xfrm>
            <a:off x="6474263" y="1032699"/>
            <a:ext cx="3812738" cy="5825302"/>
          </a:xfrm>
          <a:prstGeom prst="rect">
            <a:avLst/>
          </a:prstGeom>
          <a:noFill/>
          <a:ln>
            <a:noFill/>
          </a:ln>
        </p:spPr>
      </p:pic>
      <p:cxnSp>
        <p:nvCxnSpPr>
          <p:cNvPr id="909" name="Google Shape;909;p68"/>
          <p:cNvCxnSpPr/>
          <p:nvPr/>
        </p:nvCxnSpPr>
        <p:spPr>
          <a:xfrm rot="10800000">
            <a:off x="1197747" y="1220254"/>
            <a:ext cx="352013" cy="0"/>
          </a:xfrm>
          <a:prstGeom prst="straightConnector1">
            <a:avLst/>
          </a:prstGeom>
          <a:noFill/>
          <a:ln w="76200" cap="flat" cmpd="sng">
            <a:solidFill>
              <a:schemeClr val="accent1"/>
            </a:solidFill>
            <a:prstDash val="solid"/>
            <a:round/>
            <a:headEnd type="none" w="med" len="med"/>
            <a:tailEnd type="none" w="med" len="med"/>
          </a:ln>
        </p:spPr>
      </p:cxnSp>
      <p:pic>
        <p:nvPicPr>
          <p:cNvPr id="8" name="Picture 2" descr="E:\DESIGN\LOGO2021.png">
            <a:extLst>
              <a:ext uri="{FF2B5EF4-FFF2-40B4-BE49-F238E27FC236}">
                <a16:creationId xmlns="" xmlns:a16="http://schemas.microsoft.com/office/drawing/2014/main" id="{7CDFF0BC-0D3A-8A6D-7CE9-3C085FB74EE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7037" y="-4340"/>
            <a:ext cx="1610009" cy="11602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090551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0"/>
            <a:ext cx="1027747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48615" name="object 2"/>
          <p:cNvSpPr txBox="1">
            <a:spLocks noGrp="1"/>
          </p:cNvSpPr>
          <p:nvPr>
            <p:ph type="title"/>
          </p:nvPr>
        </p:nvSpPr>
        <p:spPr>
          <a:xfrm>
            <a:off x="5022224" y="2756079"/>
            <a:ext cx="5153885" cy="502208"/>
          </a:xfrm>
          <a:prstGeom prst="rect">
            <a:avLst/>
          </a:prstGeom>
        </p:spPr>
        <p:txBody>
          <a:bodyPr vert="horz" wrap="square" lIns="0" tIns="9671" rIns="0" bIns="0" rtlCol="0">
            <a:spAutoFit/>
          </a:bodyPr>
          <a:lstStyle/>
          <a:p>
            <a:pPr marL="10180">
              <a:spcBef>
                <a:spcPts val="76"/>
              </a:spcBef>
            </a:pPr>
            <a:r>
              <a:rPr lang="pt-BR" b="1" spc="-4" dirty="0" smtClean="0"/>
              <a:t>Agentes da Licitação</a:t>
            </a:r>
            <a:endParaRPr b="1" spc="-4" dirty="0"/>
          </a:p>
        </p:txBody>
      </p:sp>
      <p:sp>
        <p:nvSpPr>
          <p:cNvPr id="1048616" name="object 3"/>
          <p:cNvSpPr/>
          <p:nvPr/>
        </p:nvSpPr>
        <p:spPr>
          <a:xfrm>
            <a:off x="5056146" y="3429000"/>
            <a:ext cx="5230854" cy="11810"/>
          </a:xfrm>
          <a:custGeom>
            <a:avLst/>
            <a:gdLst/>
            <a:ahLst/>
            <a:cxnLst/>
            <a:rect l="l" t="t" r="r" b="b"/>
            <a:pathLst>
              <a:path w="5437505" h="18414">
                <a:moveTo>
                  <a:pt x="5436997" y="0"/>
                </a:moveTo>
                <a:lnTo>
                  <a:pt x="0" y="0"/>
                </a:lnTo>
                <a:lnTo>
                  <a:pt x="0" y="18287"/>
                </a:lnTo>
                <a:lnTo>
                  <a:pt x="5436997" y="18287"/>
                </a:lnTo>
                <a:lnTo>
                  <a:pt x="5436997" y="0"/>
                </a:lnTo>
                <a:close/>
              </a:path>
            </a:pathLst>
          </a:custGeom>
          <a:solidFill>
            <a:srgbClr val="000000"/>
          </a:solidFill>
        </p:spPr>
        <p:txBody>
          <a:bodyPr wrap="square" lIns="0" tIns="0" rIns="0" bIns="0" rtlCol="0"/>
          <a:lstStyle/>
          <a:p>
            <a:endParaRPr/>
          </a:p>
        </p:txBody>
      </p:sp>
      <p:pic>
        <p:nvPicPr>
          <p:cNvPr id="2097161" name="Picture 6"/>
          <p:cNvPicPr>
            <a:picLocks noChangeAspect="1" noChangeArrowheads="1"/>
          </p:cNvPicPr>
          <p:nvPr/>
        </p:nvPicPr>
        <p:blipFill>
          <a:blip r:embed="rId3"/>
          <a:srcRect/>
          <a:stretch>
            <a:fillRect/>
          </a:stretch>
        </p:blipFill>
        <p:spPr bwMode="auto">
          <a:xfrm>
            <a:off x="8572500" y="457200"/>
            <a:ext cx="1212850" cy="469900"/>
          </a:xfrm>
          <a:prstGeom prst="rect">
            <a:avLst/>
          </a:prstGeom>
          <a:noFill/>
          <a:ln>
            <a:noFill/>
          </a:ln>
          <a:effectLst/>
        </p:spPr>
      </p:pic>
    </p:spTree>
    <p:extLst>
      <p:ext uri="{BB962C8B-B14F-4D97-AF65-F5344CB8AC3E}">
        <p14:creationId xmlns:p14="http://schemas.microsoft.com/office/powerpoint/2010/main" val="11730587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165"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cxnSp>
        <p:nvCxnSpPr>
          <p:cNvPr id="3145729" name="Conector de seta reta 5"/>
          <p:cNvCxnSpPr>
            <a:cxnSpLocks/>
          </p:cNvCxnSpPr>
          <p:nvPr/>
        </p:nvCxnSpPr>
        <p:spPr>
          <a:xfrm flipV="1">
            <a:off x="1069340" y="7350760"/>
            <a:ext cx="1023620" cy="12700"/>
          </a:xfrm>
          <a:prstGeom prst="straightConnector1">
            <a:avLst/>
          </a:prstGeom>
          <a:ln w="9525" cap="flat" cmpd="sng">
            <a:solidFill>
              <a:srgbClr val="FF0000"/>
            </a:solidFill>
            <a:prstDash val="solid"/>
            <a:round/>
            <a:headEnd/>
            <a:tailEnd type="arrow" w="med" len="med"/>
          </a:ln>
        </p:spPr>
      </p:cxnSp>
      <p:sp>
        <p:nvSpPr>
          <p:cNvPr id="1048624" name="Rectangle 5"/>
          <p:cNvSpPr>
            <a:spLocks noChangeArrowheads="1"/>
          </p:cNvSpPr>
          <p:nvPr/>
        </p:nvSpPr>
        <p:spPr bwMode="auto">
          <a:xfrm>
            <a:off x="0" y="0"/>
            <a:ext cx="10287000" cy="45720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25" name="Rectangle 9"/>
          <p:cNvSpPr>
            <a:spLocks noChangeArrowheads="1"/>
          </p:cNvSpPr>
          <p:nvPr/>
        </p:nvSpPr>
        <p:spPr bwMode="auto">
          <a:xfrm>
            <a:off x="0" y="341630"/>
            <a:ext cx="233680" cy="68834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t/>
            </a:r>
            <a:b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b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27" name="CaixaDeTexto 11"/>
          <p:cNvSpPr txBox="1"/>
          <p:nvPr/>
        </p:nvSpPr>
        <p:spPr>
          <a:xfrm>
            <a:off x="1181100" y="1295400"/>
            <a:ext cx="8382000" cy="4154984"/>
          </a:xfrm>
          <a:prstGeom prst="rect">
            <a:avLst/>
          </a:prstGeom>
          <a:noFill/>
        </p:spPr>
        <p:txBody>
          <a:bodyPr wrap="square" rtlCol="0">
            <a:spAutoFit/>
          </a:bodyPr>
          <a:lstStyle/>
          <a:p>
            <a:pPr marL="457200" lvl="0" indent="-457200" algn="just">
              <a:buClr>
                <a:srgbClr val="FF0000"/>
              </a:buClr>
              <a:buFont typeface="Wingdings" pitchFamily="2" charset="2"/>
              <a:buChar char="Ø"/>
            </a:pPr>
            <a:r>
              <a:rPr lang="pt-BR" sz="3500" dirty="0" smtClean="0">
                <a:latin typeface="Times New Roman" pitchFamily="18" charset="0"/>
                <a:cs typeface="Times New Roman" pitchFamily="18" charset="0"/>
              </a:rPr>
              <a:t>Autoridade máxima: </a:t>
            </a:r>
            <a:r>
              <a:rPr lang="pt-BR" sz="3500" b="1" dirty="0" smtClean="0">
                <a:latin typeface="Times New Roman" pitchFamily="18" charset="0"/>
                <a:cs typeface="Times New Roman" pitchFamily="18" charset="0"/>
              </a:rPr>
              <a:t>gestão de competências dos agentes públicos que </a:t>
            </a:r>
            <a:r>
              <a:rPr lang="pt-BR" sz="3600" dirty="0" smtClean="0">
                <a:latin typeface="Times New Roman" pitchFamily="18" charset="0"/>
                <a:cs typeface="Times New Roman" pitchFamily="18" charset="0"/>
              </a:rPr>
              <a:t>desempenhem </a:t>
            </a:r>
            <a:r>
              <a:rPr lang="pt-BR" sz="3600" u="sng" dirty="0" smtClean="0">
                <a:latin typeface="Times New Roman" pitchFamily="18" charset="0"/>
                <a:cs typeface="Times New Roman" pitchFamily="18" charset="0"/>
              </a:rPr>
              <a:t>funções essenciais/críticas</a:t>
            </a:r>
          </a:p>
          <a:p>
            <a:pPr lvl="0" algn="just">
              <a:buClr>
                <a:srgbClr val="FF0000"/>
              </a:buClr>
            </a:pPr>
            <a:endParaRPr lang="pt-BR" sz="3500" b="1" dirty="0" smtClean="0">
              <a:latin typeface="Times New Roman" pitchFamily="18" charset="0"/>
              <a:cs typeface="Times New Roman" pitchFamily="18" charset="0"/>
            </a:endParaRPr>
          </a:p>
          <a:p>
            <a:pPr marL="457200" lvl="0" indent="-457200">
              <a:buClr>
                <a:srgbClr val="FF0000"/>
              </a:buClr>
              <a:buFont typeface="Wingdings" pitchFamily="2" charset="2"/>
              <a:buChar char="Ø"/>
            </a:pPr>
            <a:r>
              <a:rPr lang="pt-BR" sz="3500" dirty="0" smtClean="0">
                <a:latin typeface="Times New Roman" pitchFamily="18" charset="0"/>
                <a:cs typeface="Times New Roman" pitchFamily="18" charset="0"/>
              </a:rPr>
              <a:t>Princípio da segregação de funções</a:t>
            </a:r>
          </a:p>
          <a:p>
            <a:pPr lvl="0">
              <a:buClr>
                <a:srgbClr val="FF0000"/>
              </a:buClr>
            </a:pPr>
            <a:endParaRPr lang="pt-BR" sz="2800" dirty="0" smtClean="0">
              <a:latin typeface="Times New Roman" pitchFamily="18" charset="0"/>
              <a:cs typeface="Times New Roman" pitchFamily="18" charset="0"/>
            </a:endParaRPr>
          </a:p>
          <a:p>
            <a:pPr lvl="0">
              <a:buClr>
                <a:srgbClr val="FF0000"/>
              </a:buClr>
            </a:pPr>
            <a:endParaRPr lang="pt-BR" sz="2800" dirty="0">
              <a:latin typeface="Times New Roman" pitchFamily="18" charset="0"/>
              <a:cs typeface="Times New Roman" pitchFamily="18" charset="0"/>
            </a:endParaRPr>
          </a:p>
          <a:p>
            <a:pPr lvl="0">
              <a:buClr>
                <a:srgbClr val="FF0000"/>
              </a:buClr>
            </a:pPr>
            <a:endParaRPr lang="pt-BR" sz="1800" dirty="0" smtClean="0">
              <a:latin typeface="Times New Roman" pitchFamily="18" charset="0"/>
              <a:cs typeface="Times New Roman" pitchFamily="18" charset="0"/>
            </a:endParaRPr>
          </a:p>
          <a:p>
            <a:endParaRPr lang="pt-BR"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8624" name="Rectangle 5"/>
          <p:cNvSpPr>
            <a:spLocks noChangeArrowheads="1"/>
          </p:cNvSpPr>
          <p:nvPr/>
        </p:nvSpPr>
        <p:spPr bwMode="auto">
          <a:xfrm>
            <a:off x="0" y="0"/>
            <a:ext cx="10287000" cy="45720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25" name="Rectangle 9"/>
          <p:cNvSpPr>
            <a:spLocks noChangeArrowheads="1"/>
          </p:cNvSpPr>
          <p:nvPr/>
        </p:nvSpPr>
        <p:spPr bwMode="auto">
          <a:xfrm>
            <a:off x="0" y="341630"/>
            <a:ext cx="233680" cy="68834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t/>
            </a:r>
            <a:b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b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27" name="CaixaDeTexto 11"/>
          <p:cNvSpPr txBox="1"/>
          <p:nvPr/>
        </p:nvSpPr>
        <p:spPr>
          <a:xfrm>
            <a:off x="2514600" y="675363"/>
            <a:ext cx="7505700" cy="6032421"/>
          </a:xfrm>
          <a:prstGeom prst="rect">
            <a:avLst/>
          </a:prstGeom>
          <a:noFill/>
        </p:spPr>
        <p:txBody>
          <a:bodyPr wrap="square" rtlCol="0">
            <a:spAutoFit/>
          </a:bodyPr>
          <a:lstStyle/>
          <a:p>
            <a:pPr>
              <a:buClr>
                <a:srgbClr val="FF0000"/>
              </a:buClr>
            </a:pPr>
            <a:r>
              <a:rPr lang="pt-BR" sz="2600" b="1" dirty="0" smtClean="0">
                <a:latin typeface="Times New Roman" pitchFamily="18" charset="0"/>
                <a:cs typeface="Times New Roman" pitchFamily="18" charset="0"/>
              </a:rPr>
              <a:t>REQUISITOS GERAIS - AGENTES DA LICITAÇÃO:</a:t>
            </a:r>
          </a:p>
          <a:p>
            <a:pPr marL="457200" lvl="0" indent="-457200">
              <a:buClr>
                <a:srgbClr val="FF0000"/>
              </a:buClr>
              <a:buFont typeface="Wingdings" pitchFamily="2" charset="2"/>
              <a:buChar char="Ø"/>
            </a:pPr>
            <a:endParaRPr lang="pt-BR" sz="2800" b="1" dirty="0" smtClean="0">
              <a:latin typeface="Times New Roman" pitchFamily="18" charset="0"/>
              <a:cs typeface="Times New Roman" pitchFamily="18" charset="0"/>
            </a:endParaRPr>
          </a:p>
          <a:p>
            <a:pPr lvl="0">
              <a:buClr>
                <a:srgbClr val="FF0000"/>
              </a:buClr>
            </a:pPr>
            <a:endParaRPr lang="pt-BR" sz="2800" b="1" dirty="0" smtClean="0">
              <a:latin typeface="Times New Roman" pitchFamily="18" charset="0"/>
              <a:cs typeface="Times New Roman" pitchFamily="18" charset="0"/>
            </a:endParaRPr>
          </a:p>
          <a:p>
            <a:pPr lvl="0" algn="just">
              <a:buClr>
                <a:srgbClr val="FF0000"/>
              </a:buClr>
            </a:pPr>
            <a:r>
              <a:rPr lang="pt-BR" sz="2600" b="1" dirty="0" smtClean="0">
                <a:latin typeface="Times New Roman" pitchFamily="18" charset="0"/>
                <a:cs typeface="Times New Roman" pitchFamily="18" charset="0"/>
              </a:rPr>
              <a:t>-Preferencialmente</a:t>
            </a:r>
            <a:r>
              <a:rPr lang="pt-BR" sz="2600" dirty="0" smtClean="0">
                <a:latin typeface="Times New Roman" pitchFamily="18" charset="0"/>
                <a:cs typeface="Times New Roman" pitchFamily="18" charset="0"/>
              </a:rPr>
              <a:t> </a:t>
            </a:r>
            <a:r>
              <a:rPr lang="pt-BR" sz="2600" b="1" dirty="0" smtClean="0">
                <a:latin typeface="Times New Roman" pitchFamily="18" charset="0"/>
                <a:cs typeface="Times New Roman" pitchFamily="18" charset="0"/>
              </a:rPr>
              <a:t>efetivo ou empregado</a:t>
            </a:r>
            <a:r>
              <a:rPr lang="pt-BR" sz="2600" dirty="0" smtClean="0">
                <a:latin typeface="Times New Roman" pitchFamily="18" charset="0"/>
                <a:cs typeface="Times New Roman" pitchFamily="18" charset="0"/>
              </a:rPr>
              <a:t> dos </a:t>
            </a:r>
            <a:r>
              <a:rPr lang="pt-BR" sz="2600" b="1" dirty="0" smtClean="0">
                <a:latin typeface="Times New Roman" pitchFamily="18" charset="0"/>
                <a:cs typeface="Times New Roman" pitchFamily="18" charset="0"/>
              </a:rPr>
              <a:t>quadros permanentes</a:t>
            </a:r>
            <a:r>
              <a:rPr lang="pt-BR" sz="2600" dirty="0" smtClean="0">
                <a:latin typeface="Times New Roman" pitchFamily="18" charset="0"/>
                <a:cs typeface="Times New Roman" pitchFamily="18" charset="0"/>
              </a:rPr>
              <a:t>;</a:t>
            </a:r>
          </a:p>
          <a:p>
            <a:pPr lvl="0" algn="just">
              <a:buClr>
                <a:srgbClr val="FF0000"/>
              </a:buClr>
            </a:pPr>
            <a:endParaRPr lang="pt-BR" sz="2600" dirty="0" smtClean="0">
              <a:latin typeface="Times New Roman" pitchFamily="18" charset="0"/>
              <a:cs typeface="Times New Roman" pitchFamily="18" charset="0"/>
            </a:endParaRPr>
          </a:p>
          <a:p>
            <a:pPr lvl="0" algn="ctr">
              <a:buClr>
                <a:srgbClr val="FF0000"/>
              </a:buClr>
            </a:pPr>
            <a:endParaRPr lang="pt-BR" sz="2600" dirty="0">
              <a:latin typeface="Times New Roman" pitchFamily="18" charset="0"/>
              <a:cs typeface="Times New Roman" pitchFamily="18" charset="0"/>
            </a:endParaRPr>
          </a:p>
          <a:p>
            <a:pPr lvl="0" algn="just">
              <a:buClr>
                <a:srgbClr val="FF0000"/>
              </a:buClr>
            </a:pPr>
            <a:endParaRPr lang="pt-BR" sz="2600" dirty="0" smtClean="0">
              <a:latin typeface="Times New Roman" pitchFamily="18" charset="0"/>
              <a:cs typeface="Times New Roman" pitchFamily="18" charset="0"/>
            </a:endParaRPr>
          </a:p>
          <a:p>
            <a:pPr lvl="0" algn="just">
              <a:buClr>
                <a:srgbClr val="FF0000"/>
              </a:buClr>
            </a:pPr>
            <a:endParaRPr lang="pt-BR" sz="2600" dirty="0" smtClean="0">
              <a:latin typeface="Times New Roman" pitchFamily="18" charset="0"/>
              <a:cs typeface="Times New Roman" pitchFamily="18" charset="0"/>
            </a:endParaRPr>
          </a:p>
          <a:p>
            <a:pPr lvl="0" algn="just">
              <a:buClr>
                <a:srgbClr val="FF0000"/>
              </a:buClr>
            </a:pPr>
            <a:r>
              <a:rPr lang="pt-BR" sz="2600" b="1" dirty="0" smtClean="0">
                <a:latin typeface="Times New Roman" pitchFamily="18" charset="0"/>
                <a:cs typeface="Times New Roman" pitchFamily="18" charset="0"/>
              </a:rPr>
              <a:t>- atribuições relacionadas; formação compatível; ou qualificação </a:t>
            </a:r>
            <a:r>
              <a:rPr lang="pt-BR" sz="2600" dirty="0" smtClean="0">
                <a:latin typeface="Times New Roman" pitchFamily="18" charset="0"/>
                <a:cs typeface="Times New Roman" pitchFamily="18" charset="0"/>
              </a:rPr>
              <a:t>de </a:t>
            </a:r>
            <a:r>
              <a:rPr lang="pt-BR" sz="2600" u="sng" dirty="0" smtClean="0">
                <a:latin typeface="Times New Roman" pitchFamily="18" charset="0"/>
                <a:cs typeface="Times New Roman" pitchFamily="18" charset="0"/>
              </a:rPr>
              <a:t>escola de governo criada e mantida pelo poder público;</a:t>
            </a:r>
          </a:p>
          <a:p>
            <a:pPr lvl="0" algn="just">
              <a:buClr>
                <a:srgbClr val="FF0000"/>
              </a:buClr>
            </a:pPr>
            <a:endParaRPr lang="pt-BR" sz="2600" dirty="0" smtClean="0">
              <a:latin typeface="Times New Roman" pitchFamily="18" charset="0"/>
              <a:cs typeface="Times New Roman" pitchFamily="18" charset="0"/>
            </a:endParaRPr>
          </a:p>
          <a:p>
            <a:endParaRPr lang="pt-BR" dirty="0"/>
          </a:p>
        </p:txBody>
      </p:sp>
      <p:pic>
        <p:nvPicPr>
          <p:cNvPr id="6" name="Picture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3900" y="2825030"/>
            <a:ext cx="1447800" cy="18879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Mais 1"/>
          <p:cNvSpPr/>
          <p:nvPr/>
        </p:nvSpPr>
        <p:spPr>
          <a:xfrm>
            <a:off x="5600700" y="3142261"/>
            <a:ext cx="990600" cy="743939"/>
          </a:xfrm>
          <a:prstGeom prst="mathPlus">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 name="Chave esquerda 2"/>
          <p:cNvSpPr/>
          <p:nvPr/>
        </p:nvSpPr>
        <p:spPr>
          <a:xfrm>
            <a:off x="2273300" y="2198309"/>
            <a:ext cx="381000" cy="396240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pt-BR"/>
          </a:p>
        </p:txBody>
      </p:sp>
    </p:spTree>
    <p:extLst>
      <p:ext uri="{BB962C8B-B14F-4D97-AF65-F5344CB8AC3E}">
        <p14:creationId xmlns:p14="http://schemas.microsoft.com/office/powerpoint/2010/main" val="34984477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165"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624" name="Rectangle 5"/>
          <p:cNvSpPr>
            <a:spLocks noChangeArrowheads="1"/>
          </p:cNvSpPr>
          <p:nvPr/>
        </p:nvSpPr>
        <p:spPr bwMode="auto">
          <a:xfrm>
            <a:off x="0" y="0"/>
            <a:ext cx="10287000" cy="45720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25" name="Rectangle 9"/>
          <p:cNvSpPr>
            <a:spLocks noChangeArrowheads="1"/>
          </p:cNvSpPr>
          <p:nvPr/>
        </p:nvSpPr>
        <p:spPr bwMode="auto">
          <a:xfrm>
            <a:off x="0" y="341630"/>
            <a:ext cx="233680" cy="68834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t/>
            </a:r>
            <a:b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b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27" name="CaixaDeTexto 11"/>
          <p:cNvSpPr txBox="1"/>
          <p:nvPr/>
        </p:nvSpPr>
        <p:spPr>
          <a:xfrm>
            <a:off x="671194" y="1071602"/>
            <a:ext cx="8944611" cy="2369880"/>
          </a:xfrm>
          <a:prstGeom prst="rect">
            <a:avLst/>
          </a:prstGeom>
          <a:noFill/>
        </p:spPr>
        <p:txBody>
          <a:bodyPr wrap="square" rtlCol="0">
            <a:spAutoFit/>
          </a:bodyPr>
          <a:lstStyle/>
          <a:p>
            <a:pPr lvl="0" algn="ctr">
              <a:buClr>
                <a:srgbClr val="FF0000"/>
              </a:buClr>
            </a:pPr>
            <a:r>
              <a:rPr lang="pt-BR" sz="2800" b="1" dirty="0" smtClean="0">
                <a:latin typeface="Times New Roman" pitchFamily="18" charset="0"/>
                <a:cs typeface="Times New Roman" pitchFamily="18" charset="0"/>
              </a:rPr>
              <a:t>Requisitos gerais dos agentes da licitação:</a:t>
            </a:r>
          </a:p>
          <a:p>
            <a:pPr marL="457200" lvl="0" indent="-457200">
              <a:buClr>
                <a:srgbClr val="FF0000"/>
              </a:buClr>
              <a:buFont typeface="Wingdings" pitchFamily="2" charset="2"/>
              <a:buChar char="Ø"/>
            </a:pPr>
            <a:endParaRPr lang="pt-BR" sz="2800" b="1" dirty="0">
              <a:latin typeface="Times New Roman" pitchFamily="18" charset="0"/>
              <a:cs typeface="Times New Roman" pitchFamily="18" charset="0"/>
            </a:endParaRPr>
          </a:p>
          <a:p>
            <a:pPr marL="457200" lvl="0" indent="-457200" algn="just">
              <a:buClr>
                <a:srgbClr val="FF0000"/>
              </a:buClr>
              <a:buFont typeface="Wingdings" pitchFamily="2" charset="2"/>
              <a:buChar char="Ø"/>
            </a:pPr>
            <a:r>
              <a:rPr lang="pt-BR" sz="2600" dirty="0" smtClean="0">
                <a:latin typeface="Times New Roman" pitchFamily="18" charset="0"/>
                <a:cs typeface="Times New Roman" pitchFamily="18" charset="0"/>
              </a:rPr>
              <a:t>Vedações de parentesco [</a:t>
            </a:r>
            <a:r>
              <a:rPr lang="pt-BR" sz="2600" b="1" u="sng" dirty="0" smtClean="0">
                <a:latin typeface="Times New Roman" pitchFamily="18" charset="0"/>
                <a:cs typeface="Times New Roman" pitchFamily="18" charset="0"/>
              </a:rPr>
              <a:t>terceiro grau</a:t>
            </a:r>
            <a:r>
              <a:rPr lang="pt-BR" sz="2600" dirty="0" smtClean="0">
                <a:latin typeface="Times New Roman" pitchFamily="18" charset="0"/>
                <a:cs typeface="Times New Roman" pitchFamily="18" charset="0"/>
              </a:rPr>
              <a:t>] ou vínculos de outras naturezas</a:t>
            </a:r>
            <a:endParaRPr lang="pt-BR" sz="2600" b="1" dirty="0">
              <a:latin typeface="Times New Roman" pitchFamily="18" charset="0"/>
              <a:cs typeface="Times New Roman" pitchFamily="18" charset="0"/>
            </a:endParaRPr>
          </a:p>
          <a:p>
            <a:pPr lvl="0" algn="just">
              <a:buClr>
                <a:srgbClr val="FF0000"/>
              </a:buClr>
            </a:pPr>
            <a:endParaRPr lang="pt-BR" sz="2600" dirty="0">
              <a:latin typeface="Times New Roman" pitchFamily="18" charset="0"/>
              <a:cs typeface="Times New Roman" pitchFamily="18" charset="0"/>
            </a:endParaRPr>
          </a:p>
          <a:p>
            <a:endParaRPr lang="pt-BR" dirty="0"/>
          </a:p>
        </p:txBody>
      </p:sp>
    </p:spTree>
    <p:extLst>
      <p:ext uri="{BB962C8B-B14F-4D97-AF65-F5344CB8AC3E}">
        <p14:creationId xmlns:p14="http://schemas.microsoft.com/office/powerpoint/2010/main" val="9236036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 name="Retângulo 32"/>
          <p:cNvSpPr/>
          <p:nvPr/>
        </p:nvSpPr>
        <p:spPr>
          <a:xfrm>
            <a:off x="4874446" y="1"/>
            <a:ext cx="5454893" cy="685799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1028" name="Picture 4" descr="INSTAGRAM IDEAS에 있는 핀"/>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10000" b="90000" l="3778" r="97444">
                        <a14:backgroundMark x1="67778" y1="53312" x2="67778" y2="53312"/>
                        <a14:backgroundMark x1="27556" y1="52000" x2="27556" y2="52000"/>
                      </a14:backgroundRemoval>
                    </a14:imgEffect>
                  </a14:imgLayer>
                </a14:imgProps>
              </a:ext>
              <a:ext uri="{28A0092B-C50C-407E-A947-70E740481C1C}">
                <a14:useLocalDpi xmlns:a14="http://schemas.microsoft.com/office/drawing/2010/main" val="0"/>
              </a:ext>
            </a:extLst>
          </a:blip>
          <a:srcRect/>
          <a:stretch>
            <a:fillRect/>
          </a:stretch>
        </p:blipFill>
        <p:spPr bwMode="auto">
          <a:xfrm>
            <a:off x="4353241" y="1447800"/>
            <a:ext cx="1071563" cy="1904998"/>
          </a:xfrm>
          <a:prstGeom prst="rect">
            <a:avLst/>
          </a:prstGeom>
          <a:noFill/>
          <a:extLst>
            <a:ext uri="{909E8E84-426E-40DD-AFC4-6F175D3DCCD1}">
              <a14:hiddenFill xmlns:a14="http://schemas.microsoft.com/office/drawing/2010/main">
                <a:solidFill>
                  <a:srgbClr val="FFFFFF"/>
                </a:solidFill>
              </a14:hiddenFill>
            </a:ext>
          </a:extLst>
        </p:spPr>
      </p:pic>
      <p:sp>
        <p:nvSpPr>
          <p:cNvPr id="1048624" name="Rectangle 5"/>
          <p:cNvSpPr>
            <a:spLocks noChangeArrowheads="1"/>
          </p:cNvSpPr>
          <p:nvPr/>
        </p:nvSpPr>
        <p:spPr bwMode="auto">
          <a:xfrm>
            <a:off x="0" y="0"/>
            <a:ext cx="10287000" cy="45720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25" name="Rectangle 9"/>
          <p:cNvSpPr>
            <a:spLocks noChangeArrowheads="1"/>
          </p:cNvSpPr>
          <p:nvPr/>
        </p:nvSpPr>
        <p:spPr bwMode="auto">
          <a:xfrm>
            <a:off x="0" y="341630"/>
            <a:ext cx="233680" cy="68834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t/>
            </a:r>
            <a:b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b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2" name="CaixaDeTexto 1"/>
          <p:cNvSpPr txBox="1"/>
          <p:nvPr/>
        </p:nvSpPr>
        <p:spPr>
          <a:xfrm>
            <a:off x="6438900" y="3608231"/>
            <a:ext cx="2133600" cy="1384995"/>
          </a:xfrm>
          <a:prstGeom prst="rect">
            <a:avLst/>
          </a:prstGeom>
          <a:solidFill>
            <a:srgbClr val="92D050"/>
          </a:solidFill>
        </p:spPr>
        <p:txBody>
          <a:bodyPr wrap="square" rtlCol="0">
            <a:spAutoFit/>
          </a:bodyPr>
          <a:lstStyle/>
          <a:p>
            <a:r>
              <a:rPr lang="pt-BR" sz="2800" b="1" dirty="0">
                <a:latin typeface="Times New Roman" pitchFamily="18" charset="0"/>
                <a:cs typeface="Times New Roman" pitchFamily="18" charset="0"/>
              </a:rPr>
              <a:t>licitantes ou contratados habituais</a:t>
            </a:r>
            <a:endParaRPr lang="pt-BR" sz="2800" dirty="0"/>
          </a:p>
        </p:txBody>
      </p:sp>
      <p:sp>
        <p:nvSpPr>
          <p:cNvPr id="4" name="Seta para a esquerda e para a direita 3"/>
          <p:cNvSpPr/>
          <p:nvPr/>
        </p:nvSpPr>
        <p:spPr>
          <a:xfrm>
            <a:off x="3314698" y="2869805"/>
            <a:ext cx="3034819" cy="240441"/>
          </a:xfrm>
          <a:prstGeom prst="lef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5" name="AutoShape 6" descr="Estudante sentado na cadeira no ícone de doodle de contorno desenhado de  mão de mesa. pessoa sentada na mesa da escola desenho ilustração vetorial  para impressão, web, mobile e infográficos isolados n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BR"/>
          </a:p>
        </p:txBody>
      </p:sp>
      <p:sp>
        <p:nvSpPr>
          <p:cNvPr id="6" name="AutoShape 8" descr="Estudante sentado na cadeira no ícone de doodle de contorno desenhado de  mão de mesa. pessoa sentada na mesa da escola desenho ilustração vetorial  para impressão, web, mobile e infográficos isolados no"/>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BR"/>
          </a:p>
        </p:txBody>
      </p:sp>
      <p:sp>
        <p:nvSpPr>
          <p:cNvPr id="7" name="AutoShape 10" descr="Estudante sentado na cadeira no ícone de doodle de contorno desenhado de  mão de mesa. pessoa sentada na mesa da escola desenho ilustração vetorial  para impressão, web, mobile e infográficos isolados no"/>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BR"/>
          </a:p>
        </p:txBody>
      </p:sp>
      <p:pic>
        <p:nvPicPr>
          <p:cNvPr id="1035" name="Picture 11"/>
          <p:cNvPicPr>
            <a:picLocks noChangeAspect="1" noChangeArrowheads="1"/>
          </p:cNvPicPr>
          <p:nvPr/>
        </p:nvPicPr>
        <p:blipFill>
          <a:blip r:embed="rId4" cstate="print">
            <a:extLst>
              <a:ext uri="{BEBA8EAE-BF5A-486C-A8C5-ECC9F3942E4B}">
                <a14:imgProps xmlns:a14="http://schemas.microsoft.com/office/drawing/2010/main">
                  <a14:imgLayer r:embed="rId5">
                    <a14:imgEffect>
                      <a14:artisticCutout/>
                    </a14:imgEffect>
                  </a14:imgLayer>
                </a14:imgProps>
              </a:ext>
              <a:ext uri="{28A0092B-C50C-407E-A947-70E740481C1C}">
                <a14:useLocalDpi xmlns:a14="http://schemas.microsoft.com/office/drawing/2010/main" val="0"/>
              </a:ext>
            </a:extLst>
          </a:blip>
          <a:srcRect/>
          <a:stretch>
            <a:fillRect/>
          </a:stretch>
        </p:blipFill>
        <p:spPr bwMode="auto">
          <a:xfrm>
            <a:off x="1628104" y="2378832"/>
            <a:ext cx="1447800" cy="18879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tângulo 7"/>
          <p:cNvSpPr/>
          <p:nvPr/>
        </p:nvSpPr>
        <p:spPr>
          <a:xfrm>
            <a:off x="1595549" y="1580074"/>
            <a:ext cx="1143000" cy="48537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dirty="0" smtClean="0"/>
              <a:t>1º Pais</a:t>
            </a:r>
            <a:endParaRPr lang="pt-BR" dirty="0"/>
          </a:p>
        </p:txBody>
      </p:sp>
      <p:sp>
        <p:nvSpPr>
          <p:cNvPr id="16" name="Retângulo 15"/>
          <p:cNvSpPr/>
          <p:nvPr/>
        </p:nvSpPr>
        <p:spPr>
          <a:xfrm>
            <a:off x="1656545" y="4750540"/>
            <a:ext cx="1143000" cy="48537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dirty="0" smtClean="0"/>
              <a:t>1º Filhos</a:t>
            </a:r>
            <a:endParaRPr lang="pt-BR" dirty="0"/>
          </a:p>
        </p:txBody>
      </p:sp>
      <p:sp>
        <p:nvSpPr>
          <p:cNvPr id="17" name="Retângulo 16"/>
          <p:cNvSpPr/>
          <p:nvPr/>
        </p:nvSpPr>
        <p:spPr>
          <a:xfrm>
            <a:off x="1681945" y="5404522"/>
            <a:ext cx="1143000" cy="48537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dirty="0" smtClean="0"/>
              <a:t>2º Netos</a:t>
            </a:r>
            <a:endParaRPr lang="pt-BR" dirty="0"/>
          </a:p>
        </p:txBody>
      </p:sp>
      <p:sp>
        <p:nvSpPr>
          <p:cNvPr id="18" name="Retângulo 17"/>
          <p:cNvSpPr/>
          <p:nvPr/>
        </p:nvSpPr>
        <p:spPr>
          <a:xfrm>
            <a:off x="1694645" y="6042293"/>
            <a:ext cx="1143000" cy="48537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dirty="0" smtClean="0"/>
              <a:t>3º Bisnetos</a:t>
            </a:r>
            <a:endParaRPr lang="pt-BR" dirty="0"/>
          </a:p>
        </p:txBody>
      </p:sp>
      <p:sp>
        <p:nvSpPr>
          <p:cNvPr id="19" name="Retângulo 18"/>
          <p:cNvSpPr/>
          <p:nvPr/>
        </p:nvSpPr>
        <p:spPr>
          <a:xfrm>
            <a:off x="1570149" y="942303"/>
            <a:ext cx="1143000" cy="48537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dirty="0" smtClean="0"/>
              <a:t>2º Avós</a:t>
            </a:r>
            <a:endParaRPr lang="pt-BR" dirty="0"/>
          </a:p>
        </p:txBody>
      </p:sp>
      <p:sp>
        <p:nvSpPr>
          <p:cNvPr id="20" name="Retângulo 19"/>
          <p:cNvSpPr/>
          <p:nvPr/>
        </p:nvSpPr>
        <p:spPr>
          <a:xfrm>
            <a:off x="1570149" y="257888"/>
            <a:ext cx="1143000" cy="48537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dirty="0"/>
              <a:t>3</a:t>
            </a:r>
            <a:r>
              <a:rPr lang="pt-BR" dirty="0" smtClean="0"/>
              <a:t>º Bisavós</a:t>
            </a:r>
            <a:endParaRPr lang="pt-BR" dirty="0"/>
          </a:p>
        </p:txBody>
      </p:sp>
      <p:sp>
        <p:nvSpPr>
          <p:cNvPr id="9" name="Chave esquerda 8"/>
          <p:cNvSpPr/>
          <p:nvPr/>
        </p:nvSpPr>
        <p:spPr>
          <a:xfrm>
            <a:off x="1028701" y="228600"/>
            <a:ext cx="599404" cy="6299064"/>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pt-BR"/>
          </a:p>
        </p:txBody>
      </p:sp>
      <p:sp>
        <p:nvSpPr>
          <p:cNvPr id="10" name="CaixaDeTexto 9"/>
          <p:cNvSpPr txBox="1"/>
          <p:nvPr/>
        </p:nvSpPr>
        <p:spPr>
          <a:xfrm>
            <a:off x="1028700" y="2951945"/>
            <a:ext cx="288862" cy="954107"/>
          </a:xfrm>
          <a:prstGeom prst="rect">
            <a:avLst/>
          </a:prstGeom>
          <a:solidFill>
            <a:srgbClr val="FFFF00"/>
          </a:solidFill>
          <a:ln>
            <a:solidFill>
              <a:schemeClr val="tx1"/>
            </a:solidFill>
          </a:ln>
        </p:spPr>
        <p:txBody>
          <a:bodyPr wrap="none" rtlCol="0">
            <a:spAutoFit/>
          </a:bodyPr>
          <a:lstStyle/>
          <a:p>
            <a:r>
              <a:rPr lang="pt-BR" dirty="0" smtClean="0"/>
              <a:t>R</a:t>
            </a:r>
          </a:p>
          <a:p>
            <a:r>
              <a:rPr lang="pt-BR" dirty="0" smtClean="0"/>
              <a:t>E</a:t>
            </a:r>
          </a:p>
          <a:p>
            <a:r>
              <a:rPr lang="pt-BR" dirty="0" smtClean="0"/>
              <a:t>T</a:t>
            </a:r>
          </a:p>
          <a:p>
            <a:r>
              <a:rPr lang="pt-BR" dirty="0"/>
              <a:t>A</a:t>
            </a:r>
          </a:p>
        </p:txBody>
      </p:sp>
      <p:sp>
        <p:nvSpPr>
          <p:cNvPr id="23" name="Retângulo 22"/>
          <p:cNvSpPr/>
          <p:nvPr/>
        </p:nvSpPr>
        <p:spPr>
          <a:xfrm>
            <a:off x="2898998" y="1580073"/>
            <a:ext cx="1143000" cy="485371"/>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dirty="0" smtClean="0">
                <a:solidFill>
                  <a:schemeClr val="tx1"/>
                </a:solidFill>
              </a:rPr>
              <a:t>2º Irmãos</a:t>
            </a:r>
            <a:endParaRPr lang="pt-BR" dirty="0">
              <a:solidFill>
                <a:schemeClr val="tx1"/>
              </a:solidFill>
            </a:endParaRPr>
          </a:p>
        </p:txBody>
      </p:sp>
      <p:sp>
        <p:nvSpPr>
          <p:cNvPr id="24" name="Retângulo 23"/>
          <p:cNvSpPr/>
          <p:nvPr/>
        </p:nvSpPr>
        <p:spPr>
          <a:xfrm>
            <a:off x="307975" y="1580072"/>
            <a:ext cx="1143000" cy="485371"/>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dirty="0">
                <a:solidFill>
                  <a:schemeClr val="tx1"/>
                </a:solidFill>
              </a:rPr>
              <a:t>3</a:t>
            </a:r>
            <a:r>
              <a:rPr lang="pt-BR" dirty="0" smtClean="0">
                <a:solidFill>
                  <a:schemeClr val="tx1"/>
                </a:solidFill>
              </a:rPr>
              <a:t>º Tios</a:t>
            </a:r>
            <a:endParaRPr lang="pt-BR" dirty="0">
              <a:solidFill>
                <a:schemeClr val="tx1"/>
              </a:solidFill>
            </a:endParaRPr>
          </a:p>
        </p:txBody>
      </p:sp>
      <p:cxnSp>
        <p:nvCxnSpPr>
          <p:cNvPr id="12" name="Conector de seta reta 11"/>
          <p:cNvCxnSpPr/>
          <p:nvPr/>
        </p:nvCxnSpPr>
        <p:spPr>
          <a:xfrm flipH="1">
            <a:off x="1028700" y="1184988"/>
            <a:ext cx="447675" cy="24268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Conector de seta reta 13"/>
          <p:cNvCxnSpPr>
            <a:stCxn id="19" idx="0"/>
            <a:endCxn id="20" idx="2"/>
          </p:cNvCxnSpPr>
          <p:nvPr/>
        </p:nvCxnSpPr>
        <p:spPr>
          <a:xfrm flipV="1">
            <a:off x="2141649" y="743259"/>
            <a:ext cx="0" cy="19904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9" name="Conector de seta reta 28"/>
          <p:cNvCxnSpPr/>
          <p:nvPr/>
        </p:nvCxnSpPr>
        <p:spPr>
          <a:xfrm flipV="1">
            <a:off x="2175098" y="1427674"/>
            <a:ext cx="0" cy="19904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0" name="Conector de seta reta 29"/>
          <p:cNvCxnSpPr/>
          <p:nvPr/>
        </p:nvCxnSpPr>
        <p:spPr>
          <a:xfrm>
            <a:off x="2738549" y="1822758"/>
            <a:ext cx="111796"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2" name="Conector de seta reta 31"/>
          <p:cNvCxnSpPr>
            <a:endCxn id="24" idx="3"/>
          </p:cNvCxnSpPr>
          <p:nvPr/>
        </p:nvCxnSpPr>
        <p:spPr>
          <a:xfrm flipH="1">
            <a:off x="1450975" y="1822756"/>
            <a:ext cx="139923" cy="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 name="Conector de seta reta 24"/>
          <p:cNvCxnSpPr>
            <a:stCxn id="16" idx="2"/>
          </p:cNvCxnSpPr>
          <p:nvPr/>
        </p:nvCxnSpPr>
        <p:spPr>
          <a:xfrm>
            <a:off x="2228045" y="5235911"/>
            <a:ext cx="0" cy="16347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0" name="Conector de seta reta 39"/>
          <p:cNvCxnSpPr/>
          <p:nvPr/>
        </p:nvCxnSpPr>
        <p:spPr>
          <a:xfrm>
            <a:off x="2253445" y="5878820"/>
            <a:ext cx="0" cy="16347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1" name="Retângulo 40"/>
          <p:cNvSpPr/>
          <p:nvPr/>
        </p:nvSpPr>
        <p:spPr>
          <a:xfrm>
            <a:off x="2898998" y="2225888"/>
            <a:ext cx="1143000" cy="485371"/>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dirty="0">
                <a:solidFill>
                  <a:schemeClr val="tx1"/>
                </a:solidFill>
              </a:rPr>
              <a:t>3</a:t>
            </a:r>
            <a:r>
              <a:rPr lang="pt-BR" dirty="0" smtClean="0">
                <a:solidFill>
                  <a:schemeClr val="tx1"/>
                </a:solidFill>
              </a:rPr>
              <a:t>º Sobrinhos</a:t>
            </a:r>
            <a:endParaRPr lang="pt-BR" dirty="0">
              <a:solidFill>
                <a:schemeClr val="tx1"/>
              </a:solidFill>
            </a:endParaRPr>
          </a:p>
        </p:txBody>
      </p:sp>
      <p:cxnSp>
        <p:nvCxnSpPr>
          <p:cNvPr id="42" name="Conector de seta reta 41"/>
          <p:cNvCxnSpPr/>
          <p:nvPr/>
        </p:nvCxnSpPr>
        <p:spPr>
          <a:xfrm>
            <a:off x="3470498" y="2062415"/>
            <a:ext cx="0" cy="16347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4" name="Retângulo 43"/>
          <p:cNvSpPr/>
          <p:nvPr/>
        </p:nvSpPr>
        <p:spPr>
          <a:xfrm>
            <a:off x="6934200" y="1063645"/>
            <a:ext cx="1143000" cy="48537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dirty="0" smtClean="0"/>
              <a:t>1º Sogros</a:t>
            </a:r>
            <a:endParaRPr lang="pt-BR" dirty="0"/>
          </a:p>
        </p:txBody>
      </p:sp>
      <p:sp>
        <p:nvSpPr>
          <p:cNvPr id="45" name="Retângulo 44"/>
          <p:cNvSpPr/>
          <p:nvPr/>
        </p:nvSpPr>
        <p:spPr>
          <a:xfrm>
            <a:off x="5488304" y="1096822"/>
            <a:ext cx="1143000" cy="485371"/>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dirty="0">
                <a:solidFill>
                  <a:schemeClr val="tx1"/>
                </a:solidFill>
              </a:rPr>
              <a:t>2</a:t>
            </a:r>
            <a:r>
              <a:rPr lang="pt-BR" dirty="0" smtClean="0">
                <a:solidFill>
                  <a:schemeClr val="tx1"/>
                </a:solidFill>
              </a:rPr>
              <a:t>º Cunhados</a:t>
            </a:r>
            <a:endParaRPr lang="pt-BR" dirty="0">
              <a:solidFill>
                <a:schemeClr val="tx1"/>
              </a:solidFill>
            </a:endParaRPr>
          </a:p>
        </p:txBody>
      </p:sp>
      <p:cxnSp>
        <p:nvCxnSpPr>
          <p:cNvPr id="46" name="Conector de seta reta 45"/>
          <p:cNvCxnSpPr/>
          <p:nvPr/>
        </p:nvCxnSpPr>
        <p:spPr>
          <a:xfrm flipH="1">
            <a:off x="6678823" y="1294724"/>
            <a:ext cx="139923" cy="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7" name="Retângulo 46"/>
          <p:cNvSpPr/>
          <p:nvPr/>
        </p:nvSpPr>
        <p:spPr>
          <a:xfrm>
            <a:off x="6988053" y="5317646"/>
            <a:ext cx="1143000" cy="48537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dirty="0" smtClean="0"/>
              <a:t>1º Enteado</a:t>
            </a:r>
            <a:endParaRPr lang="pt-BR" dirty="0"/>
          </a:p>
        </p:txBody>
      </p:sp>
      <p:sp>
        <p:nvSpPr>
          <p:cNvPr id="51" name="Chave esquerda 50"/>
          <p:cNvSpPr/>
          <p:nvPr/>
        </p:nvSpPr>
        <p:spPr>
          <a:xfrm rot="5400000">
            <a:off x="4639680" y="-2942196"/>
            <a:ext cx="210803" cy="6299064"/>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pt-BR"/>
          </a:p>
        </p:txBody>
      </p:sp>
      <p:sp>
        <p:nvSpPr>
          <p:cNvPr id="52" name="CaixaDeTexto 51"/>
          <p:cNvSpPr txBox="1"/>
          <p:nvPr/>
        </p:nvSpPr>
        <p:spPr>
          <a:xfrm>
            <a:off x="4353241" y="53447"/>
            <a:ext cx="1017010" cy="307777"/>
          </a:xfrm>
          <a:prstGeom prst="rect">
            <a:avLst/>
          </a:prstGeom>
          <a:solidFill>
            <a:srgbClr val="FFFF00"/>
          </a:solidFill>
          <a:ln>
            <a:solidFill>
              <a:schemeClr val="tx1"/>
            </a:solidFill>
          </a:ln>
        </p:spPr>
        <p:txBody>
          <a:bodyPr wrap="none" rtlCol="0">
            <a:spAutoFit/>
          </a:bodyPr>
          <a:lstStyle/>
          <a:p>
            <a:r>
              <a:rPr lang="pt-BR" dirty="0" smtClean="0"/>
              <a:t>COLATERAL</a:t>
            </a:r>
            <a:endParaRPr lang="pt-BR" dirty="0"/>
          </a:p>
        </p:txBody>
      </p:sp>
      <p:cxnSp>
        <p:nvCxnSpPr>
          <p:cNvPr id="54" name="Conector de seta reta 53"/>
          <p:cNvCxnSpPr/>
          <p:nvPr/>
        </p:nvCxnSpPr>
        <p:spPr>
          <a:xfrm flipV="1">
            <a:off x="7505700" y="1580074"/>
            <a:ext cx="0" cy="19904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5" name="Conector de seta reta 54"/>
          <p:cNvCxnSpPr/>
          <p:nvPr/>
        </p:nvCxnSpPr>
        <p:spPr>
          <a:xfrm flipV="1">
            <a:off x="2141649" y="2126366"/>
            <a:ext cx="0" cy="19904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6" name="Conector de seta reta 55"/>
          <p:cNvCxnSpPr/>
          <p:nvPr/>
        </p:nvCxnSpPr>
        <p:spPr>
          <a:xfrm>
            <a:off x="7559553" y="5072438"/>
            <a:ext cx="0" cy="16347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43" name="Picture 2"/>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0" b="100000" l="0" r="96491">
                        <a14:foregroundMark x1="45614" y1="59063" x2="45614" y2="59063"/>
                        <a14:foregroundMark x1="64035" y1="69654" x2="64035" y2="69654"/>
                        <a14:foregroundMark x1="48246" y1="73523" x2="48246" y2="73523"/>
                        <a14:foregroundMark x1="44298" y1="85947" x2="44298" y2="85947"/>
                        <a14:foregroundMark x1="45614" y1="94705" x2="45614" y2="94705"/>
                        <a14:foregroundMark x1="69737" y1="96538" x2="69737" y2="96538"/>
                        <a14:foregroundMark x1="52193" y1="8554" x2="52193" y2="8554"/>
                        <a14:foregroundMark x1="56140" y1="17312" x2="56140" y2="17312"/>
                        <a14:foregroundMark x1="42982" y1="30957" x2="42982" y2="30957"/>
                        <a14:foregroundMark x1="60088" y1="33605" x2="60088" y2="33605"/>
                        <a14:foregroundMark x1="52193" y1="30957" x2="52193" y2="30957"/>
                        <a14:foregroundMark x1="56140" y1="57230" x2="56140" y2="57230"/>
                        <a14:foregroundMark x1="65789" y1="62729" x2="65789" y2="62729"/>
                        <a14:foregroundMark x1="50877" y1="64155" x2="50877" y2="64155"/>
                        <a14:foregroundMark x1="50877" y1="68432" x2="50877" y2="68432"/>
                        <a14:foregroundMark x1="64035" y1="79022" x2="64035" y2="79022"/>
                        <a14:foregroundMark x1="61404" y1="95316" x2="61404" y2="95316"/>
                        <a14:foregroundMark x1="65789" y1="86558" x2="65789" y2="86558"/>
                        <a14:foregroundMark x1="60088" y1="54175" x2="60088" y2="54175"/>
                        <a14:foregroundMark x1="56140" y1="50916" x2="56140" y2="50916"/>
                        <a14:foregroundMark x1="52193" y1="38493" x2="52193" y2="38493"/>
                        <a14:foregroundMark x1="64035" y1="32383" x2="64035" y2="32383"/>
                        <a14:foregroundMark x1="67105" y1="29735" x2="67105" y2="29735"/>
                        <a14:foregroundMark x1="67105" y1="17312" x2="67105" y2="17312"/>
                        <a14:foregroundMark x1="38596" y1="19756" x2="38596" y2="19756"/>
                        <a14:foregroundMark x1="38596" y1="10387" x2="38596" y2="10387"/>
                        <a14:foregroundMark x1="48246" y1="14257" x2="48246" y2="14257"/>
                        <a14:foregroundMark x1="67105" y1="9776" x2="67105" y2="9776"/>
                        <a14:foregroundMark x1="60088" y1="4888" x2="60088" y2="4888"/>
                        <a14:foregroundMark x1="53509" y1="21589" x2="53509" y2="21589"/>
                        <a14:foregroundMark x1="52193" y1="26680" x2="52193" y2="26680"/>
                        <a14:foregroundMark x1="57456" y1="26680" x2="57456" y2="26680"/>
                      </a14:backgroundRemoval>
                    </a14:imgEffect>
                  </a14:imgLayer>
                </a14:imgProps>
              </a:ext>
              <a:ext uri="{28A0092B-C50C-407E-A947-70E740481C1C}">
                <a14:useLocalDpi xmlns:a14="http://schemas.microsoft.com/office/drawing/2010/main" val="0"/>
              </a:ext>
            </a:extLst>
          </a:blip>
          <a:srcRect/>
          <a:stretch>
            <a:fillRect/>
          </a:stretch>
        </p:blipFill>
        <p:spPr bwMode="auto">
          <a:xfrm>
            <a:off x="6988053" y="1766023"/>
            <a:ext cx="949032" cy="20375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946217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8624" name="Rectangle 5"/>
          <p:cNvSpPr>
            <a:spLocks noChangeArrowheads="1"/>
          </p:cNvSpPr>
          <p:nvPr/>
        </p:nvSpPr>
        <p:spPr bwMode="auto">
          <a:xfrm>
            <a:off x="0" y="0"/>
            <a:ext cx="10287000" cy="45720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25" name="Rectangle 9"/>
          <p:cNvSpPr>
            <a:spLocks noChangeArrowheads="1"/>
          </p:cNvSpPr>
          <p:nvPr/>
        </p:nvSpPr>
        <p:spPr bwMode="auto">
          <a:xfrm>
            <a:off x="0" y="341630"/>
            <a:ext cx="233680" cy="68834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t/>
            </a:r>
            <a:b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b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pic>
        <p:nvPicPr>
          <p:cNvPr id="1026" name="Picture 2"/>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0" b="100000" l="0" r="96491">
                        <a14:foregroundMark x1="45614" y1="59063" x2="45614" y2="59063"/>
                        <a14:foregroundMark x1="64035" y1="69654" x2="64035" y2="69654"/>
                        <a14:foregroundMark x1="48246" y1="73523" x2="48246" y2="73523"/>
                        <a14:foregroundMark x1="44298" y1="85947" x2="44298" y2="85947"/>
                        <a14:foregroundMark x1="45614" y1="94705" x2="45614" y2="94705"/>
                        <a14:foregroundMark x1="69737" y1="96538" x2="69737" y2="96538"/>
                        <a14:foregroundMark x1="52193" y1="8554" x2="52193" y2="8554"/>
                        <a14:foregroundMark x1="56140" y1="17312" x2="56140" y2="17312"/>
                        <a14:foregroundMark x1="42982" y1="30957" x2="42982" y2="30957"/>
                        <a14:foregroundMark x1="60088" y1="33605" x2="60088" y2="33605"/>
                        <a14:foregroundMark x1="52193" y1="30957" x2="52193" y2="30957"/>
                        <a14:foregroundMark x1="56140" y1="57230" x2="56140" y2="57230"/>
                        <a14:foregroundMark x1="65789" y1="62729" x2="65789" y2="62729"/>
                        <a14:foregroundMark x1="50877" y1="64155" x2="50877" y2="64155"/>
                        <a14:foregroundMark x1="50877" y1="68432" x2="50877" y2="68432"/>
                        <a14:foregroundMark x1="64035" y1="79022" x2="64035" y2="79022"/>
                        <a14:foregroundMark x1="61404" y1="95316" x2="61404" y2="95316"/>
                        <a14:foregroundMark x1="65789" y1="86558" x2="65789" y2="86558"/>
                        <a14:foregroundMark x1="60088" y1="54175" x2="60088" y2="54175"/>
                        <a14:foregroundMark x1="56140" y1="50916" x2="56140" y2="50916"/>
                        <a14:foregroundMark x1="52193" y1="38493" x2="52193" y2="38493"/>
                        <a14:foregroundMark x1="64035" y1="32383" x2="64035" y2="32383"/>
                        <a14:foregroundMark x1="67105" y1="29735" x2="67105" y2="29735"/>
                        <a14:foregroundMark x1="67105" y1="17312" x2="67105" y2="17312"/>
                        <a14:foregroundMark x1="38596" y1="19756" x2="38596" y2="19756"/>
                        <a14:foregroundMark x1="38596" y1="10387" x2="38596" y2="10387"/>
                        <a14:foregroundMark x1="48246" y1="14257" x2="48246" y2="14257"/>
                        <a14:foregroundMark x1="67105" y1="9776" x2="67105" y2="9776"/>
                        <a14:foregroundMark x1="60088" y1="4888" x2="60088" y2="4888"/>
                        <a14:foregroundMark x1="53509" y1="21589" x2="53509" y2="21589"/>
                        <a14:foregroundMark x1="52193" y1="26680" x2="52193" y2="26680"/>
                        <a14:foregroundMark x1="57456" y1="26680" x2="57456" y2="26680"/>
                      </a14:backgroundRemoval>
                    </a14:imgEffect>
                  </a14:imgLayer>
                </a14:imgProps>
              </a:ext>
              <a:ext uri="{28A0092B-C50C-407E-A947-70E740481C1C}">
                <a14:useLocalDpi xmlns:a14="http://schemas.microsoft.com/office/drawing/2010/main" val="0"/>
              </a:ext>
            </a:extLst>
          </a:blip>
          <a:srcRect/>
          <a:stretch>
            <a:fillRect/>
          </a:stretch>
        </p:blipFill>
        <p:spPr bwMode="auto">
          <a:xfrm>
            <a:off x="8801100" y="2123488"/>
            <a:ext cx="949032" cy="20375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AutoShape 6" descr="Estudante sentado na cadeira no ícone de doodle de contorno desenhado de  mão de mesa. pessoa sentada na mesa da escola desenho ilustração vetorial  para impressão, web, mobile e infográficos isolados n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BR"/>
          </a:p>
        </p:txBody>
      </p:sp>
      <p:sp>
        <p:nvSpPr>
          <p:cNvPr id="6" name="AutoShape 8" descr="Estudante sentado na cadeira no ícone de doodle de contorno desenhado de  mão de mesa. pessoa sentada na mesa da escola desenho ilustração vetorial  para impressão, web, mobile e infográficos isolados no"/>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BR"/>
          </a:p>
        </p:txBody>
      </p:sp>
      <p:sp>
        <p:nvSpPr>
          <p:cNvPr id="7" name="AutoShape 10" descr="Estudante sentado na cadeira no ícone de doodle de contorno desenhado de  mão de mesa. pessoa sentada na mesa da escola desenho ilustração vetorial  para impressão, web, mobile e infográficos isolados no"/>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BR"/>
          </a:p>
        </p:txBody>
      </p:sp>
      <p:pic>
        <p:nvPicPr>
          <p:cNvPr id="1035" name="Picture 11"/>
          <p:cNvPicPr>
            <a:picLocks noChangeAspect="1" noChangeArrowheads="1"/>
          </p:cNvPicPr>
          <p:nvPr/>
        </p:nvPicPr>
        <p:blipFill>
          <a:blip r:embed="rId4" cstate="print">
            <a:extLst>
              <a:ext uri="{BEBA8EAE-BF5A-486C-A8C5-ECC9F3942E4B}">
                <a14:imgProps xmlns:a14="http://schemas.microsoft.com/office/drawing/2010/main">
                  <a14:imgLayer r:embed="rId5">
                    <a14:imgEffect>
                      <a14:artisticCutout/>
                    </a14:imgEffect>
                  </a14:imgLayer>
                </a14:imgProps>
              </a:ext>
              <a:ext uri="{28A0092B-C50C-407E-A947-70E740481C1C}">
                <a14:useLocalDpi xmlns:a14="http://schemas.microsoft.com/office/drawing/2010/main" val="0"/>
              </a:ext>
            </a:extLst>
          </a:blip>
          <a:srcRect/>
          <a:stretch>
            <a:fillRect/>
          </a:stretch>
        </p:blipFill>
        <p:spPr bwMode="auto">
          <a:xfrm>
            <a:off x="1181100" y="2198309"/>
            <a:ext cx="1447800" cy="18879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tângulo 7"/>
          <p:cNvSpPr/>
          <p:nvPr/>
        </p:nvSpPr>
        <p:spPr>
          <a:xfrm>
            <a:off x="3771900" y="3322783"/>
            <a:ext cx="3984930" cy="485371"/>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2600" b="1" dirty="0" smtClean="0">
                <a:latin typeface="Times New Roman" pitchFamily="18" charset="0"/>
                <a:cs typeface="Times New Roman" pitchFamily="18" charset="0"/>
              </a:rPr>
              <a:t>FINANCEIRA</a:t>
            </a:r>
            <a:endParaRPr lang="pt-BR" sz="2600" dirty="0"/>
          </a:p>
        </p:txBody>
      </p:sp>
      <p:sp>
        <p:nvSpPr>
          <p:cNvPr id="19" name="Retângulo 18"/>
          <p:cNvSpPr/>
          <p:nvPr/>
        </p:nvSpPr>
        <p:spPr>
          <a:xfrm>
            <a:off x="3771900" y="1687355"/>
            <a:ext cx="3959530" cy="485371"/>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2600" b="1" dirty="0" smtClean="0">
                <a:latin typeface="Times New Roman" pitchFamily="18" charset="0"/>
                <a:cs typeface="Times New Roman" pitchFamily="18" charset="0"/>
              </a:rPr>
              <a:t>COMERCIAL</a:t>
            </a:r>
            <a:endParaRPr lang="pt-BR" sz="2600" dirty="0"/>
          </a:p>
        </p:txBody>
      </p:sp>
      <p:sp>
        <p:nvSpPr>
          <p:cNvPr id="20" name="Retângulo 19"/>
          <p:cNvSpPr/>
          <p:nvPr/>
        </p:nvSpPr>
        <p:spPr>
          <a:xfrm>
            <a:off x="3771900" y="938515"/>
            <a:ext cx="3959530" cy="510569"/>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2600" b="1" dirty="0" smtClean="0">
                <a:latin typeface="Times New Roman" pitchFamily="18" charset="0"/>
                <a:cs typeface="Times New Roman" pitchFamily="18" charset="0"/>
              </a:rPr>
              <a:t>TÉCNICA</a:t>
            </a:r>
            <a:endParaRPr lang="pt-BR" sz="2600" dirty="0"/>
          </a:p>
        </p:txBody>
      </p:sp>
      <p:sp>
        <p:nvSpPr>
          <p:cNvPr id="9" name="Chave esquerda 8"/>
          <p:cNvSpPr/>
          <p:nvPr/>
        </p:nvSpPr>
        <p:spPr>
          <a:xfrm>
            <a:off x="2609691" y="228600"/>
            <a:ext cx="862929" cy="563880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pt-BR"/>
          </a:p>
        </p:txBody>
      </p:sp>
      <p:sp>
        <p:nvSpPr>
          <p:cNvPr id="44" name="Retângulo 43"/>
          <p:cNvSpPr/>
          <p:nvPr/>
        </p:nvSpPr>
        <p:spPr>
          <a:xfrm>
            <a:off x="3771900" y="4242257"/>
            <a:ext cx="3934130" cy="485371"/>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2600" b="1" dirty="0" smtClean="0">
                <a:latin typeface="Times New Roman" pitchFamily="18" charset="0"/>
                <a:cs typeface="Times New Roman" pitchFamily="18" charset="0"/>
              </a:rPr>
              <a:t>TRABALHISTA</a:t>
            </a:r>
            <a:endParaRPr lang="pt-BR" sz="2600" dirty="0"/>
          </a:p>
        </p:txBody>
      </p:sp>
      <p:sp>
        <p:nvSpPr>
          <p:cNvPr id="47" name="Retângulo 46"/>
          <p:cNvSpPr/>
          <p:nvPr/>
        </p:nvSpPr>
        <p:spPr>
          <a:xfrm>
            <a:off x="3771900" y="5105400"/>
            <a:ext cx="3934130" cy="485371"/>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2600" b="1" dirty="0" smtClean="0">
                <a:latin typeface="Times New Roman" pitchFamily="18" charset="0"/>
                <a:cs typeface="Times New Roman" pitchFamily="18" charset="0"/>
              </a:rPr>
              <a:t>CIVIL</a:t>
            </a:r>
            <a:endParaRPr lang="pt-BR" sz="2600" dirty="0"/>
          </a:p>
        </p:txBody>
      </p:sp>
      <p:sp>
        <p:nvSpPr>
          <p:cNvPr id="43" name="Chave esquerda 42"/>
          <p:cNvSpPr/>
          <p:nvPr/>
        </p:nvSpPr>
        <p:spPr>
          <a:xfrm rot="10800000">
            <a:off x="7938170" y="228600"/>
            <a:ext cx="862929" cy="5715000"/>
          </a:xfrm>
          <a:prstGeom prst="leftBrace">
            <a:avLst>
              <a:gd name="adj1" fmla="val 8333"/>
              <a:gd name="adj2" fmla="val 51116"/>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pt-BR"/>
          </a:p>
        </p:txBody>
      </p:sp>
      <p:sp>
        <p:nvSpPr>
          <p:cNvPr id="10" name="CaixaDeTexto 9"/>
          <p:cNvSpPr txBox="1"/>
          <p:nvPr/>
        </p:nvSpPr>
        <p:spPr>
          <a:xfrm>
            <a:off x="3322543" y="228600"/>
            <a:ext cx="4832844" cy="523220"/>
          </a:xfrm>
          <a:prstGeom prst="rect">
            <a:avLst/>
          </a:prstGeom>
          <a:solidFill>
            <a:srgbClr val="FFFF00"/>
          </a:solidFill>
          <a:ln>
            <a:solidFill>
              <a:schemeClr val="tx1"/>
            </a:solidFill>
          </a:ln>
        </p:spPr>
        <p:txBody>
          <a:bodyPr wrap="square" rtlCol="0">
            <a:spAutoFit/>
          </a:bodyPr>
          <a:lstStyle/>
          <a:p>
            <a:pPr algn="ctr"/>
            <a:r>
              <a:rPr lang="pt-BR" sz="2800" dirty="0" smtClean="0">
                <a:latin typeface="Times New Roman" pitchFamily="18" charset="0"/>
                <a:cs typeface="Times New Roman" pitchFamily="18" charset="0"/>
              </a:rPr>
              <a:t>VINCULO DE NATUREZA</a:t>
            </a:r>
          </a:p>
        </p:txBody>
      </p:sp>
      <p:sp>
        <p:nvSpPr>
          <p:cNvPr id="48" name="Retângulo 47"/>
          <p:cNvSpPr/>
          <p:nvPr/>
        </p:nvSpPr>
        <p:spPr>
          <a:xfrm>
            <a:off x="3771900" y="2501900"/>
            <a:ext cx="3984930" cy="485371"/>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2600" b="1" dirty="0" smtClean="0">
                <a:latin typeface="Times New Roman" pitchFamily="18" charset="0"/>
                <a:cs typeface="Times New Roman" pitchFamily="18" charset="0"/>
              </a:rPr>
              <a:t>ECONÔMICA</a:t>
            </a:r>
            <a:endParaRPr lang="pt-BR" sz="2600" dirty="0"/>
          </a:p>
        </p:txBody>
      </p:sp>
    </p:spTree>
    <p:extLst>
      <p:ext uri="{BB962C8B-B14F-4D97-AF65-F5344CB8AC3E}">
        <p14:creationId xmlns:p14="http://schemas.microsoft.com/office/powerpoint/2010/main" val="18038372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165"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624" name="Rectangle 5"/>
          <p:cNvSpPr>
            <a:spLocks noChangeArrowheads="1"/>
          </p:cNvSpPr>
          <p:nvPr/>
        </p:nvSpPr>
        <p:spPr bwMode="auto">
          <a:xfrm>
            <a:off x="0" y="0"/>
            <a:ext cx="10287000" cy="45720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25" name="Rectangle 9"/>
          <p:cNvSpPr>
            <a:spLocks noChangeArrowheads="1"/>
          </p:cNvSpPr>
          <p:nvPr/>
        </p:nvSpPr>
        <p:spPr bwMode="auto">
          <a:xfrm>
            <a:off x="0" y="341630"/>
            <a:ext cx="233680" cy="68834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t/>
            </a:r>
            <a:b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b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5" name="AutoShape 6" descr="Estudante sentado na cadeira no ícone de doodle de contorno desenhado de  mão de mesa. pessoa sentada na mesa da escola desenho ilustração vetorial  para impressão, web, mobile e infográficos isolados n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BR"/>
          </a:p>
        </p:txBody>
      </p:sp>
      <p:sp>
        <p:nvSpPr>
          <p:cNvPr id="6" name="AutoShape 8" descr="Estudante sentado na cadeira no ícone de doodle de contorno desenhado de  mão de mesa. pessoa sentada na mesa da escola desenho ilustração vetorial  para impressão, web, mobile e infográficos isolados no"/>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BR"/>
          </a:p>
        </p:txBody>
      </p:sp>
      <p:sp>
        <p:nvSpPr>
          <p:cNvPr id="7" name="AutoShape 10" descr="Estudante sentado na cadeira no ícone de doodle de contorno desenhado de  mão de mesa. pessoa sentada na mesa da escola desenho ilustração vetorial  para impressão, web, mobile e infográficos isolados no"/>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BR"/>
          </a:p>
        </p:txBody>
      </p:sp>
      <p:sp>
        <p:nvSpPr>
          <p:cNvPr id="3" name="CaixaDeTexto 2"/>
          <p:cNvSpPr txBox="1"/>
          <p:nvPr/>
        </p:nvSpPr>
        <p:spPr>
          <a:xfrm>
            <a:off x="2247900" y="3429000"/>
            <a:ext cx="184731" cy="307777"/>
          </a:xfrm>
          <a:prstGeom prst="rect">
            <a:avLst/>
          </a:prstGeom>
          <a:noFill/>
        </p:spPr>
        <p:txBody>
          <a:bodyPr wrap="none" rtlCol="0">
            <a:spAutoFit/>
          </a:bodyPr>
          <a:lstStyle/>
          <a:p>
            <a:endParaRPr lang="pt-BR" dirty="0"/>
          </a:p>
        </p:txBody>
      </p:sp>
      <p:sp>
        <p:nvSpPr>
          <p:cNvPr id="8" name="CaixaDeTexto 7"/>
          <p:cNvSpPr txBox="1"/>
          <p:nvPr/>
        </p:nvSpPr>
        <p:spPr>
          <a:xfrm>
            <a:off x="876300" y="1295400"/>
            <a:ext cx="8247063" cy="3539430"/>
          </a:xfrm>
          <a:prstGeom prst="rect">
            <a:avLst/>
          </a:prstGeom>
          <a:noFill/>
        </p:spPr>
        <p:txBody>
          <a:bodyPr wrap="square" rtlCol="0">
            <a:spAutoFit/>
          </a:bodyPr>
          <a:lstStyle/>
          <a:p>
            <a:pPr algn="just"/>
            <a:r>
              <a:rPr lang="pt-BR" sz="2800" dirty="0">
                <a:latin typeface="Times New Roman" pitchFamily="18" charset="0"/>
                <a:cs typeface="Times New Roman" pitchFamily="18" charset="0"/>
              </a:rPr>
              <a:t>Art. 8º A </a:t>
            </a:r>
            <a:r>
              <a:rPr lang="pt-BR" sz="2800" b="1" dirty="0">
                <a:latin typeface="Times New Roman" pitchFamily="18" charset="0"/>
                <a:cs typeface="Times New Roman" pitchFamily="18" charset="0"/>
              </a:rPr>
              <a:t>licitação será conduzida </a:t>
            </a:r>
            <a:r>
              <a:rPr lang="pt-BR" sz="2800" dirty="0">
                <a:latin typeface="Times New Roman" pitchFamily="18" charset="0"/>
                <a:cs typeface="Times New Roman" pitchFamily="18" charset="0"/>
              </a:rPr>
              <a:t>por </a:t>
            </a:r>
            <a:r>
              <a:rPr lang="pt-BR" sz="2800" b="1" dirty="0" smtClean="0">
                <a:solidFill>
                  <a:srgbClr val="FF0000"/>
                </a:solidFill>
                <a:latin typeface="Times New Roman" pitchFamily="18" charset="0"/>
                <a:cs typeface="Times New Roman" pitchFamily="18" charset="0"/>
              </a:rPr>
              <a:t>AGENTE DE CONTRATAÇÃO</a:t>
            </a:r>
            <a:r>
              <a:rPr lang="pt-BR" sz="2800" dirty="0" smtClean="0">
                <a:latin typeface="Times New Roman" pitchFamily="18" charset="0"/>
                <a:cs typeface="Times New Roman" pitchFamily="18" charset="0"/>
              </a:rPr>
              <a:t>, </a:t>
            </a:r>
            <a:r>
              <a:rPr lang="pt-BR" sz="2800" b="1" dirty="0">
                <a:latin typeface="Times New Roman" pitchFamily="18" charset="0"/>
                <a:cs typeface="Times New Roman" pitchFamily="18" charset="0"/>
              </a:rPr>
              <a:t>pessoa designada pela autoridade competente, entre </a:t>
            </a:r>
            <a:r>
              <a:rPr lang="pt-BR" sz="2800" b="1" u="sng" dirty="0">
                <a:latin typeface="Times New Roman" pitchFamily="18" charset="0"/>
                <a:cs typeface="Times New Roman" pitchFamily="18" charset="0"/>
              </a:rPr>
              <a:t>servidores efetivos ou empregados públicos dos quadros permanentes </a:t>
            </a:r>
            <a:r>
              <a:rPr lang="pt-BR" sz="2800" b="1" dirty="0">
                <a:latin typeface="Times New Roman" pitchFamily="18" charset="0"/>
                <a:cs typeface="Times New Roman" pitchFamily="18" charset="0"/>
              </a:rPr>
              <a:t>da Administração Pública</a:t>
            </a:r>
            <a:r>
              <a:rPr lang="pt-BR" sz="2800" dirty="0">
                <a:latin typeface="Times New Roman" pitchFamily="18" charset="0"/>
                <a:cs typeface="Times New Roman" pitchFamily="18" charset="0"/>
              </a:rPr>
              <a:t>, para tomar decisões, acompanhar o trâmite da licitação, dar impulso ao procedimento licitatório e executar quaisquer outras atividades necessárias ao bom andamento do certame até a homologação</a:t>
            </a:r>
            <a:r>
              <a:rPr lang="pt-BR" sz="2800" dirty="0" smtClean="0">
                <a:latin typeface="Times New Roman" pitchFamily="18" charset="0"/>
                <a:cs typeface="Times New Roman" pitchFamily="18" charset="0"/>
              </a:rPr>
              <a:t>.</a:t>
            </a:r>
          </a:p>
        </p:txBody>
      </p:sp>
    </p:spTree>
    <p:extLst>
      <p:ext uri="{BB962C8B-B14F-4D97-AF65-F5344CB8AC3E}">
        <p14:creationId xmlns:p14="http://schemas.microsoft.com/office/powerpoint/2010/main" val="16224488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165"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624" name="Rectangle 5"/>
          <p:cNvSpPr>
            <a:spLocks noChangeArrowheads="1"/>
          </p:cNvSpPr>
          <p:nvPr/>
        </p:nvSpPr>
        <p:spPr bwMode="auto">
          <a:xfrm>
            <a:off x="0" y="0"/>
            <a:ext cx="10287000" cy="45720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25" name="Rectangle 9"/>
          <p:cNvSpPr>
            <a:spLocks noChangeArrowheads="1"/>
          </p:cNvSpPr>
          <p:nvPr/>
        </p:nvSpPr>
        <p:spPr bwMode="auto">
          <a:xfrm>
            <a:off x="0" y="341630"/>
            <a:ext cx="233680" cy="68834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t/>
            </a:r>
            <a:b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b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5" name="AutoShape 6" descr="Estudante sentado na cadeira no ícone de doodle de contorno desenhado de  mão de mesa. pessoa sentada na mesa da escola desenho ilustração vetorial  para impressão, web, mobile e infográficos isolados n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BR"/>
          </a:p>
        </p:txBody>
      </p:sp>
      <p:sp>
        <p:nvSpPr>
          <p:cNvPr id="6" name="AutoShape 8" descr="Estudante sentado na cadeira no ícone de doodle de contorno desenhado de  mão de mesa. pessoa sentada na mesa da escola desenho ilustração vetorial  para impressão, web, mobile e infográficos isolados no"/>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BR"/>
          </a:p>
        </p:txBody>
      </p:sp>
      <p:sp>
        <p:nvSpPr>
          <p:cNvPr id="7" name="AutoShape 10" descr="Estudante sentado na cadeira no ícone de doodle de contorno desenhado de  mão de mesa. pessoa sentada na mesa da escola desenho ilustração vetorial  para impressão, web, mobile e infográficos isolados no"/>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BR"/>
          </a:p>
        </p:txBody>
      </p:sp>
      <p:sp>
        <p:nvSpPr>
          <p:cNvPr id="3" name="CaixaDeTexto 2"/>
          <p:cNvSpPr txBox="1"/>
          <p:nvPr/>
        </p:nvSpPr>
        <p:spPr>
          <a:xfrm>
            <a:off x="2247900" y="3429000"/>
            <a:ext cx="184731" cy="307777"/>
          </a:xfrm>
          <a:prstGeom prst="rect">
            <a:avLst/>
          </a:prstGeom>
          <a:noFill/>
        </p:spPr>
        <p:txBody>
          <a:bodyPr wrap="none" rtlCol="0">
            <a:spAutoFit/>
          </a:bodyPr>
          <a:lstStyle/>
          <a:p>
            <a:endParaRPr lang="pt-BR" dirty="0"/>
          </a:p>
        </p:txBody>
      </p:sp>
      <p:sp>
        <p:nvSpPr>
          <p:cNvPr id="8" name="CaixaDeTexto 7"/>
          <p:cNvSpPr txBox="1"/>
          <p:nvPr/>
        </p:nvSpPr>
        <p:spPr>
          <a:xfrm>
            <a:off x="612775" y="1219200"/>
            <a:ext cx="9026525" cy="3108543"/>
          </a:xfrm>
          <a:prstGeom prst="rect">
            <a:avLst/>
          </a:prstGeom>
          <a:noFill/>
        </p:spPr>
        <p:txBody>
          <a:bodyPr wrap="square" rtlCol="0">
            <a:spAutoFit/>
          </a:bodyPr>
          <a:lstStyle/>
          <a:p>
            <a:pPr marL="457200" indent="-457200" algn="just">
              <a:buClr>
                <a:srgbClr val="FF0000"/>
              </a:buClr>
              <a:buFont typeface="Wingdings" pitchFamily="2" charset="2"/>
              <a:buChar char="Ø"/>
            </a:pPr>
            <a:r>
              <a:rPr lang="pt-BR" sz="2800" dirty="0">
                <a:latin typeface="Times New Roman" pitchFamily="18" charset="0"/>
                <a:cs typeface="Times New Roman" pitchFamily="18" charset="0"/>
              </a:rPr>
              <a:t>Auxiliado por </a:t>
            </a:r>
            <a:r>
              <a:rPr lang="pt-BR" sz="2800" b="1" dirty="0">
                <a:latin typeface="Times New Roman" pitchFamily="18" charset="0"/>
                <a:cs typeface="Times New Roman" pitchFamily="18" charset="0"/>
              </a:rPr>
              <a:t>equipe de apoio</a:t>
            </a:r>
            <a:r>
              <a:rPr lang="pt-BR" sz="2800" dirty="0">
                <a:latin typeface="Times New Roman" pitchFamily="18" charset="0"/>
                <a:cs typeface="Times New Roman" pitchFamily="18" charset="0"/>
              </a:rPr>
              <a:t>, </a:t>
            </a:r>
            <a:r>
              <a:rPr lang="pt-BR" sz="2800" b="1" dirty="0">
                <a:latin typeface="Times New Roman" pitchFamily="18" charset="0"/>
                <a:cs typeface="Times New Roman" pitchFamily="18" charset="0"/>
              </a:rPr>
              <a:t>órgão técnico ou jurídico </a:t>
            </a:r>
            <a:r>
              <a:rPr lang="pt-BR" sz="2800" dirty="0">
                <a:latin typeface="Times New Roman" pitchFamily="18" charset="0"/>
                <a:cs typeface="Times New Roman" pitchFamily="18" charset="0"/>
              </a:rPr>
              <a:t>e eventuais </a:t>
            </a:r>
            <a:r>
              <a:rPr lang="pt-BR" sz="2800" b="1" dirty="0">
                <a:latin typeface="Times New Roman" pitchFamily="18" charset="0"/>
                <a:cs typeface="Times New Roman" pitchFamily="18" charset="0"/>
              </a:rPr>
              <a:t>contratados</a:t>
            </a:r>
            <a:r>
              <a:rPr lang="pt-BR" sz="2800" dirty="0" smtClean="0">
                <a:latin typeface="Times New Roman" pitchFamily="18" charset="0"/>
                <a:cs typeface="Times New Roman" pitchFamily="18" charset="0"/>
              </a:rPr>
              <a:t>;</a:t>
            </a:r>
          </a:p>
          <a:p>
            <a:pPr marL="457200" indent="-457200" algn="just">
              <a:buClr>
                <a:srgbClr val="FF0000"/>
              </a:buClr>
              <a:buFont typeface="Wingdings" pitchFamily="2" charset="2"/>
              <a:buChar char="Ø"/>
            </a:pPr>
            <a:endParaRPr lang="pt-BR" sz="2800" dirty="0">
              <a:latin typeface="Times New Roman" pitchFamily="18" charset="0"/>
              <a:cs typeface="Times New Roman" pitchFamily="18" charset="0"/>
            </a:endParaRPr>
          </a:p>
          <a:p>
            <a:pPr marL="457200" indent="-457200" algn="just">
              <a:buClr>
                <a:srgbClr val="FF0000"/>
              </a:buClr>
              <a:buFont typeface="Wingdings" pitchFamily="2" charset="2"/>
              <a:buChar char="Ø"/>
            </a:pPr>
            <a:r>
              <a:rPr lang="pt-BR" sz="2800" dirty="0">
                <a:latin typeface="Times New Roman" pitchFamily="18" charset="0"/>
                <a:cs typeface="Times New Roman" pitchFamily="18" charset="0"/>
              </a:rPr>
              <a:t>No pregão, permanece sendo </a:t>
            </a:r>
            <a:r>
              <a:rPr lang="pt-BR" sz="2800" b="1" dirty="0">
                <a:latin typeface="Times New Roman" pitchFamily="18" charset="0"/>
                <a:cs typeface="Times New Roman" pitchFamily="18" charset="0"/>
              </a:rPr>
              <a:t>pregoeiro</a:t>
            </a:r>
            <a:r>
              <a:rPr lang="pt-BR" sz="2800" dirty="0" smtClean="0">
                <a:latin typeface="Times New Roman" pitchFamily="18" charset="0"/>
                <a:cs typeface="Times New Roman" pitchFamily="18" charset="0"/>
              </a:rPr>
              <a:t>;</a:t>
            </a:r>
          </a:p>
          <a:p>
            <a:pPr marL="457200" indent="-457200" algn="just">
              <a:buClr>
                <a:srgbClr val="FF0000"/>
              </a:buClr>
              <a:buFont typeface="Wingdings" pitchFamily="2" charset="2"/>
              <a:buChar char="Ø"/>
            </a:pPr>
            <a:endParaRPr lang="pt-BR" sz="2800" dirty="0">
              <a:latin typeface="Times New Roman" pitchFamily="18" charset="0"/>
              <a:cs typeface="Times New Roman" pitchFamily="18" charset="0"/>
            </a:endParaRPr>
          </a:p>
          <a:p>
            <a:pPr marL="457200" indent="-457200" algn="just">
              <a:buClr>
                <a:srgbClr val="FF0000"/>
              </a:buClr>
              <a:buFont typeface="Wingdings" pitchFamily="2" charset="2"/>
              <a:buChar char="Ø"/>
            </a:pPr>
            <a:r>
              <a:rPr lang="pt-BR" sz="2800" dirty="0">
                <a:latin typeface="Times New Roman" pitchFamily="18" charset="0"/>
                <a:cs typeface="Times New Roman" pitchFamily="18" charset="0"/>
              </a:rPr>
              <a:t>Poderá ser </a:t>
            </a:r>
            <a:r>
              <a:rPr lang="pt-BR" sz="2800" b="1" dirty="0">
                <a:latin typeface="Times New Roman" pitchFamily="18" charset="0"/>
                <a:cs typeface="Times New Roman" pitchFamily="18" charset="0"/>
              </a:rPr>
              <a:t>substituído por comissão </a:t>
            </a:r>
            <a:r>
              <a:rPr lang="pt-BR" sz="2800" dirty="0">
                <a:latin typeface="Times New Roman" pitchFamily="18" charset="0"/>
                <a:cs typeface="Times New Roman" pitchFamily="18" charset="0"/>
              </a:rPr>
              <a:t>[mínimo de 3 membros];</a:t>
            </a:r>
          </a:p>
        </p:txBody>
      </p:sp>
    </p:spTree>
    <p:extLst>
      <p:ext uri="{BB962C8B-B14F-4D97-AF65-F5344CB8AC3E}">
        <p14:creationId xmlns:p14="http://schemas.microsoft.com/office/powerpoint/2010/main" val="169830478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165"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cxnSp>
        <p:nvCxnSpPr>
          <p:cNvPr id="3145729" name="Conector de seta reta 5"/>
          <p:cNvCxnSpPr>
            <a:cxnSpLocks/>
          </p:cNvCxnSpPr>
          <p:nvPr/>
        </p:nvCxnSpPr>
        <p:spPr>
          <a:xfrm flipV="1">
            <a:off x="1069340" y="7350760"/>
            <a:ext cx="1023620" cy="12700"/>
          </a:xfrm>
          <a:prstGeom prst="straightConnector1">
            <a:avLst/>
          </a:prstGeom>
          <a:ln w="9525" cap="flat" cmpd="sng">
            <a:solidFill>
              <a:srgbClr val="FF0000"/>
            </a:solidFill>
            <a:prstDash val="solid"/>
            <a:round/>
            <a:headEnd/>
            <a:tailEnd type="arrow" w="med" len="med"/>
          </a:ln>
        </p:spPr>
      </p:cxnSp>
      <p:sp>
        <p:nvSpPr>
          <p:cNvPr id="1048624" name="Rectangle 5"/>
          <p:cNvSpPr>
            <a:spLocks noChangeArrowheads="1"/>
          </p:cNvSpPr>
          <p:nvPr/>
        </p:nvSpPr>
        <p:spPr bwMode="auto">
          <a:xfrm>
            <a:off x="0" y="0"/>
            <a:ext cx="10287000" cy="45720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25" name="Rectangle 9"/>
          <p:cNvSpPr>
            <a:spLocks noChangeArrowheads="1"/>
          </p:cNvSpPr>
          <p:nvPr/>
        </p:nvSpPr>
        <p:spPr bwMode="auto">
          <a:xfrm>
            <a:off x="0" y="341630"/>
            <a:ext cx="233680" cy="68834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t/>
            </a:r>
            <a:b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b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27" name="CaixaDeTexto 11"/>
          <p:cNvSpPr txBox="1"/>
          <p:nvPr/>
        </p:nvSpPr>
        <p:spPr>
          <a:xfrm>
            <a:off x="1943100" y="457200"/>
            <a:ext cx="6858000" cy="5155257"/>
          </a:xfrm>
          <a:prstGeom prst="rect">
            <a:avLst/>
          </a:prstGeom>
          <a:noFill/>
        </p:spPr>
        <p:txBody>
          <a:bodyPr wrap="square" rtlCol="0">
            <a:spAutoFit/>
          </a:bodyPr>
          <a:lstStyle/>
          <a:p>
            <a:pPr lvl="0" algn="ctr">
              <a:buClr>
                <a:srgbClr val="FF0000"/>
              </a:buClr>
            </a:pPr>
            <a:r>
              <a:rPr lang="pt-BR" sz="3500" b="1" dirty="0" smtClean="0">
                <a:latin typeface="Times New Roman" pitchFamily="18" charset="0"/>
                <a:cs typeface="Times New Roman" pitchFamily="18" charset="0"/>
              </a:rPr>
              <a:t>RESUMO</a:t>
            </a:r>
          </a:p>
          <a:p>
            <a:pPr marL="457200" lvl="0" indent="-457200">
              <a:buClr>
                <a:srgbClr val="FF0000"/>
              </a:buClr>
              <a:buFont typeface="Wingdings" pitchFamily="2" charset="2"/>
              <a:buChar char="Ø"/>
            </a:pPr>
            <a:endParaRPr lang="pt-BR" sz="3500" dirty="0" smtClean="0">
              <a:latin typeface="Times New Roman" pitchFamily="18" charset="0"/>
              <a:cs typeface="Times New Roman" pitchFamily="18" charset="0"/>
            </a:endParaRPr>
          </a:p>
          <a:p>
            <a:pPr marL="457200" lvl="0" indent="-457200">
              <a:buClr>
                <a:srgbClr val="FF0000"/>
              </a:buClr>
              <a:buFont typeface="Wingdings" pitchFamily="2" charset="2"/>
              <a:buChar char="Ø"/>
            </a:pPr>
            <a:r>
              <a:rPr lang="pt-BR" sz="3500" dirty="0" smtClean="0">
                <a:latin typeface="Times New Roman" pitchFamily="18" charset="0"/>
                <a:cs typeface="Times New Roman" pitchFamily="18" charset="0"/>
              </a:rPr>
              <a:t>Agente </a:t>
            </a:r>
            <a:r>
              <a:rPr lang="pt-BR" sz="3500" dirty="0">
                <a:latin typeface="Times New Roman" pitchFamily="18" charset="0"/>
                <a:cs typeface="Times New Roman" pitchFamily="18" charset="0"/>
              </a:rPr>
              <a:t>de </a:t>
            </a:r>
            <a:r>
              <a:rPr lang="pt-BR" sz="3500" dirty="0" smtClean="0">
                <a:latin typeface="Times New Roman" pitchFamily="18" charset="0"/>
                <a:cs typeface="Times New Roman" pitchFamily="18" charset="0"/>
              </a:rPr>
              <a:t>contratação;</a:t>
            </a:r>
          </a:p>
          <a:p>
            <a:pPr lvl="0">
              <a:buClr>
                <a:srgbClr val="FF0000"/>
              </a:buClr>
            </a:pPr>
            <a:endParaRPr lang="pt-BR" sz="3500" dirty="0" smtClean="0">
              <a:latin typeface="Times New Roman" pitchFamily="18" charset="0"/>
              <a:cs typeface="Times New Roman" pitchFamily="18" charset="0"/>
            </a:endParaRPr>
          </a:p>
          <a:p>
            <a:pPr marL="457200" lvl="0" indent="-457200">
              <a:buClr>
                <a:srgbClr val="FF0000"/>
              </a:buClr>
              <a:buFont typeface="Wingdings" pitchFamily="2" charset="2"/>
              <a:buChar char="Ø"/>
            </a:pPr>
            <a:r>
              <a:rPr lang="pt-BR" sz="3500" dirty="0" smtClean="0">
                <a:latin typeface="Times New Roman" pitchFamily="18" charset="0"/>
                <a:cs typeface="Times New Roman" pitchFamily="18" charset="0"/>
              </a:rPr>
              <a:t>Pregoeiro; </a:t>
            </a:r>
          </a:p>
          <a:p>
            <a:pPr lvl="0">
              <a:buClr>
                <a:srgbClr val="FF0000"/>
              </a:buClr>
            </a:pPr>
            <a:endParaRPr lang="pt-BR" sz="3500" dirty="0">
              <a:latin typeface="Times New Roman" pitchFamily="18" charset="0"/>
              <a:cs typeface="Times New Roman" pitchFamily="18" charset="0"/>
            </a:endParaRPr>
          </a:p>
          <a:p>
            <a:pPr marL="457200" lvl="0" indent="-457200">
              <a:buClr>
                <a:srgbClr val="FF0000"/>
              </a:buClr>
              <a:buFont typeface="Wingdings" pitchFamily="2" charset="2"/>
              <a:buChar char="Ø"/>
            </a:pPr>
            <a:r>
              <a:rPr lang="pt-BR" sz="3500" dirty="0" smtClean="0">
                <a:latin typeface="Times New Roman" pitchFamily="18" charset="0"/>
                <a:cs typeface="Times New Roman" pitchFamily="18" charset="0"/>
              </a:rPr>
              <a:t>Comissão;</a:t>
            </a:r>
          </a:p>
          <a:p>
            <a:pPr lvl="0">
              <a:buClr>
                <a:srgbClr val="FF0000"/>
              </a:buClr>
            </a:pPr>
            <a:endParaRPr lang="pt-BR" sz="3500" dirty="0">
              <a:latin typeface="Times New Roman" pitchFamily="18" charset="0"/>
              <a:cs typeface="Times New Roman" pitchFamily="18" charset="0"/>
            </a:endParaRPr>
          </a:p>
          <a:p>
            <a:pPr marL="457200" lvl="0" indent="-457200">
              <a:buClr>
                <a:srgbClr val="FF0000"/>
              </a:buClr>
              <a:buFont typeface="Wingdings" pitchFamily="2" charset="2"/>
              <a:buChar char="Ø"/>
            </a:pPr>
            <a:r>
              <a:rPr lang="pt-BR" sz="3500" dirty="0" smtClean="0">
                <a:latin typeface="Times New Roman" pitchFamily="18" charset="0"/>
                <a:cs typeface="Times New Roman" pitchFamily="18" charset="0"/>
              </a:rPr>
              <a:t>Banca.</a:t>
            </a:r>
            <a:endParaRPr lang="pt-BR" sz="3500" dirty="0">
              <a:latin typeface="Times New Roman" pitchFamily="18" charset="0"/>
              <a:cs typeface="Times New Roman" pitchFamily="18" charset="0"/>
            </a:endParaRPr>
          </a:p>
          <a:p>
            <a:endParaRPr lang="pt-BR" dirty="0"/>
          </a:p>
        </p:txBody>
      </p:sp>
    </p:spTree>
    <p:extLst>
      <p:ext uri="{BB962C8B-B14F-4D97-AF65-F5344CB8AC3E}">
        <p14:creationId xmlns:p14="http://schemas.microsoft.com/office/powerpoint/2010/main" val="9098927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0"/>
            <a:ext cx="1027747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48615" name="object 2"/>
          <p:cNvSpPr txBox="1">
            <a:spLocks noGrp="1"/>
          </p:cNvSpPr>
          <p:nvPr>
            <p:ph type="title"/>
          </p:nvPr>
        </p:nvSpPr>
        <p:spPr>
          <a:xfrm>
            <a:off x="4533900" y="2756079"/>
            <a:ext cx="5642209" cy="502208"/>
          </a:xfrm>
          <a:prstGeom prst="rect">
            <a:avLst/>
          </a:prstGeom>
        </p:spPr>
        <p:txBody>
          <a:bodyPr vert="horz" wrap="square" lIns="0" tIns="9671" rIns="0" bIns="0" rtlCol="0">
            <a:spAutoFit/>
          </a:bodyPr>
          <a:lstStyle/>
          <a:p>
            <a:pPr marL="10180">
              <a:spcBef>
                <a:spcPts val="76"/>
              </a:spcBef>
            </a:pPr>
            <a:r>
              <a:rPr lang="pt-BR" b="1" spc="-4" dirty="0" smtClean="0"/>
              <a:t>VEDAÇÕES AOS AGENTES</a:t>
            </a:r>
            <a:endParaRPr b="1" spc="-4" dirty="0"/>
          </a:p>
        </p:txBody>
      </p:sp>
      <p:sp>
        <p:nvSpPr>
          <p:cNvPr id="1048616" name="object 3"/>
          <p:cNvSpPr/>
          <p:nvPr/>
        </p:nvSpPr>
        <p:spPr>
          <a:xfrm flipV="1">
            <a:off x="4610100" y="3440809"/>
            <a:ext cx="5676900" cy="45719"/>
          </a:xfrm>
          <a:custGeom>
            <a:avLst/>
            <a:gdLst/>
            <a:ahLst/>
            <a:cxnLst/>
            <a:rect l="l" t="t" r="r" b="b"/>
            <a:pathLst>
              <a:path w="5437505" h="18414">
                <a:moveTo>
                  <a:pt x="5436997" y="0"/>
                </a:moveTo>
                <a:lnTo>
                  <a:pt x="0" y="0"/>
                </a:lnTo>
                <a:lnTo>
                  <a:pt x="0" y="18287"/>
                </a:lnTo>
                <a:lnTo>
                  <a:pt x="5436997" y="18287"/>
                </a:lnTo>
                <a:lnTo>
                  <a:pt x="5436997" y="0"/>
                </a:lnTo>
                <a:close/>
              </a:path>
            </a:pathLst>
          </a:custGeom>
          <a:solidFill>
            <a:srgbClr val="000000"/>
          </a:solidFill>
        </p:spPr>
        <p:txBody>
          <a:bodyPr wrap="square" lIns="0" tIns="0" rIns="0" bIns="0" rtlCol="0"/>
          <a:lstStyle/>
          <a:p>
            <a:endParaRPr/>
          </a:p>
        </p:txBody>
      </p:sp>
      <p:pic>
        <p:nvPicPr>
          <p:cNvPr id="2097161" name="Picture 6"/>
          <p:cNvPicPr>
            <a:picLocks noChangeAspect="1" noChangeArrowheads="1"/>
          </p:cNvPicPr>
          <p:nvPr/>
        </p:nvPicPr>
        <p:blipFill>
          <a:blip r:embed="rId3"/>
          <a:srcRect/>
          <a:stretch>
            <a:fillRect/>
          </a:stretch>
        </p:blipFill>
        <p:spPr bwMode="auto">
          <a:xfrm>
            <a:off x="8572500" y="457200"/>
            <a:ext cx="1212850" cy="469900"/>
          </a:xfrm>
          <a:prstGeom prst="rect">
            <a:avLst/>
          </a:prstGeom>
          <a:noFill/>
          <a:ln>
            <a:noFill/>
          </a:ln>
          <a:effectLst/>
        </p:spPr>
      </p:pic>
    </p:spTree>
    <p:extLst>
      <p:ext uri="{BB962C8B-B14F-4D97-AF65-F5344CB8AC3E}">
        <p14:creationId xmlns:p14="http://schemas.microsoft.com/office/powerpoint/2010/main" val="2811436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156" name="Picture 2"/>
          <p:cNvPicPr>
            <a:picLocks noChangeAspect="1" noChangeArrowheads="1"/>
          </p:cNvPicPr>
          <p:nvPr/>
        </p:nvPicPr>
        <p:blipFill>
          <a:blip r:embed="rId2"/>
          <a:srcRect/>
          <a:stretch>
            <a:fillRect/>
          </a:stretch>
        </p:blipFill>
        <p:spPr bwMode="auto">
          <a:xfrm>
            <a:off x="1257300" y="107429"/>
            <a:ext cx="7848600" cy="6001871"/>
          </a:xfrm>
          <a:prstGeom prst="rect">
            <a:avLst/>
          </a:prstGeom>
          <a:noFill/>
          <a:ln>
            <a:noFill/>
          </a:ln>
          <a:effectLst/>
        </p:spPr>
      </p:pic>
      <p:pic>
        <p:nvPicPr>
          <p:cNvPr id="2097157" name="Picture 3"/>
          <p:cNvPicPr>
            <a:picLocks noChangeAspect="1" noChangeArrowheads="1"/>
          </p:cNvPicPr>
          <p:nvPr/>
        </p:nvPicPr>
        <p:blipFill>
          <a:blip r:embed="rId3"/>
          <a:srcRect/>
          <a:stretch>
            <a:fillRect/>
          </a:stretch>
        </p:blipFill>
        <p:spPr bwMode="auto">
          <a:xfrm>
            <a:off x="8801100" y="278800"/>
            <a:ext cx="1212850" cy="469900"/>
          </a:xfrm>
          <a:prstGeom prst="rect">
            <a:avLst/>
          </a:prstGeom>
          <a:noFill/>
          <a:ln>
            <a:noFill/>
          </a:ln>
          <a:effec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165"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624" name="Rectangle 5"/>
          <p:cNvSpPr>
            <a:spLocks noChangeArrowheads="1"/>
          </p:cNvSpPr>
          <p:nvPr/>
        </p:nvSpPr>
        <p:spPr bwMode="auto">
          <a:xfrm>
            <a:off x="0" y="0"/>
            <a:ext cx="10287000" cy="45720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25" name="Rectangle 9"/>
          <p:cNvSpPr>
            <a:spLocks noChangeArrowheads="1"/>
          </p:cNvSpPr>
          <p:nvPr/>
        </p:nvSpPr>
        <p:spPr bwMode="auto">
          <a:xfrm>
            <a:off x="0" y="341630"/>
            <a:ext cx="233680" cy="68834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t/>
            </a:r>
            <a:b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b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27" name="CaixaDeTexto 11"/>
          <p:cNvSpPr txBox="1"/>
          <p:nvPr/>
        </p:nvSpPr>
        <p:spPr>
          <a:xfrm>
            <a:off x="762000" y="470614"/>
            <a:ext cx="8763000" cy="4924425"/>
          </a:xfrm>
          <a:prstGeom prst="rect">
            <a:avLst/>
          </a:prstGeom>
          <a:noFill/>
        </p:spPr>
        <p:txBody>
          <a:bodyPr wrap="square" rtlCol="0">
            <a:spAutoFit/>
          </a:bodyPr>
          <a:lstStyle/>
          <a:p>
            <a:pPr marL="285750" indent="-285750" algn="ctr">
              <a:buClr>
                <a:srgbClr val="FF0000"/>
              </a:buClr>
              <a:buFont typeface="Wingdings" pitchFamily="2" charset="2"/>
              <a:buChar char="Ø"/>
            </a:pPr>
            <a:r>
              <a:rPr lang="pt-BR" sz="2800" dirty="0" smtClean="0">
                <a:latin typeface="Times New Roman" pitchFamily="18" charset="0"/>
                <a:cs typeface="Times New Roman" pitchFamily="18" charset="0"/>
              </a:rPr>
              <a:t>VEDADO AO AGENTE PÚBLICO [ART. 9º]:</a:t>
            </a:r>
          </a:p>
          <a:p>
            <a:endParaRPr lang="pt-BR" sz="2600" dirty="0">
              <a:latin typeface="Times New Roman" pitchFamily="18" charset="0"/>
              <a:cs typeface="Times New Roman" pitchFamily="18" charset="0"/>
            </a:endParaRPr>
          </a:p>
          <a:p>
            <a:pPr algn="just"/>
            <a:r>
              <a:rPr lang="pt-BR" sz="2600" dirty="0" smtClean="0">
                <a:latin typeface="Times New Roman" pitchFamily="18" charset="0"/>
                <a:cs typeface="Times New Roman" pitchFamily="18" charset="0"/>
              </a:rPr>
              <a:t>I </a:t>
            </a:r>
            <a:r>
              <a:rPr lang="pt-BR" sz="2600" dirty="0">
                <a:latin typeface="Times New Roman" pitchFamily="18" charset="0"/>
                <a:cs typeface="Times New Roman" pitchFamily="18" charset="0"/>
              </a:rPr>
              <a:t>- admitir, prever, incluir ou tolerar, </a:t>
            </a:r>
            <a:r>
              <a:rPr lang="pt-BR" sz="2600" dirty="0" smtClean="0">
                <a:latin typeface="Times New Roman" pitchFamily="18" charset="0"/>
                <a:cs typeface="Times New Roman" pitchFamily="18" charset="0"/>
              </a:rPr>
              <a:t>situações:</a:t>
            </a:r>
          </a:p>
          <a:p>
            <a:pPr algn="just"/>
            <a:endParaRPr lang="pt-BR" sz="2600" dirty="0" smtClean="0">
              <a:latin typeface="Times New Roman" pitchFamily="18" charset="0"/>
              <a:cs typeface="Times New Roman" pitchFamily="18" charset="0"/>
            </a:endParaRPr>
          </a:p>
          <a:p>
            <a:pPr algn="just"/>
            <a:r>
              <a:rPr lang="pt-BR" sz="2600" b="1" dirty="0" smtClean="0">
                <a:latin typeface="Times New Roman" pitchFamily="18" charset="0"/>
                <a:cs typeface="Times New Roman" pitchFamily="18" charset="0"/>
              </a:rPr>
              <a:t>- Que comprometam</a:t>
            </a:r>
            <a:r>
              <a:rPr lang="pt-BR" sz="2600" b="1" dirty="0">
                <a:latin typeface="Times New Roman" pitchFamily="18" charset="0"/>
                <a:cs typeface="Times New Roman" pitchFamily="18" charset="0"/>
              </a:rPr>
              <a:t>, restrinjam ou frustrem o caráter competitivo </a:t>
            </a:r>
            <a:r>
              <a:rPr lang="pt-BR" sz="2600" dirty="0" smtClean="0">
                <a:latin typeface="Times New Roman" pitchFamily="18" charset="0"/>
                <a:cs typeface="Times New Roman" pitchFamily="18" charset="0"/>
              </a:rPr>
              <a:t>[</a:t>
            </a:r>
            <a:r>
              <a:rPr lang="pt-BR" sz="2600" b="1" dirty="0" smtClean="0">
                <a:latin typeface="Times New Roman" pitchFamily="18" charset="0"/>
                <a:cs typeface="Times New Roman" pitchFamily="18" charset="0"/>
              </a:rPr>
              <a:t>inclusive </a:t>
            </a:r>
            <a:r>
              <a:rPr lang="pt-BR" sz="2600" b="1" dirty="0">
                <a:latin typeface="Times New Roman" pitchFamily="18" charset="0"/>
                <a:cs typeface="Times New Roman" pitchFamily="18" charset="0"/>
              </a:rPr>
              <a:t>nos casos de </a:t>
            </a:r>
            <a:r>
              <a:rPr lang="pt-BR" sz="2600" b="1" dirty="0" smtClean="0">
                <a:latin typeface="Times New Roman" pitchFamily="18" charset="0"/>
                <a:cs typeface="Times New Roman" pitchFamily="18" charset="0"/>
              </a:rPr>
              <a:t>cooperativas</a:t>
            </a:r>
            <a:r>
              <a:rPr lang="pt-BR" sz="2600" dirty="0">
                <a:latin typeface="Times New Roman" pitchFamily="18" charset="0"/>
                <a:cs typeface="Times New Roman" pitchFamily="18" charset="0"/>
              </a:rPr>
              <a:t>]</a:t>
            </a:r>
            <a:endParaRPr lang="pt-BR" sz="2600" dirty="0" smtClean="0">
              <a:latin typeface="Times New Roman" pitchFamily="18" charset="0"/>
              <a:cs typeface="Times New Roman" pitchFamily="18" charset="0"/>
            </a:endParaRPr>
          </a:p>
          <a:p>
            <a:pPr marL="342900" indent="-342900" algn="just">
              <a:buAutoNum type="alphaLcParenR"/>
            </a:pPr>
            <a:endParaRPr lang="pt-BR" sz="2600" dirty="0" smtClean="0">
              <a:latin typeface="Times New Roman" pitchFamily="18" charset="0"/>
              <a:cs typeface="Times New Roman" pitchFamily="18" charset="0"/>
            </a:endParaRPr>
          </a:p>
          <a:p>
            <a:pPr algn="just"/>
            <a:r>
              <a:rPr lang="pt-BR" sz="2600" dirty="0" smtClean="0">
                <a:latin typeface="Times New Roman" pitchFamily="18" charset="0"/>
                <a:cs typeface="Times New Roman" pitchFamily="18" charset="0"/>
              </a:rPr>
              <a:t>- </a:t>
            </a:r>
            <a:r>
              <a:rPr lang="pt-BR" sz="2600" b="1" dirty="0" smtClean="0">
                <a:latin typeface="Times New Roman" pitchFamily="18" charset="0"/>
                <a:cs typeface="Times New Roman" pitchFamily="18" charset="0"/>
              </a:rPr>
              <a:t>De</a:t>
            </a:r>
            <a:r>
              <a:rPr lang="pt-BR" sz="2600" dirty="0" smtClean="0">
                <a:latin typeface="Times New Roman" pitchFamily="18" charset="0"/>
                <a:cs typeface="Times New Roman" pitchFamily="18" charset="0"/>
              </a:rPr>
              <a:t> </a:t>
            </a:r>
            <a:r>
              <a:rPr lang="pt-BR" sz="2600" b="1" dirty="0" smtClean="0">
                <a:latin typeface="Times New Roman" pitchFamily="18" charset="0"/>
                <a:cs typeface="Times New Roman" pitchFamily="18" charset="0"/>
              </a:rPr>
              <a:t>preferências </a:t>
            </a:r>
            <a:r>
              <a:rPr lang="pt-BR" sz="2600" b="1" dirty="0">
                <a:latin typeface="Times New Roman" pitchFamily="18" charset="0"/>
                <a:cs typeface="Times New Roman" pitchFamily="18" charset="0"/>
              </a:rPr>
              <a:t>ou distinções em razão da naturalidade, da sede ou do domicílio dos licitantes</a:t>
            </a:r>
            <a:r>
              <a:rPr lang="pt-BR" sz="2600" dirty="0" smtClean="0">
                <a:latin typeface="Times New Roman" pitchFamily="18" charset="0"/>
                <a:cs typeface="Times New Roman" pitchFamily="18" charset="0"/>
              </a:rPr>
              <a:t>;</a:t>
            </a:r>
          </a:p>
          <a:p>
            <a:pPr algn="just"/>
            <a:endParaRPr lang="pt-BR" sz="2600" dirty="0" smtClean="0">
              <a:latin typeface="Times New Roman" pitchFamily="18" charset="0"/>
              <a:cs typeface="Times New Roman" pitchFamily="18" charset="0"/>
            </a:endParaRPr>
          </a:p>
          <a:p>
            <a:pPr algn="just"/>
            <a:r>
              <a:rPr lang="pt-BR" sz="2600" dirty="0" smtClean="0">
                <a:latin typeface="Times New Roman" pitchFamily="18" charset="0"/>
                <a:cs typeface="Times New Roman" pitchFamily="18" charset="0"/>
              </a:rPr>
              <a:t>- </a:t>
            </a:r>
            <a:r>
              <a:rPr lang="pt-BR" sz="2600" b="1" dirty="0" smtClean="0">
                <a:latin typeface="Times New Roman" pitchFamily="18" charset="0"/>
                <a:cs typeface="Times New Roman" pitchFamily="18" charset="0"/>
              </a:rPr>
              <a:t>impertinentes </a:t>
            </a:r>
            <a:r>
              <a:rPr lang="pt-BR" sz="2600" b="1" dirty="0">
                <a:latin typeface="Times New Roman" pitchFamily="18" charset="0"/>
                <a:cs typeface="Times New Roman" pitchFamily="18" charset="0"/>
              </a:rPr>
              <a:t>ou irrelevantes </a:t>
            </a:r>
            <a:r>
              <a:rPr lang="pt-BR" sz="2600" dirty="0">
                <a:latin typeface="Times New Roman" pitchFamily="18" charset="0"/>
                <a:cs typeface="Times New Roman" pitchFamily="18" charset="0"/>
              </a:rPr>
              <a:t>para o objeto específico do contrato</a:t>
            </a:r>
            <a:r>
              <a:rPr lang="pt-BR" sz="2600" dirty="0" smtClean="0">
                <a:latin typeface="Times New Roman" pitchFamily="18" charset="0"/>
                <a:cs typeface="Times New Roman" pitchFamily="18" charset="0"/>
              </a:rPr>
              <a:t>;</a:t>
            </a:r>
          </a:p>
        </p:txBody>
      </p:sp>
    </p:spTree>
    <p:extLst>
      <p:ext uri="{BB962C8B-B14F-4D97-AF65-F5344CB8AC3E}">
        <p14:creationId xmlns:p14="http://schemas.microsoft.com/office/powerpoint/2010/main" val="41232979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165"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624" name="Rectangle 5"/>
          <p:cNvSpPr>
            <a:spLocks noChangeArrowheads="1"/>
          </p:cNvSpPr>
          <p:nvPr/>
        </p:nvSpPr>
        <p:spPr bwMode="auto">
          <a:xfrm>
            <a:off x="0" y="0"/>
            <a:ext cx="10287000" cy="45720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25" name="Rectangle 9"/>
          <p:cNvSpPr>
            <a:spLocks noChangeArrowheads="1"/>
          </p:cNvSpPr>
          <p:nvPr/>
        </p:nvSpPr>
        <p:spPr bwMode="auto">
          <a:xfrm>
            <a:off x="0" y="341630"/>
            <a:ext cx="233680" cy="68834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t/>
            </a:r>
            <a:b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b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27" name="CaixaDeTexto 11"/>
          <p:cNvSpPr txBox="1"/>
          <p:nvPr/>
        </p:nvSpPr>
        <p:spPr>
          <a:xfrm>
            <a:off x="631825" y="1082040"/>
            <a:ext cx="8763000" cy="3508653"/>
          </a:xfrm>
          <a:prstGeom prst="rect">
            <a:avLst/>
          </a:prstGeom>
          <a:noFill/>
        </p:spPr>
        <p:txBody>
          <a:bodyPr wrap="square" rtlCol="0">
            <a:spAutoFit/>
          </a:bodyPr>
          <a:lstStyle/>
          <a:p>
            <a:pPr marL="285750" indent="-285750">
              <a:buClr>
                <a:srgbClr val="FF0000"/>
              </a:buClr>
              <a:buFont typeface="Wingdings" pitchFamily="2" charset="2"/>
              <a:buChar char="Ø"/>
            </a:pPr>
            <a:r>
              <a:rPr lang="pt-BR" sz="2800" dirty="0" smtClean="0">
                <a:latin typeface="Times New Roman" pitchFamily="18" charset="0"/>
                <a:cs typeface="Times New Roman" pitchFamily="18" charset="0"/>
              </a:rPr>
              <a:t>VEDADO AO AGENTE PÚBLICO [ART. 9º]:</a:t>
            </a:r>
          </a:p>
          <a:p>
            <a:endParaRPr lang="pt-BR" dirty="0"/>
          </a:p>
          <a:p>
            <a:pPr algn="just"/>
            <a:r>
              <a:rPr lang="pt-BR" sz="2600" dirty="0">
                <a:latin typeface="Times New Roman" pitchFamily="18" charset="0"/>
                <a:cs typeface="Times New Roman" pitchFamily="18" charset="0"/>
              </a:rPr>
              <a:t>II - </a:t>
            </a:r>
            <a:r>
              <a:rPr lang="pt-BR" sz="2600" b="1" dirty="0" smtClean="0">
                <a:latin typeface="Times New Roman" pitchFamily="18" charset="0"/>
                <a:cs typeface="Times New Roman" pitchFamily="18" charset="0"/>
              </a:rPr>
              <a:t>tratamento </a:t>
            </a:r>
            <a:r>
              <a:rPr lang="pt-BR" sz="2600" b="1" dirty="0">
                <a:latin typeface="Times New Roman" pitchFamily="18" charset="0"/>
                <a:cs typeface="Times New Roman" pitchFamily="18" charset="0"/>
              </a:rPr>
              <a:t>diferenciado </a:t>
            </a:r>
            <a:r>
              <a:rPr lang="pt-BR" sz="2600" b="1" dirty="0" smtClean="0">
                <a:latin typeface="Times New Roman" pitchFamily="18" charset="0"/>
                <a:cs typeface="Times New Roman" pitchFamily="18" charset="0"/>
              </a:rPr>
              <a:t>entre </a:t>
            </a:r>
            <a:r>
              <a:rPr lang="pt-BR" sz="2600" b="1" dirty="0">
                <a:latin typeface="Times New Roman" pitchFamily="18" charset="0"/>
                <a:cs typeface="Times New Roman" pitchFamily="18" charset="0"/>
              </a:rPr>
              <a:t>empresas brasileiras e </a:t>
            </a:r>
            <a:r>
              <a:rPr lang="pt-BR" sz="2600" b="1" dirty="0" smtClean="0">
                <a:latin typeface="Times New Roman" pitchFamily="18" charset="0"/>
                <a:cs typeface="Times New Roman" pitchFamily="18" charset="0"/>
              </a:rPr>
              <a:t>estrangeiras;</a:t>
            </a:r>
          </a:p>
          <a:p>
            <a:pPr algn="just"/>
            <a:endParaRPr lang="pt-BR" sz="2600" dirty="0">
              <a:latin typeface="Times New Roman" pitchFamily="18" charset="0"/>
              <a:cs typeface="Times New Roman" pitchFamily="18" charset="0"/>
            </a:endParaRPr>
          </a:p>
          <a:p>
            <a:pPr algn="just"/>
            <a:r>
              <a:rPr lang="pt-BR" sz="2600" dirty="0">
                <a:latin typeface="Times New Roman" pitchFamily="18" charset="0"/>
                <a:cs typeface="Times New Roman" pitchFamily="18" charset="0"/>
              </a:rPr>
              <a:t>III - </a:t>
            </a:r>
            <a:r>
              <a:rPr lang="pt-BR" sz="2600" b="1" dirty="0">
                <a:latin typeface="Times New Roman" pitchFamily="18" charset="0"/>
                <a:cs typeface="Times New Roman" pitchFamily="18" charset="0"/>
              </a:rPr>
              <a:t>resistência injustificada ao andamento dos processos </a:t>
            </a:r>
            <a:r>
              <a:rPr lang="pt-BR" sz="2600" dirty="0">
                <a:latin typeface="Times New Roman" pitchFamily="18" charset="0"/>
                <a:cs typeface="Times New Roman" pitchFamily="18" charset="0"/>
              </a:rPr>
              <a:t>e, indevidamente, retardar ou deixar de praticar ato de ofício, ou praticá-lo contra disposição expressa em lei</a:t>
            </a:r>
            <a:r>
              <a:rPr lang="pt-BR" sz="2600" dirty="0" smtClean="0">
                <a:latin typeface="Times New Roman" pitchFamily="18" charset="0"/>
                <a:cs typeface="Times New Roman" pitchFamily="18" charset="0"/>
              </a:rPr>
              <a:t>.</a:t>
            </a:r>
          </a:p>
          <a:p>
            <a:endParaRPr lang="pt-BR" sz="2400" dirty="0">
              <a:latin typeface="Times New Roman" pitchFamily="18" charset="0"/>
              <a:cs typeface="Times New Roman" pitchFamily="18" charset="0"/>
            </a:endParaRPr>
          </a:p>
        </p:txBody>
      </p:sp>
    </p:spTree>
    <p:extLst>
      <p:ext uri="{BB962C8B-B14F-4D97-AF65-F5344CB8AC3E}">
        <p14:creationId xmlns:p14="http://schemas.microsoft.com/office/powerpoint/2010/main" val="3516842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165"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624" name="Rectangle 5"/>
          <p:cNvSpPr>
            <a:spLocks noChangeArrowheads="1"/>
          </p:cNvSpPr>
          <p:nvPr/>
        </p:nvSpPr>
        <p:spPr bwMode="auto">
          <a:xfrm>
            <a:off x="0" y="0"/>
            <a:ext cx="10287000" cy="45720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25" name="Rectangle 9"/>
          <p:cNvSpPr>
            <a:spLocks noChangeArrowheads="1"/>
          </p:cNvSpPr>
          <p:nvPr/>
        </p:nvSpPr>
        <p:spPr bwMode="auto">
          <a:xfrm>
            <a:off x="0" y="341630"/>
            <a:ext cx="233680" cy="68834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t/>
            </a:r>
            <a:b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b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27" name="CaixaDeTexto 11"/>
          <p:cNvSpPr txBox="1"/>
          <p:nvPr/>
        </p:nvSpPr>
        <p:spPr>
          <a:xfrm>
            <a:off x="631825" y="1082040"/>
            <a:ext cx="8763000" cy="3508653"/>
          </a:xfrm>
          <a:prstGeom prst="rect">
            <a:avLst/>
          </a:prstGeom>
          <a:noFill/>
        </p:spPr>
        <p:txBody>
          <a:bodyPr wrap="square" rtlCol="0">
            <a:spAutoFit/>
          </a:bodyPr>
          <a:lstStyle/>
          <a:p>
            <a:pPr marL="285750" indent="-285750">
              <a:buClr>
                <a:srgbClr val="FF0000"/>
              </a:buClr>
              <a:buFont typeface="Wingdings" pitchFamily="2" charset="2"/>
              <a:buChar char="Ø"/>
            </a:pPr>
            <a:r>
              <a:rPr lang="pt-BR" sz="2800" dirty="0" smtClean="0">
                <a:latin typeface="Times New Roman" pitchFamily="18" charset="0"/>
                <a:cs typeface="Times New Roman" pitchFamily="18" charset="0"/>
              </a:rPr>
              <a:t>VEDADO AO AGENTE PÚBLICO [ART. 9º]:</a:t>
            </a:r>
          </a:p>
          <a:p>
            <a:endParaRPr lang="pt-BR" dirty="0"/>
          </a:p>
          <a:p>
            <a:pPr algn="just"/>
            <a:r>
              <a:rPr lang="pt-BR" sz="2600" dirty="0">
                <a:latin typeface="Times New Roman" pitchFamily="18" charset="0"/>
                <a:cs typeface="Times New Roman" pitchFamily="18" charset="0"/>
              </a:rPr>
              <a:t>§ 1º </a:t>
            </a:r>
            <a:r>
              <a:rPr lang="pt-BR" sz="2600" b="1" dirty="0">
                <a:latin typeface="Times New Roman" pitchFamily="18" charset="0"/>
                <a:cs typeface="Times New Roman" pitchFamily="18" charset="0"/>
              </a:rPr>
              <a:t>Não poderá participar, direta ou indiretamente, da licitação ou da execução do </a:t>
            </a:r>
            <a:r>
              <a:rPr lang="pt-BR" sz="2600" b="1" dirty="0" smtClean="0">
                <a:latin typeface="Times New Roman" pitchFamily="18" charset="0"/>
                <a:cs typeface="Times New Roman" pitchFamily="18" charset="0"/>
              </a:rPr>
              <a:t>contrato: </a:t>
            </a:r>
            <a:r>
              <a:rPr lang="pt-BR" sz="2600" b="1" u="sng" dirty="0">
                <a:latin typeface="Times New Roman" pitchFamily="18" charset="0"/>
                <a:cs typeface="Times New Roman" pitchFamily="18" charset="0"/>
              </a:rPr>
              <a:t>agente público de órgão ou entidade licitante ou </a:t>
            </a:r>
            <a:r>
              <a:rPr lang="pt-BR" sz="2600" b="1" u="sng" dirty="0" smtClean="0">
                <a:latin typeface="Times New Roman" pitchFamily="18" charset="0"/>
                <a:cs typeface="Times New Roman" pitchFamily="18" charset="0"/>
              </a:rPr>
              <a:t>contratante</a:t>
            </a:r>
            <a:endParaRPr lang="pt-BR" sz="2600" dirty="0">
              <a:latin typeface="Times New Roman" pitchFamily="18" charset="0"/>
              <a:cs typeface="Times New Roman" pitchFamily="18" charset="0"/>
            </a:endParaRPr>
          </a:p>
          <a:p>
            <a:pPr algn="just"/>
            <a:endParaRPr lang="pt-BR" sz="2600" dirty="0">
              <a:latin typeface="Times New Roman" pitchFamily="18" charset="0"/>
              <a:cs typeface="Times New Roman" pitchFamily="18" charset="0"/>
            </a:endParaRPr>
          </a:p>
          <a:p>
            <a:pPr algn="just"/>
            <a:r>
              <a:rPr lang="pt-BR" sz="2600" dirty="0">
                <a:latin typeface="Times New Roman" pitchFamily="18" charset="0"/>
                <a:cs typeface="Times New Roman" pitchFamily="18" charset="0"/>
              </a:rPr>
              <a:t>§ 2º </a:t>
            </a:r>
            <a:r>
              <a:rPr lang="pt-BR" sz="2600" b="1" dirty="0">
                <a:latin typeface="Times New Roman" pitchFamily="18" charset="0"/>
                <a:cs typeface="Times New Roman" pitchFamily="18" charset="0"/>
              </a:rPr>
              <a:t>vedações estendem-se a </a:t>
            </a:r>
            <a:r>
              <a:rPr lang="pt-BR" sz="2600" b="1" u="sng" dirty="0">
                <a:latin typeface="Times New Roman" pitchFamily="18" charset="0"/>
                <a:cs typeface="Times New Roman" pitchFamily="18" charset="0"/>
              </a:rPr>
              <a:t>terceiro que auxilie </a:t>
            </a:r>
            <a:r>
              <a:rPr lang="pt-BR" sz="2600" b="1" dirty="0">
                <a:latin typeface="Times New Roman" pitchFamily="18" charset="0"/>
                <a:cs typeface="Times New Roman" pitchFamily="18" charset="0"/>
              </a:rPr>
              <a:t>a condução da contratação;</a:t>
            </a:r>
            <a:endParaRPr lang="pt-BR" sz="2600" dirty="0">
              <a:latin typeface="Times New Roman" pitchFamily="18" charset="0"/>
              <a:cs typeface="Times New Roman" pitchFamily="18" charset="0"/>
            </a:endParaRPr>
          </a:p>
          <a:p>
            <a:endParaRPr lang="pt-BR" sz="2400" dirty="0">
              <a:latin typeface="Times New Roman" pitchFamily="18" charset="0"/>
              <a:cs typeface="Times New Roman" pitchFamily="18" charset="0"/>
            </a:endParaRPr>
          </a:p>
        </p:txBody>
      </p:sp>
    </p:spTree>
    <p:extLst>
      <p:ext uri="{BB962C8B-B14F-4D97-AF65-F5344CB8AC3E}">
        <p14:creationId xmlns:p14="http://schemas.microsoft.com/office/powerpoint/2010/main" val="38887505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0"/>
            <a:ext cx="1027747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48615" name="object 2"/>
          <p:cNvSpPr txBox="1">
            <a:spLocks noGrp="1"/>
          </p:cNvSpPr>
          <p:nvPr>
            <p:ph type="title"/>
          </p:nvPr>
        </p:nvSpPr>
        <p:spPr>
          <a:xfrm>
            <a:off x="4533900" y="2756079"/>
            <a:ext cx="5642209" cy="502208"/>
          </a:xfrm>
          <a:prstGeom prst="rect">
            <a:avLst/>
          </a:prstGeom>
        </p:spPr>
        <p:txBody>
          <a:bodyPr vert="horz" wrap="square" lIns="0" tIns="9671" rIns="0" bIns="0" rtlCol="0">
            <a:spAutoFit/>
          </a:bodyPr>
          <a:lstStyle/>
          <a:p>
            <a:pPr marL="10180">
              <a:spcBef>
                <a:spcPts val="76"/>
              </a:spcBef>
            </a:pPr>
            <a:r>
              <a:rPr lang="pt-BR" b="1" spc="-4" dirty="0" smtClean="0"/>
              <a:t>DEFESA DOS AGENTES</a:t>
            </a:r>
            <a:endParaRPr b="1" spc="-4" dirty="0"/>
          </a:p>
        </p:txBody>
      </p:sp>
      <p:sp>
        <p:nvSpPr>
          <p:cNvPr id="1048616" name="object 3"/>
          <p:cNvSpPr/>
          <p:nvPr/>
        </p:nvSpPr>
        <p:spPr>
          <a:xfrm flipV="1">
            <a:off x="4610100" y="3440809"/>
            <a:ext cx="5676900" cy="45719"/>
          </a:xfrm>
          <a:custGeom>
            <a:avLst/>
            <a:gdLst/>
            <a:ahLst/>
            <a:cxnLst/>
            <a:rect l="l" t="t" r="r" b="b"/>
            <a:pathLst>
              <a:path w="5437505" h="18414">
                <a:moveTo>
                  <a:pt x="5436997" y="0"/>
                </a:moveTo>
                <a:lnTo>
                  <a:pt x="0" y="0"/>
                </a:lnTo>
                <a:lnTo>
                  <a:pt x="0" y="18287"/>
                </a:lnTo>
                <a:lnTo>
                  <a:pt x="5436997" y="18287"/>
                </a:lnTo>
                <a:lnTo>
                  <a:pt x="5436997" y="0"/>
                </a:lnTo>
                <a:close/>
              </a:path>
            </a:pathLst>
          </a:custGeom>
          <a:solidFill>
            <a:srgbClr val="000000"/>
          </a:solidFill>
        </p:spPr>
        <p:txBody>
          <a:bodyPr wrap="square" lIns="0" tIns="0" rIns="0" bIns="0" rtlCol="0"/>
          <a:lstStyle/>
          <a:p>
            <a:endParaRPr/>
          </a:p>
        </p:txBody>
      </p:sp>
      <p:pic>
        <p:nvPicPr>
          <p:cNvPr id="2097161" name="Picture 6"/>
          <p:cNvPicPr>
            <a:picLocks noChangeAspect="1" noChangeArrowheads="1"/>
          </p:cNvPicPr>
          <p:nvPr/>
        </p:nvPicPr>
        <p:blipFill>
          <a:blip r:embed="rId3"/>
          <a:srcRect/>
          <a:stretch>
            <a:fillRect/>
          </a:stretch>
        </p:blipFill>
        <p:spPr bwMode="auto">
          <a:xfrm>
            <a:off x="8572500" y="457200"/>
            <a:ext cx="1212850" cy="469900"/>
          </a:xfrm>
          <a:prstGeom prst="rect">
            <a:avLst/>
          </a:prstGeom>
          <a:noFill/>
          <a:ln>
            <a:noFill/>
          </a:ln>
          <a:effectLst/>
        </p:spPr>
      </p:pic>
    </p:spTree>
    <p:extLst>
      <p:ext uri="{BB962C8B-B14F-4D97-AF65-F5344CB8AC3E}">
        <p14:creationId xmlns:p14="http://schemas.microsoft.com/office/powerpoint/2010/main" val="270977737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165"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624" name="Rectangle 5"/>
          <p:cNvSpPr>
            <a:spLocks noChangeArrowheads="1"/>
          </p:cNvSpPr>
          <p:nvPr/>
        </p:nvSpPr>
        <p:spPr bwMode="auto">
          <a:xfrm>
            <a:off x="0" y="0"/>
            <a:ext cx="10287000" cy="45720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25" name="Rectangle 9"/>
          <p:cNvSpPr>
            <a:spLocks noChangeArrowheads="1"/>
          </p:cNvSpPr>
          <p:nvPr/>
        </p:nvSpPr>
        <p:spPr bwMode="auto">
          <a:xfrm>
            <a:off x="0" y="341630"/>
            <a:ext cx="233680" cy="68834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t/>
            </a:r>
            <a:b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b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27" name="CaixaDeTexto 11"/>
          <p:cNvSpPr txBox="1"/>
          <p:nvPr/>
        </p:nvSpPr>
        <p:spPr>
          <a:xfrm>
            <a:off x="800100" y="685800"/>
            <a:ext cx="8763000" cy="4555093"/>
          </a:xfrm>
          <a:prstGeom prst="rect">
            <a:avLst/>
          </a:prstGeom>
          <a:noFill/>
        </p:spPr>
        <p:txBody>
          <a:bodyPr wrap="square" rtlCol="0">
            <a:spAutoFit/>
          </a:bodyPr>
          <a:lstStyle/>
          <a:p>
            <a:pPr marL="285750" indent="-285750">
              <a:buClr>
                <a:srgbClr val="FF0000"/>
              </a:buClr>
              <a:buFont typeface="Wingdings" pitchFamily="2" charset="2"/>
              <a:buChar char="Ø"/>
            </a:pPr>
            <a:r>
              <a:rPr lang="pt-BR" sz="2800" dirty="0" smtClean="0">
                <a:latin typeface="Times New Roman" pitchFamily="18" charset="0"/>
                <a:cs typeface="Times New Roman" pitchFamily="18" charset="0"/>
              </a:rPr>
              <a:t>DEFESA ADMINISTRATIVA OU JUDICIAL</a:t>
            </a:r>
          </a:p>
          <a:p>
            <a:endParaRPr lang="pt-BR" dirty="0"/>
          </a:p>
          <a:p>
            <a:pPr algn="just"/>
            <a:r>
              <a:rPr lang="pt-BR" sz="2800" dirty="0" smtClean="0">
                <a:latin typeface="Times New Roman" pitchFamily="18" charset="0"/>
                <a:cs typeface="Times New Roman" pitchFamily="18" charset="0"/>
              </a:rPr>
              <a:t>- </a:t>
            </a:r>
            <a:r>
              <a:rPr lang="pt-BR" sz="2800" b="1" dirty="0" smtClean="0">
                <a:latin typeface="Times New Roman" pitchFamily="18" charset="0"/>
                <a:cs typeface="Times New Roman" pitchFamily="18" charset="0"/>
              </a:rPr>
              <a:t>Autoridades e servidores públicos</a:t>
            </a:r>
            <a:r>
              <a:rPr lang="pt-BR" sz="2800" dirty="0" smtClean="0">
                <a:latin typeface="Times New Roman" pitchFamily="18" charset="0"/>
                <a:cs typeface="Times New Roman" pitchFamily="18" charset="0"/>
              </a:rPr>
              <a:t>, ainda que não mais ocupem o cargo, emprego ou função:  </a:t>
            </a:r>
            <a:r>
              <a:rPr lang="pt-BR" sz="2800" b="1" dirty="0" smtClean="0">
                <a:latin typeface="Times New Roman" pitchFamily="18" charset="0"/>
                <a:cs typeface="Times New Roman" pitchFamily="18" charset="0"/>
              </a:rPr>
              <a:t>ato </a:t>
            </a:r>
            <a:r>
              <a:rPr lang="pt-BR" sz="2800" b="1" dirty="0">
                <a:latin typeface="Times New Roman" pitchFamily="18" charset="0"/>
                <a:cs typeface="Times New Roman" pitchFamily="18" charset="0"/>
              </a:rPr>
              <a:t>praticado com estrita observância de orientação </a:t>
            </a:r>
            <a:r>
              <a:rPr lang="pt-BR" sz="2800" b="1" dirty="0" smtClean="0">
                <a:latin typeface="Times New Roman" pitchFamily="18" charset="0"/>
                <a:cs typeface="Times New Roman" pitchFamily="18" charset="0"/>
              </a:rPr>
              <a:t>em </a:t>
            </a:r>
            <a:r>
              <a:rPr lang="pt-BR" sz="2800" b="1" dirty="0">
                <a:latin typeface="Times New Roman" pitchFamily="18" charset="0"/>
                <a:cs typeface="Times New Roman" pitchFamily="18" charset="0"/>
              </a:rPr>
              <a:t>parecer </a:t>
            </a:r>
            <a:r>
              <a:rPr lang="pt-BR" sz="2800" dirty="0">
                <a:latin typeface="Times New Roman" pitchFamily="18" charset="0"/>
                <a:cs typeface="Times New Roman" pitchFamily="18" charset="0"/>
              </a:rPr>
              <a:t>jurídico </a:t>
            </a:r>
            <a:r>
              <a:rPr lang="pt-BR" sz="2800" dirty="0" smtClean="0">
                <a:latin typeface="Times New Roman" pitchFamily="18" charset="0"/>
                <a:cs typeface="Times New Roman" pitchFamily="18" charset="0"/>
              </a:rPr>
              <a:t>gera o direito ao servidor de </a:t>
            </a:r>
            <a:r>
              <a:rPr lang="pt-BR" sz="2800" b="1" dirty="0">
                <a:latin typeface="Times New Roman" pitchFamily="18" charset="0"/>
                <a:cs typeface="Times New Roman" pitchFamily="18" charset="0"/>
              </a:rPr>
              <a:t>representação judicial ou </a:t>
            </a:r>
            <a:r>
              <a:rPr lang="pt-BR" sz="2800" b="1" dirty="0" smtClean="0">
                <a:latin typeface="Times New Roman" pitchFamily="18" charset="0"/>
                <a:cs typeface="Times New Roman" pitchFamily="18" charset="0"/>
              </a:rPr>
              <a:t>extrajudicial pela advocacia pública</a:t>
            </a:r>
            <a:r>
              <a:rPr lang="pt-BR" sz="2800" dirty="0" smtClean="0">
                <a:latin typeface="Times New Roman" pitchFamily="18" charset="0"/>
                <a:cs typeface="Times New Roman" pitchFamily="18" charset="0"/>
              </a:rPr>
              <a:t>; </a:t>
            </a:r>
            <a:endParaRPr lang="pt-BR" sz="2800" dirty="0">
              <a:latin typeface="Times New Roman" pitchFamily="18" charset="0"/>
              <a:cs typeface="Times New Roman" pitchFamily="18" charset="0"/>
            </a:endParaRPr>
          </a:p>
          <a:p>
            <a:endParaRPr lang="pt-BR" sz="2800" dirty="0" smtClean="0">
              <a:latin typeface="Times New Roman" pitchFamily="18" charset="0"/>
              <a:cs typeface="Times New Roman" pitchFamily="18" charset="0"/>
            </a:endParaRPr>
          </a:p>
          <a:p>
            <a:pPr algn="just"/>
            <a:r>
              <a:rPr lang="pt-BR" sz="2800" dirty="0" smtClean="0">
                <a:latin typeface="Times New Roman" pitchFamily="18" charset="0"/>
                <a:cs typeface="Times New Roman" pitchFamily="18" charset="0"/>
              </a:rPr>
              <a:t>- </a:t>
            </a:r>
            <a:r>
              <a:rPr lang="pt-BR" sz="2800" b="1" dirty="0" smtClean="0">
                <a:latin typeface="Times New Roman" pitchFamily="18" charset="0"/>
                <a:cs typeface="Times New Roman" pitchFamily="18" charset="0"/>
              </a:rPr>
              <a:t>Salvo</a:t>
            </a:r>
            <a:r>
              <a:rPr lang="pt-BR" sz="2800" dirty="0" smtClean="0">
                <a:latin typeface="Times New Roman" pitchFamily="18" charset="0"/>
                <a:cs typeface="Times New Roman" pitchFamily="18" charset="0"/>
              </a:rPr>
              <a:t>, no caso de </a:t>
            </a:r>
            <a:r>
              <a:rPr lang="pt-BR" sz="2800" b="1" dirty="0" smtClean="0">
                <a:latin typeface="Times New Roman" pitchFamily="18" charset="0"/>
                <a:cs typeface="Times New Roman" pitchFamily="18" charset="0"/>
              </a:rPr>
              <a:t>provas de </a:t>
            </a:r>
            <a:r>
              <a:rPr lang="pt-BR" sz="2800" b="1" dirty="0">
                <a:latin typeface="Times New Roman" pitchFamily="18" charset="0"/>
                <a:cs typeface="Times New Roman" pitchFamily="18" charset="0"/>
              </a:rPr>
              <a:t>atos ilícitos dolosos </a:t>
            </a:r>
            <a:r>
              <a:rPr lang="pt-BR" sz="2800" dirty="0">
                <a:latin typeface="Times New Roman" pitchFamily="18" charset="0"/>
                <a:cs typeface="Times New Roman" pitchFamily="18" charset="0"/>
              </a:rPr>
              <a:t>constarem nos autos do processo administrativo ou judicial.</a:t>
            </a:r>
          </a:p>
          <a:p>
            <a:endParaRPr lang="pt-BR" sz="2400" dirty="0">
              <a:latin typeface="Times New Roman" pitchFamily="18" charset="0"/>
              <a:cs typeface="Times New Roman" pitchFamily="18" charset="0"/>
            </a:endParaRPr>
          </a:p>
        </p:txBody>
      </p:sp>
    </p:spTree>
    <p:extLst>
      <p:ext uri="{BB962C8B-B14F-4D97-AF65-F5344CB8AC3E}">
        <p14:creationId xmlns:p14="http://schemas.microsoft.com/office/powerpoint/2010/main" val="133338282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165"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624" name="Rectangle 5"/>
          <p:cNvSpPr>
            <a:spLocks noChangeArrowheads="1"/>
          </p:cNvSpPr>
          <p:nvPr/>
        </p:nvSpPr>
        <p:spPr bwMode="auto">
          <a:xfrm>
            <a:off x="0" y="0"/>
            <a:ext cx="10287000" cy="45720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25" name="Rectangle 9"/>
          <p:cNvSpPr>
            <a:spLocks noChangeArrowheads="1"/>
          </p:cNvSpPr>
          <p:nvPr/>
        </p:nvSpPr>
        <p:spPr bwMode="auto">
          <a:xfrm>
            <a:off x="0" y="341630"/>
            <a:ext cx="233680" cy="68834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t/>
            </a:r>
            <a:b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b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27" name="CaixaDeTexto 11"/>
          <p:cNvSpPr txBox="1"/>
          <p:nvPr/>
        </p:nvSpPr>
        <p:spPr>
          <a:xfrm>
            <a:off x="1038225" y="818317"/>
            <a:ext cx="8369300" cy="4493538"/>
          </a:xfrm>
          <a:prstGeom prst="rect">
            <a:avLst/>
          </a:prstGeom>
          <a:noFill/>
        </p:spPr>
        <p:txBody>
          <a:bodyPr wrap="square" rtlCol="0">
            <a:spAutoFit/>
          </a:bodyPr>
          <a:lstStyle/>
          <a:p>
            <a:pPr marL="457200" indent="-457200" algn="ctr">
              <a:buClr>
                <a:srgbClr val="FF0000"/>
              </a:buClr>
              <a:buFont typeface="Wingdings" pitchFamily="2" charset="2"/>
              <a:buChar char="v"/>
            </a:pPr>
            <a:r>
              <a:rPr lang="pt-BR" sz="2600" b="1" dirty="0" smtClean="0">
                <a:latin typeface="Times New Roman" pitchFamily="18" charset="0"/>
                <a:cs typeface="Times New Roman" pitchFamily="18" charset="0"/>
              </a:rPr>
              <a:t>Vedação de marca</a:t>
            </a:r>
          </a:p>
          <a:p>
            <a:pPr marL="285750" indent="-285750" algn="just">
              <a:buFont typeface="Wingdings" pitchFamily="2" charset="2"/>
              <a:buChar char="Ø"/>
            </a:pPr>
            <a:endParaRPr lang="pt-BR" sz="2600" b="1" dirty="0" smtClean="0">
              <a:latin typeface="Times New Roman" pitchFamily="18" charset="0"/>
              <a:cs typeface="Times New Roman" pitchFamily="18" charset="0"/>
            </a:endParaRPr>
          </a:p>
          <a:p>
            <a:pPr marL="342900" indent="-342900" algn="just">
              <a:buFontTx/>
              <a:buChar char="-"/>
            </a:pPr>
            <a:r>
              <a:rPr lang="pt-BR" sz="2600" dirty="0" smtClean="0">
                <a:latin typeface="Times New Roman" pitchFamily="18" charset="0"/>
                <a:cs typeface="Times New Roman" pitchFamily="18" charset="0"/>
              </a:rPr>
              <a:t>vedar </a:t>
            </a:r>
            <a:r>
              <a:rPr lang="pt-BR" sz="2600" dirty="0">
                <a:latin typeface="Times New Roman" pitchFamily="18" charset="0"/>
                <a:cs typeface="Times New Roman" pitchFamily="18" charset="0"/>
              </a:rPr>
              <a:t>a </a:t>
            </a:r>
            <a:r>
              <a:rPr lang="pt-BR" sz="2600" b="1" dirty="0">
                <a:latin typeface="Times New Roman" pitchFamily="18" charset="0"/>
                <a:cs typeface="Times New Roman" pitchFamily="18" charset="0"/>
              </a:rPr>
              <a:t>contratação de marca ou produto</a:t>
            </a:r>
            <a:r>
              <a:rPr lang="pt-BR" sz="2600" dirty="0">
                <a:latin typeface="Times New Roman" pitchFamily="18" charset="0"/>
                <a:cs typeface="Times New Roman" pitchFamily="18" charset="0"/>
              </a:rPr>
              <a:t>, quando, mediante processo administrativo, </a:t>
            </a:r>
            <a:r>
              <a:rPr lang="pt-BR" sz="2600" b="1" dirty="0">
                <a:latin typeface="Times New Roman" pitchFamily="18" charset="0"/>
                <a:cs typeface="Times New Roman" pitchFamily="18" charset="0"/>
              </a:rPr>
              <a:t>restar comprovado que produtos adquiridos e utilizados </a:t>
            </a:r>
            <a:r>
              <a:rPr lang="pt-BR" sz="2600" dirty="0">
                <a:latin typeface="Times New Roman" pitchFamily="18" charset="0"/>
                <a:cs typeface="Times New Roman" pitchFamily="18" charset="0"/>
              </a:rPr>
              <a:t>anteriormente </a:t>
            </a:r>
            <a:r>
              <a:rPr lang="pt-BR" sz="2600" b="1" dirty="0">
                <a:latin typeface="Times New Roman" pitchFamily="18" charset="0"/>
                <a:cs typeface="Times New Roman" pitchFamily="18" charset="0"/>
              </a:rPr>
              <a:t>pela Administração não atendem a requisitos indispensáveis </a:t>
            </a:r>
            <a:r>
              <a:rPr lang="pt-BR" sz="2600" dirty="0">
                <a:latin typeface="Times New Roman" pitchFamily="18" charset="0"/>
                <a:cs typeface="Times New Roman" pitchFamily="18" charset="0"/>
              </a:rPr>
              <a:t>ao pleno </a:t>
            </a:r>
            <a:r>
              <a:rPr lang="pt-BR" sz="2600" b="1" dirty="0">
                <a:latin typeface="Times New Roman" pitchFamily="18" charset="0"/>
                <a:cs typeface="Times New Roman" pitchFamily="18" charset="0"/>
              </a:rPr>
              <a:t>adimplemento</a:t>
            </a:r>
            <a:r>
              <a:rPr lang="pt-BR" sz="2600" dirty="0">
                <a:latin typeface="Times New Roman" pitchFamily="18" charset="0"/>
                <a:cs typeface="Times New Roman" pitchFamily="18" charset="0"/>
              </a:rPr>
              <a:t> da obrigação contratual</a:t>
            </a:r>
            <a:r>
              <a:rPr lang="pt-BR" sz="2600" dirty="0" smtClean="0">
                <a:latin typeface="Times New Roman" pitchFamily="18" charset="0"/>
                <a:cs typeface="Times New Roman" pitchFamily="18" charset="0"/>
              </a:rPr>
              <a:t>;</a:t>
            </a:r>
          </a:p>
          <a:p>
            <a:pPr marL="342900" indent="-342900" algn="just">
              <a:buFontTx/>
              <a:buChar char="-"/>
            </a:pPr>
            <a:endParaRPr lang="pt-BR" sz="2600" dirty="0">
              <a:latin typeface="Times New Roman" pitchFamily="18" charset="0"/>
              <a:cs typeface="Times New Roman" pitchFamily="18" charset="0"/>
            </a:endParaRPr>
          </a:p>
          <a:p>
            <a:pPr marL="342900" indent="-342900" algn="just">
              <a:buFontTx/>
              <a:buChar char="-"/>
            </a:pPr>
            <a:r>
              <a:rPr lang="pt-BR" sz="2600" dirty="0" smtClean="0">
                <a:latin typeface="Times New Roman" pitchFamily="18" charset="0"/>
                <a:cs typeface="Times New Roman" pitchFamily="18" charset="0"/>
              </a:rPr>
              <a:t>Direito de defesa e manifestação do fabricante;</a:t>
            </a:r>
          </a:p>
          <a:p>
            <a:pPr marL="342900" indent="-342900" algn="just">
              <a:buFontTx/>
              <a:buChar char="-"/>
            </a:pPr>
            <a:endParaRPr lang="pt-BR" sz="2600" dirty="0">
              <a:latin typeface="Times New Roman" pitchFamily="18" charset="0"/>
              <a:cs typeface="Times New Roman" pitchFamily="18" charset="0"/>
            </a:endParaRPr>
          </a:p>
          <a:p>
            <a:pPr marL="342900" indent="-342900" algn="just">
              <a:buFontTx/>
              <a:buChar char="-"/>
            </a:pPr>
            <a:r>
              <a:rPr lang="pt-BR" sz="2600" dirty="0" smtClean="0">
                <a:latin typeface="Times New Roman" pitchFamily="18" charset="0"/>
                <a:cs typeface="Times New Roman" pitchFamily="18" charset="0"/>
              </a:rPr>
              <a:t>Marca ou produto, não o fornecedor;</a:t>
            </a:r>
          </a:p>
        </p:txBody>
      </p:sp>
    </p:spTree>
    <p:extLst>
      <p:ext uri="{BB962C8B-B14F-4D97-AF65-F5344CB8AC3E}">
        <p14:creationId xmlns:p14="http://schemas.microsoft.com/office/powerpoint/2010/main" val="318268579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165"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624" name="Rectangle 5"/>
          <p:cNvSpPr>
            <a:spLocks noChangeArrowheads="1"/>
          </p:cNvSpPr>
          <p:nvPr/>
        </p:nvSpPr>
        <p:spPr bwMode="auto">
          <a:xfrm>
            <a:off x="0" y="0"/>
            <a:ext cx="10287000" cy="45720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25" name="Rectangle 9"/>
          <p:cNvSpPr>
            <a:spLocks noChangeArrowheads="1"/>
          </p:cNvSpPr>
          <p:nvPr/>
        </p:nvSpPr>
        <p:spPr bwMode="auto">
          <a:xfrm>
            <a:off x="0" y="341630"/>
            <a:ext cx="233680" cy="68834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t/>
            </a:r>
            <a:b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b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27" name="CaixaDeTexto 11"/>
          <p:cNvSpPr txBox="1"/>
          <p:nvPr/>
        </p:nvSpPr>
        <p:spPr>
          <a:xfrm>
            <a:off x="765175" y="348417"/>
            <a:ext cx="8756650" cy="5693866"/>
          </a:xfrm>
          <a:prstGeom prst="rect">
            <a:avLst/>
          </a:prstGeom>
          <a:noFill/>
        </p:spPr>
        <p:txBody>
          <a:bodyPr wrap="square" rtlCol="0">
            <a:spAutoFit/>
          </a:bodyPr>
          <a:lstStyle/>
          <a:p>
            <a:pPr marL="457200" indent="-457200" algn="ctr">
              <a:buClr>
                <a:srgbClr val="FF0000"/>
              </a:buClr>
              <a:buFont typeface="Wingdings" pitchFamily="2" charset="2"/>
              <a:buChar char="v"/>
            </a:pPr>
            <a:r>
              <a:rPr lang="pt-BR" sz="2800" b="1" dirty="0" smtClean="0">
                <a:latin typeface="Times New Roman" pitchFamily="18" charset="0"/>
                <a:cs typeface="Times New Roman" pitchFamily="18" charset="0"/>
              </a:rPr>
              <a:t>Padronização</a:t>
            </a:r>
          </a:p>
          <a:p>
            <a:pPr marL="457200" indent="-457200" algn="ctr">
              <a:buClr>
                <a:srgbClr val="FF0000"/>
              </a:buClr>
              <a:buFont typeface="Wingdings" pitchFamily="2" charset="2"/>
              <a:buChar char="v"/>
            </a:pPr>
            <a:endParaRPr lang="pt-BR" sz="2800" b="1" dirty="0">
              <a:latin typeface="Times New Roman" pitchFamily="18" charset="0"/>
              <a:cs typeface="Times New Roman" pitchFamily="18" charset="0"/>
            </a:endParaRPr>
          </a:p>
          <a:p>
            <a:pPr marL="457200" indent="-457200" algn="just">
              <a:buClr>
                <a:srgbClr val="FF0000"/>
              </a:buClr>
              <a:buFont typeface="Wingdings" pitchFamily="2" charset="2"/>
              <a:buChar char="Ø"/>
            </a:pPr>
            <a:r>
              <a:rPr lang="pt-BR" sz="2800" b="1" dirty="0" smtClean="0">
                <a:latin typeface="Times New Roman" pitchFamily="18" charset="0"/>
                <a:cs typeface="Times New Roman" pitchFamily="18" charset="0"/>
              </a:rPr>
              <a:t>processo</a:t>
            </a:r>
            <a:r>
              <a:rPr lang="pt-BR" sz="2800" dirty="0" smtClean="0">
                <a:latin typeface="Times New Roman" pitchFamily="18" charset="0"/>
                <a:cs typeface="Times New Roman" pitchFamily="18" charset="0"/>
              </a:rPr>
              <a:t> [parecer técnico; despacho </a:t>
            </a:r>
            <a:r>
              <a:rPr lang="pt-BR" sz="2800" dirty="0">
                <a:latin typeface="Times New Roman" pitchFamily="18" charset="0"/>
                <a:cs typeface="Times New Roman" pitchFamily="18" charset="0"/>
              </a:rPr>
              <a:t>motivado da autoridade </a:t>
            </a:r>
            <a:r>
              <a:rPr lang="pt-BR" sz="2800" dirty="0" smtClean="0">
                <a:latin typeface="Times New Roman" pitchFamily="18" charset="0"/>
                <a:cs typeface="Times New Roman" pitchFamily="18" charset="0"/>
              </a:rPr>
              <a:t>superior; justificativa </a:t>
            </a:r>
            <a:r>
              <a:rPr lang="pt-BR" sz="2800" dirty="0">
                <a:latin typeface="Times New Roman" pitchFamily="18" charset="0"/>
                <a:cs typeface="Times New Roman" pitchFamily="18" charset="0"/>
              </a:rPr>
              <a:t>e descrição sucinta do padrão </a:t>
            </a:r>
            <a:r>
              <a:rPr lang="pt-BR" sz="2800" dirty="0" smtClean="0">
                <a:latin typeface="Times New Roman" pitchFamily="18" charset="0"/>
                <a:cs typeface="Times New Roman" pitchFamily="18" charset="0"/>
              </a:rPr>
              <a:t>definido]</a:t>
            </a:r>
          </a:p>
          <a:p>
            <a:pPr marL="457200" indent="-457200" algn="just">
              <a:buFontTx/>
              <a:buChar char="-"/>
            </a:pPr>
            <a:endParaRPr lang="pt-BR" sz="2800" b="1" dirty="0">
              <a:latin typeface="Times New Roman" pitchFamily="18" charset="0"/>
              <a:cs typeface="Times New Roman" pitchFamily="18" charset="0"/>
            </a:endParaRPr>
          </a:p>
          <a:p>
            <a:pPr marL="457200" indent="-457200" algn="just">
              <a:buClr>
                <a:srgbClr val="FF0000"/>
              </a:buClr>
              <a:buFont typeface="Wingdings" pitchFamily="2" charset="2"/>
              <a:buChar char="Ø"/>
            </a:pPr>
            <a:r>
              <a:rPr lang="pt-BR" sz="2800" dirty="0" smtClean="0">
                <a:latin typeface="Times New Roman" pitchFamily="18" charset="0"/>
                <a:cs typeface="Times New Roman" pitchFamily="18" charset="0"/>
              </a:rPr>
              <a:t>É </a:t>
            </a:r>
            <a:r>
              <a:rPr lang="pt-BR" sz="2800" dirty="0">
                <a:latin typeface="Times New Roman" pitchFamily="18" charset="0"/>
                <a:cs typeface="Times New Roman" pitchFamily="18" charset="0"/>
              </a:rPr>
              <a:t>permitida a padronização com base em </a:t>
            </a:r>
            <a:r>
              <a:rPr lang="pt-BR" sz="2800" b="1" dirty="0">
                <a:latin typeface="Times New Roman" pitchFamily="18" charset="0"/>
                <a:cs typeface="Times New Roman" pitchFamily="18" charset="0"/>
              </a:rPr>
              <a:t>processo de outro órgão ou entidade de nível federativo igual ou superior ao do órgão adquirente</a:t>
            </a:r>
            <a:r>
              <a:rPr lang="pt-BR" sz="2800" dirty="0">
                <a:latin typeface="Times New Roman" pitchFamily="18" charset="0"/>
                <a:cs typeface="Times New Roman" pitchFamily="18" charset="0"/>
              </a:rPr>
              <a:t>, devendo o ato que decidir pela adesão a outra padronização ser </a:t>
            </a:r>
            <a:r>
              <a:rPr lang="pt-BR" sz="2800" u="sng" dirty="0">
                <a:latin typeface="Times New Roman" pitchFamily="18" charset="0"/>
                <a:cs typeface="Times New Roman" pitchFamily="18" charset="0"/>
              </a:rPr>
              <a:t>devidamente motivado, com indicação da necessidade da Administração e dos riscos decorrentes dessa decisão, e divulgado em sítio eletrônico oficial.</a:t>
            </a:r>
          </a:p>
        </p:txBody>
      </p:sp>
    </p:spTree>
    <p:extLst>
      <p:ext uri="{BB962C8B-B14F-4D97-AF65-F5344CB8AC3E}">
        <p14:creationId xmlns:p14="http://schemas.microsoft.com/office/powerpoint/2010/main" val="415816638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165"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cxnSp>
        <p:nvCxnSpPr>
          <p:cNvPr id="3145729" name="Conector de seta reta 5"/>
          <p:cNvCxnSpPr>
            <a:cxnSpLocks/>
          </p:cNvCxnSpPr>
          <p:nvPr/>
        </p:nvCxnSpPr>
        <p:spPr>
          <a:xfrm flipV="1">
            <a:off x="1069340" y="7350760"/>
            <a:ext cx="1023620" cy="12700"/>
          </a:xfrm>
          <a:prstGeom prst="straightConnector1">
            <a:avLst/>
          </a:prstGeom>
          <a:ln w="9525" cap="flat" cmpd="sng">
            <a:solidFill>
              <a:srgbClr val="FF0000"/>
            </a:solidFill>
            <a:prstDash val="solid"/>
            <a:round/>
            <a:headEnd/>
            <a:tailEnd type="arrow" w="med" len="med"/>
          </a:ln>
        </p:spPr>
      </p:cxnSp>
      <p:sp>
        <p:nvSpPr>
          <p:cNvPr id="1048624" name="Rectangle 5"/>
          <p:cNvSpPr>
            <a:spLocks noChangeArrowheads="1"/>
          </p:cNvSpPr>
          <p:nvPr/>
        </p:nvSpPr>
        <p:spPr bwMode="auto">
          <a:xfrm>
            <a:off x="0" y="0"/>
            <a:ext cx="10287000" cy="45720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25" name="Rectangle 9"/>
          <p:cNvSpPr>
            <a:spLocks noChangeArrowheads="1"/>
          </p:cNvSpPr>
          <p:nvPr/>
        </p:nvSpPr>
        <p:spPr bwMode="auto">
          <a:xfrm>
            <a:off x="0" y="341630"/>
            <a:ext cx="233680" cy="68834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t/>
            </a:r>
            <a:b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b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27" name="CaixaDeTexto 11"/>
          <p:cNvSpPr txBox="1"/>
          <p:nvPr/>
        </p:nvSpPr>
        <p:spPr>
          <a:xfrm>
            <a:off x="1069340" y="1447800"/>
            <a:ext cx="8354820" cy="1815882"/>
          </a:xfrm>
          <a:prstGeom prst="rect">
            <a:avLst/>
          </a:prstGeom>
          <a:noFill/>
        </p:spPr>
        <p:txBody>
          <a:bodyPr wrap="square" rtlCol="0">
            <a:spAutoFit/>
          </a:bodyPr>
          <a:lstStyle/>
          <a:p>
            <a:pPr algn="just"/>
            <a:r>
              <a:rPr lang="pt-BR" sz="2800" dirty="0">
                <a:latin typeface="Times New Roman" pitchFamily="18" charset="0"/>
                <a:cs typeface="Times New Roman" pitchFamily="18" charset="0"/>
              </a:rPr>
              <a:t>Art. 44. Quando houver a </a:t>
            </a:r>
            <a:r>
              <a:rPr lang="pt-BR" sz="2800" b="1" dirty="0">
                <a:latin typeface="Times New Roman" pitchFamily="18" charset="0"/>
                <a:cs typeface="Times New Roman" pitchFamily="18" charset="0"/>
              </a:rPr>
              <a:t>possibilidade de compra ou de locação de bens</a:t>
            </a:r>
            <a:r>
              <a:rPr lang="pt-BR" sz="2800" dirty="0">
                <a:latin typeface="Times New Roman" pitchFamily="18" charset="0"/>
                <a:cs typeface="Times New Roman" pitchFamily="18" charset="0"/>
              </a:rPr>
              <a:t>, o </a:t>
            </a:r>
            <a:r>
              <a:rPr lang="pt-BR" sz="2800" b="1" dirty="0">
                <a:latin typeface="Times New Roman" pitchFamily="18" charset="0"/>
                <a:cs typeface="Times New Roman" pitchFamily="18" charset="0"/>
              </a:rPr>
              <a:t>estudo técnico preliminar deverá considerar os custos e os benefícios de cada opção</a:t>
            </a:r>
            <a:r>
              <a:rPr lang="pt-BR" sz="2800" dirty="0">
                <a:latin typeface="Times New Roman" pitchFamily="18" charset="0"/>
                <a:cs typeface="Times New Roman" pitchFamily="18" charset="0"/>
              </a:rPr>
              <a:t>, com indicação da alternativa mais vantajosa.</a:t>
            </a:r>
          </a:p>
        </p:txBody>
      </p:sp>
    </p:spTree>
    <p:extLst>
      <p:ext uri="{BB962C8B-B14F-4D97-AF65-F5344CB8AC3E}">
        <p14:creationId xmlns:p14="http://schemas.microsoft.com/office/powerpoint/2010/main" val="316464314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152400"/>
            <a:ext cx="1027747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48615" name="object 2"/>
          <p:cNvSpPr txBox="1">
            <a:spLocks noGrp="1"/>
          </p:cNvSpPr>
          <p:nvPr>
            <p:ph type="title"/>
          </p:nvPr>
        </p:nvSpPr>
        <p:spPr>
          <a:xfrm>
            <a:off x="4914900" y="2743200"/>
            <a:ext cx="5367338" cy="502208"/>
          </a:xfrm>
          <a:prstGeom prst="rect">
            <a:avLst/>
          </a:prstGeom>
        </p:spPr>
        <p:txBody>
          <a:bodyPr vert="horz" wrap="square" lIns="0" tIns="9671" rIns="0" bIns="0" rtlCol="0">
            <a:spAutoFit/>
          </a:bodyPr>
          <a:lstStyle/>
          <a:p>
            <a:pPr marL="10180">
              <a:spcBef>
                <a:spcPts val="76"/>
              </a:spcBef>
            </a:pPr>
            <a:r>
              <a:rPr lang="pt-BR" b="1" spc="-4" dirty="0" smtClean="0"/>
              <a:t>ORÇAMENTO SIGILOSO</a:t>
            </a:r>
            <a:endParaRPr lang="pt-BR" b="1" spc="-4" dirty="0"/>
          </a:p>
        </p:txBody>
      </p:sp>
      <p:sp>
        <p:nvSpPr>
          <p:cNvPr id="1048616" name="object 3"/>
          <p:cNvSpPr/>
          <p:nvPr/>
        </p:nvSpPr>
        <p:spPr>
          <a:xfrm>
            <a:off x="4762500" y="3395091"/>
            <a:ext cx="5524500" cy="45719"/>
          </a:xfrm>
          <a:custGeom>
            <a:avLst/>
            <a:gdLst/>
            <a:ahLst/>
            <a:cxnLst/>
            <a:rect l="l" t="t" r="r" b="b"/>
            <a:pathLst>
              <a:path w="5437505" h="18414">
                <a:moveTo>
                  <a:pt x="5436997" y="0"/>
                </a:moveTo>
                <a:lnTo>
                  <a:pt x="0" y="0"/>
                </a:lnTo>
                <a:lnTo>
                  <a:pt x="0" y="18287"/>
                </a:lnTo>
                <a:lnTo>
                  <a:pt x="5436997" y="18287"/>
                </a:lnTo>
                <a:lnTo>
                  <a:pt x="5436997" y="0"/>
                </a:lnTo>
                <a:close/>
              </a:path>
            </a:pathLst>
          </a:custGeom>
          <a:solidFill>
            <a:srgbClr val="000000"/>
          </a:solidFill>
        </p:spPr>
        <p:txBody>
          <a:bodyPr wrap="square" lIns="0" tIns="0" rIns="0" bIns="0" rtlCol="0"/>
          <a:lstStyle/>
          <a:p>
            <a:endParaRPr/>
          </a:p>
        </p:txBody>
      </p:sp>
      <p:pic>
        <p:nvPicPr>
          <p:cNvPr id="2097161" name="Picture 6"/>
          <p:cNvPicPr>
            <a:picLocks noChangeAspect="1" noChangeArrowheads="1"/>
          </p:cNvPicPr>
          <p:nvPr/>
        </p:nvPicPr>
        <p:blipFill>
          <a:blip r:embed="rId3"/>
          <a:srcRect/>
          <a:stretch>
            <a:fillRect/>
          </a:stretch>
        </p:blipFill>
        <p:spPr bwMode="auto">
          <a:xfrm>
            <a:off x="8572500" y="457200"/>
            <a:ext cx="1212850" cy="469900"/>
          </a:xfrm>
          <a:prstGeom prst="rect">
            <a:avLst/>
          </a:prstGeom>
          <a:noFill/>
          <a:ln>
            <a:noFill/>
          </a:ln>
          <a:effectLst/>
        </p:spPr>
      </p:pic>
    </p:spTree>
    <p:extLst>
      <p:ext uri="{BB962C8B-B14F-4D97-AF65-F5344CB8AC3E}">
        <p14:creationId xmlns:p14="http://schemas.microsoft.com/office/powerpoint/2010/main" val="135406324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165"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cxnSp>
        <p:nvCxnSpPr>
          <p:cNvPr id="3145729" name="Conector de seta reta 5"/>
          <p:cNvCxnSpPr>
            <a:cxnSpLocks/>
          </p:cNvCxnSpPr>
          <p:nvPr/>
        </p:nvCxnSpPr>
        <p:spPr>
          <a:xfrm flipV="1">
            <a:off x="1069340" y="7350760"/>
            <a:ext cx="1023620" cy="12700"/>
          </a:xfrm>
          <a:prstGeom prst="straightConnector1">
            <a:avLst/>
          </a:prstGeom>
          <a:ln w="9525" cap="flat" cmpd="sng">
            <a:solidFill>
              <a:srgbClr val="FF0000"/>
            </a:solidFill>
            <a:prstDash val="solid"/>
            <a:round/>
            <a:headEnd/>
            <a:tailEnd type="arrow" w="med" len="med"/>
          </a:ln>
        </p:spPr>
      </p:cxnSp>
      <p:sp>
        <p:nvSpPr>
          <p:cNvPr id="1048624" name="Rectangle 5"/>
          <p:cNvSpPr>
            <a:spLocks noChangeArrowheads="1"/>
          </p:cNvSpPr>
          <p:nvPr/>
        </p:nvSpPr>
        <p:spPr bwMode="auto">
          <a:xfrm>
            <a:off x="0" y="0"/>
            <a:ext cx="10287000" cy="45720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25" name="Rectangle 9"/>
          <p:cNvSpPr>
            <a:spLocks noChangeArrowheads="1"/>
          </p:cNvSpPr>
          <p:nvPr/>
        </p:nvSpPr>
        <p:spPr bwMode="auto">
          <a:xfrm>
            <a:off x="0" y="341630"/>
            <a:ext cx="233680" cy="68834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t/>
            </a:r>
            <a:b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b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27" name="CaixaDeTexto 11"/>
          <p:cNvSpPr txBox="1"/>
          <p:nvPr/>
        </p:nvSpPr>
        <p:spPr>
          <a:xfrm>
            <a:off x="723900" y="843717"/>
            <a:ext cx="9067800" cy="4832092"/>
          </a:xfrm>
          <a:prstGeom prst="rect">
            <a:avLst/>
          </a:prstGeom>
          <a:noFill/>
        </p:spPr>
        <p:txBody>
          <a:bodyPr wrap="square" rtlCol="0">
            <a:spAutoFit/>
          </a:bodyPr>
          <a:lstStyle/>
          <a:p>
            <a:pPr marL="652242" lvl="1" indent="-285750">
              <a:buClr>
                <a:srgbClr val="FF0000"/>
              </a:buClr>
              <a:buFont typeface="Wingdings" pitchFamily="2" charset="2"/>
              <a:buChar char="v"/>
            </a:pPr>
            <a:r>
              <a:rPr lang="pt-BR" sz="2800" dirty="0" smtClean="0">
                <a:latin typeface="Times New Roman" pitchFamily="18" charset="0"/>
                <a:cs typeface="Times New Roman" pitchFamily="18" charset="0"/>
              </a:rPr>
              <a:t>ORÇAMENTO SIGILOSO</a:t>
            </a:r>
          </a:p>
          <a:p>
            <a:pPr marL="652242" lvl="1" indent="-285750">
              <a:buClr>
                <a:srgbClr val="FF0000"/>
              </a:buClr>
              <a:buFont typeface="Wingdings" pitchFamily="2" charset="2"/>
              <a:buChar char="v"/>
            </a:pPr>
            <a:endParaRPr lang="pt-BR" sz="2800" dirty="0" smtClean="0">
              <a:latin typeface="Times New Roman" pitchFamily="18" charset="0"/>
              <a:cs typeface="Times New Roman" pitchFamily="18" charset="0"/>
            </a:endParaRPr>
          </a:p>
          <a:p>
            <a:pPr marL="1190183" lvl="2" indent="-457200" algn="just">
              <a:buClr>
                <a:srgbClr val="FF0000"/>
              </a:buClr>
              <a:buFont typeface="Wingdings" pitchFamily="2" charset="2"/>
              <a:buChar char="Ø"/>
            </a:pPr>
            <a:r>
              <a:rPr lang="pt-BR" sz="2800" dirty="0" smtClean="0">
                <a:latin typeface="Times New Roman" pitchFamily="18" charset="0"/>
                <a:cs typeface="Times New Roman" pitchFamily="18" charset="0"/>
              </a:rPr>
              <a:t>Justificado e </a:t>
            </a:r>
            <a:r>
              <a:rPr lang="pt-BR" sz="2800" b="1" dirty="0" smtClean="0">
                <a:latin typeface="Times New Roman" pitchFamily="18" charset="0"/>
                <a:cs typeface="Times New Roman" pitchFamily="18" charset="0"/>
              </a:rPr>
              <a:t>sem prejuízo </a:t>
            </a:r>
            <a:r>
              <a:rPr lang="pt-BR" sz="2800" dirty="0" smtClean="0">
                <a:latin typeface="Times New Roman" pitchFamily="18" charset="0"/>
                <a:cs typeface="Times New Roman" pitchFamily="18" charset="0"/>
              </a:rPr>
              <a:t>do detalhamento dos quantitativos e </a:t>
            </a:r>
            <a:r>
              <a:rPr lang="pt-BR" sz="2800" b="1" dirty="0" smtClean="0">
                <a:latin typeface="Times New Roman" pitchFamily="18" charset="0"/>
                <a:cs typeface="Times New Roman" pitchFamily="18" charset="0"/>
              </a:rPr>
              <a:t>informações necessárias para elaboração das propostas</a:t>
            </a:r>
            <a:r>
              <a:rPr lang="pt-BR" sz="2800" dirty="0" smtClean="0">
                <a:latin typeface="Times New Roman" pitchFamily="18" charset="0"/>
                <a:cs typeface="Times New Roman" pitchFamily="18" charset="0"/>
              </a:rPr>
              <a:t>;</a:t>
            </a:r>
          </a:p>
          <a:p>
            <a:pPr lvl="2" algn="just">
              <a:buClr>
                <a:srgbClr val="FF0000"/>
              </a:buClr>
            </a:pPr>
            <a:endParaRPr lang="pt-BR" sz="2800" dirty="0" smtClean="0">
              <a:latin typeface="Times New Roman" pitchFamily="18" charset="0"/>
              <a:cs typeface="Times New Roman" pitchFamily="18" charset="0"/>
            </a:endParaRPr>
          </a:p>
          <a:p>
            <a:pPr marL="1190183" lvl="2" indent="-457200" algn="just">
              <a:buClr>
                <a:srgbClr val="FF0000"/>
              </a:buClr>
              <a:buFont typeface="Wingdings" pitchFamily="2" charset="2"/>
              <a:buChar char="Ø"/>
            </a:pPr>
            <a:r>
              <a:rPr lang="pt-BR" sz="2800" dirty="0" smtClean="0">
                <a:latin typeface="Times New Roman" pitchFamily="18" charset="0"/>
                <a:cs typeface="Times New Roman" pitchFamily="18" charset="0"/>
              </a:rPr>
              <a:t>não </a:t>
            </a:r>
            <a:r>
              <a:rPr lang="pt-BR" sz="2800" dirty="0">
                <a:latin typeface="Times New Roman" pitchFamily="18" charset="0"/>
                <a:cs typeface="Times New Roman" pitchFamily="18" charset="0"/>
              </a:rPr>
              <a:t>há sigilo para órgãos de controle [interno e externo</a:t>
            </a:r>
            <a:r>
              <a:rPr lang="pt-BR" sz="2800" dirty="0" smtClean="0">
                <a:latin typeface="Times New Roman" pitchFamily="18" charset="0"/>
                <a:cs typeface="Times New Roman" pitchFamily="18" charset="0"/>
              </a:rPr>
              <a:t>];</a:t>
            </a:r>
          </a:p>
          <a:p>
            <a:pPr marL="1190183" lvl="2" indent="-457200" algn="just">
              <a:buClr>
                <a:srgbClr val="FF0000"/>
              </a:buClr>
              <a:buFont typeface="Wingdings" pitchFamily="2" charset="2"/>
              <a:buChar char="Ø"/>
            </a:pPr>
            <a:endParaRPr lang="pt-BR" sz="2800" dirty="0">
              <a:latin typeface="Times New Roman" pitchFamily="18" charset="0"/>
              <a:cs typeface="Times New Roman" pitchFamily="18" charset="0"/>
            </a:endParaRPr>
          </a:p>
          <a:p>
            <a:pPr marL="1190183" lvl="2" indent="-457200" algn="just">
              <a:buClr>
                <a:srgbClr val="FF0000"/>
              </a:buClr>
              <a:buFont typeface="Wingdings" pitchFamily="2" charset="2"/>
              <a:buChar char="Ø"/>
            </a:pPr>
            <a:r>
              <a:rPr lang="pt-BR" sz="2800" dirty="0" smtClean="0">
                <a:latin typeface="Times New Roman" pitchFamily="18" charset="0"/>
                <a:cs typeface="Times New Roman" pitchFamily="18" charset="0"/>
              </a:rPr>
              <a:t>não </a:t>
            </a:r>
            <a:r>
              <a:rPr lang="pt-BR" sz="2800" dirty="0">
                <a:latin typeface="Times New Roman" pitchFamily="18" charset="0"/>
                <a:cs typeface="Times New Roman" pitchFamily="18" charset="0"/>
              </a:rPr>
              <a:t>se aplica ao maior desconto</a:t>
            </a:r>
            <a:r>
              <a:rPr lang="pt-BR" sz="2800" dirty="0" smtClean="0">
                <a:latin typeface="Times New Roman" pitchFamily="18" charset="0"/>
                <a:cs typeface="Times New Roman" pitchFamily="18" charset="0"/>
              </a:rPr>
              <a:t>;</a:t>
            </a:r>
            <a:endParaRPr lang="pt-BR" sz="2800" dirty="0">
              <a:latin typeface="Times New Roman" pitchFamily="18" charset="0"/>
              <a:cs typeface="Times New Roman" pitchFamily="18" charset="0"/>
            </a:endParaRPr>
          </a:p>
          <a:p>
            <a:pPr marL="652242" lvl="1" indent="-285750">
              <a:buClr>
                <a:srgbClr val="FF0000"/>
              </a:buClr>
              <a:buFont typeface="Wingdings" pitchFamily="2" charset="2"/>
              <a:buChar char="v"/>
            </a:pPr>
            <a:endParaRPr lang="pt-BR" sz="280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34578140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10" name="Título 1"/>
          <p:cNvSpPr>
            <a:spLocks noGrp="1"/>
          </p:cNvSpPr>
          <p:nvPr>
            <p:ph type="title"/>
          </p:nvPr>
        </p:nvSpPr>
        <p:spPr>
          <a:xfrm>
            <a:off x="3467100" y="1295400"/>
            <a:ext cx="4800600" cy="3770263"/>
          </a:xfrm>
        </p:spPr>
        <p:txBody>
          <a:bodyPr/>
          <a:lstStyle/>
          <a:p>
            <a:pPr marL="377095">
              <a:spcBef>
                <a:spcPts val="67"/>
              </a:spcBef>
              <a:tabLst>
                <a:tab pos="524513" algn="l"/>
              </a:tabLst>
            </a:pPr>
            <a:r>
              <a:rPr lang="pt-BR" sz="3500" spc="-3" dirty="0" smtClean="0"/>
              <a:t>Critériosa;</a:t>
            </a:r>
            <a:r>
              <a:rPr lang="pt-BR" sz="3500" spc="-3" dirty="0"/>
              <a:t/>
            </a:r>
            <a:br>
              <a:rPr lang="pt-BR" sz="3500" spc="-3" dirty="0"/>
            </a:br>
            <a:r>
              <a:rPr lang="pt-BR" sz="3500" spc="-3" dirty="0" smtClean="0"/>
              <a:t/>
            </a:r>
            <a:br>
              <a:rPr lang="pt-BR" sz="3500" spc="-3" dirty="0" smtClean="0"/>
            </a:br>
            <a:r>
              <a:rPr lang="pt-BR" sz="3500" spc="-3" dirty="0" smtClean="0"/>
              <a:t>Detalhista</a:t>
            </a:r>
            <a:r>
              <a:rPr lang="pt-BR" sz="3500" spc="-3" dirty="0"/>
              <a:t>;</a:t>
            </a:r>
            <a:r>
              <a:rPr lang="pt-BR" sz="3500" dirty="0"/>
              <a:t/>
            </a:r>
            <a:br>
              <a:rPr lang="pt-BR" sz="3500" dirty="0"/>
            </a:br>
            <a:r>
              <a:rPr lang="pt-BR" sz="3500" dirty="0"/>
              <a:t/>
            </a:r>
            <a:br>
              <a:rPr lang="pt-BR" sz="3500" dirty="0"/>
            </a:br>
            <a:r>
              <a:rPr lang="pt-BR" sz="3500" spc="-3" dirty="0"/>
              <a:t>Dispersa;</a:t>
            </a:r>
            <a:r>
              <a:rPr lang="pt-BR" sz="3500" dirty="0"/>
              <a:t/>
            </a:r>
            <a:br>
              <a:rPr lang="pt-BR" sz="3500" dirty="0"/>
            </a:br>
            <a:r>
              <a:rPr lang="pt-BR" sz="3500" dirty="0"/>
              <a:t/>
            </a:r>
            <a:br>
              <a:rPr lang="pt-BR" sz="3500" dirty="0"/>
            </a:br>
            <a:r>
              <a:rPr lang="pt-BR" sz="3500" dirty="0" err="1" smtClean="0"/>
              <a:t>Customizável</a:t>
            </a:r>
            <a:r>
              <a:rPr lang="pt-BR" sz="3500" dirty="0" smtClean="0"/>
              <a:t>.</a:t>
            </a:r>
            <a:endParaRPr lang="pt-BR" sz="3500"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165"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cxnSp>
        <p:nvCxnSpPr>
          <p:cNvPr id="3145729" name="Conector de seta reta 5"/>
          <p:cNvCxnSpPr>
            <a:cxnSpLocks/>
          </p:cNvCxnSpPr>
          <p:nvPr/>
        </p:nvCxnSpPr>
        <p:spPr>
          <a:xfrm flipV="1">
            <a:off x="1069340" y="7350760"/>
            <a:ext cx="1023620" cy="12700"/>
          </a:xfrm>
          <a:prstGeom prst="straightConnector1">
            <a:avLst/>
          </a:prstGeom>
          <a:ln w="9525" cap="flat" cmpd="sng">
            <a:solidFill>
              <a:srgbClr val="FF0000"/>
            </a:solidFill>
            <a:prstDash val="solid"/>
            <a:round/>
            <a:headEnd/>
            <a:tailEnd type="arrow" w="med" len="med"/>
          </a:ln>
        </p:spPr>
      </p:cxnSp>
      <p:sp>
        <p:nvSpPr>
          <p:cNvPr id="1048624" name="Rectangle 5"/>
          <p:cNvSpPr>
            <a:spLocks noChangeArrowheads="1"/>
          </p:cNvSpPr>
          <p:nvPr/>
        </p:nvSpPr>
        <p:spPr bwMode="auto">
          <a:xfrm>
            <a:off x="0" y="0"/>
            <a:ext cx="10287000" cy="45720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25" name="Rectangle 9"/>
          <p:cNvSpPr>
            <a:spLocks noChangeArrowheads="1"/>
          </p:cNvSpPr>
          <p:nvPr/>
        </p:nvSpPr>
        <p:spPr bwMode="auto">
          <a:xfrm>
            <a:off x="0" y="341630"/>
            <a:ext cx="233680" cy="68834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t/>
            </a:r>
            <a:b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b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27" name="CaixaDeTexto 11"/>
          <p:cNvSpPr txBox="1"/>
          <p:nvPr/>
        </p:nvSpPr>
        <p:spPr>
          <a:xfrm>
            <a:off x="495300" y="457200"/>
            <a:ext cx="9067800" cy="5262979"/>
          </a:xfrm>
          <a:prstGeom prst="rect">
            <a:avLst/>
          </a:prstGeom>
          <a:noFill/>
        </p:spPr>
        <p:txBody>
          <a:bodyPr wrap="square" rtlCol="0">
            <a:spAutoFit/>
          </a:bodyPr>
          <a:lstStyle/>
          <a:p>
            <a:pPr marL="652242" lvl="1" indent="-285750">
              <a:buClr>
                <a:srgbClr val="FF0000"/>
              </a:buClr>
              <a:buFont typeface="Wingdings" pitchFamily="2" charset="2"/>
              <a:buChar char="v"/>
            </a:pPr>
            <a:r>
              <a:rPr lang="pt-BR" sz="2800" dirty="0" smtClean="0">
                <a:latin typeface="Times New Roman" pitchFamily="18" charset="0"/>
                <a:cs typeface="Times New Roman" pitchFamily="18" charset="0"/>
              </a:rPr>
              <a:t>OCORRÊNCIAS DO ORÇAMENTO SIGILOSO</a:t>
            </a:r>
          </a:p>
          <a:p>
            <a:pPr marL="652242" lvl="1" indent="-285750">
              <a:buClr>
                <a:srgbClr val="FF0000"/>
              </a:buClr>
              <a:buFont typeface="Wingdings" pitchFamily="2" charset="2"/>
              <a:buChar char="v"/>
            </a:pPr>
            <a:endParaRPr lang="pt-BR" sz="2800" dirty="0" smtClean="0">
              <a:latin typeface="Times New Roman" pitchFamily="18" charset="0"/>
              <a:cs typeface="Times New Roman" pitchFamily="18" charset="0"/>
            </a:endParaRPr>
          </a:p>
          <a:p>
            <a:pPr marL="1190183" lvl="2" indent="-457200" algn="just">
              <a:buClr>
                <a:srgbClr val="FF0000"/>
              </a:buClr>
              <a:buFont typeface="Wingdings" pitchFamily="2" charset="2"/>
              <a:buChar char="Ø"/>
            </a:pPr>
            <a:r>
              <a:rPr lang="pt-BR" sz="2800" dirty="0">
                <a:latin typeface="Times New Roman" pitchFamily="18" charset="0"/>
                <a:cs typeface="Times New Roman" pitchFamily="18" charset="0"/>
              </a:rPr>
              <a:t>É problemático para </a:t>
            </a:r>
            <a:r>
              <a:rPr lang="pt-BR" sz="2800" b="1" dirty="0">
                <a:latin typeface="Times New Roman" pitchFamily="18" charset="0"/>
                <a:cs typeface="Times New Roman" pitchFamily="18" charset="0"/>
              </a:rPr>
              <a:t>premiações, habilitação, critérios técnicos e </a:t>
            </a:r>
            <a:r>
              <a:rPr lang="pt-BR" sz="2800" b="1" dirty="0" smtClean="0">
                <a:latin typeface="Times New Roman" pitchFamily="18" charset="0"/>
                <a:cs typeface="Times New Roman" pitchFamily="18" charset="0"/>
              </a:rPr>
              <a:t>maior oferta</a:t>
            </a:r>
            <a:r>
              <a:rPr lang="pt-BR" sz="2800" dirty="0" smtClean="0">
                <a:latin typeface="Times New Roman" pitchFamily="18" charset="0"/>
                <a:cs typeface="Times New Roman" pitchFamily="18" charset="0"/>
              </a:rPr>
              <a:t>;</a:t>
            </a:r>
          </a:p>
          <a:p>
            <a:pPr marL="1190183" lvl="2" indent="-457200" algn="just">
              <a:buClr>
                <a:srgbClr val="FF0000"/>
              </a:buClr>
              <a:buFont typeface="Wingdings" pitchFamily="2" charset="2"/>
              <a:buChar char="Ø"/>
            </a:pPr>
            <a:endParaRPr lang="pt-BR" sz="2800" dirty="0" smtClean="0">
              <a:latin typeface="Times New Roman" pitchFamily="18" charset="0"/>
              <a:cs typeface="Times New Roman" pitchFamily="18" charset="0"/>
            </a:endParaRPr>
          </a:p>
          <a:p>
            <a:pPr marL="1190183" lvl="2" indent="-457200" algn="just">
              <a:buClr>
                <a:srgbClr val="FF0000"/>
              </a:buClr>
              <a:buFont typeface="Wingdings" pitchFamily="2" charset="2"/>
              <a:buChar char="Ø"/>
            </a:pPr>
            <a:r>
              <a:rPr lang="pt-BR" sz="2800" dirty="0" smtClean="0">
                <a:latin typeface="Times New Roman" pitchFamily="18" charset="0"/>
                <a:cs typeface="Times New Roman" pitchFamily="18" charset="0"/>
              </a:rPr>
              <a:t>Quando revelar?</a:t>
            </a:r>
          </a:p>
          <a:p>
            <a:pPr lvl="2" algn="just">
              <a:buClr>
                <a:srgbClr val="FF0000"/>
              </a:buClr>
            </a:pPr>
            <a:endParaRPr lang="pt-BR" sz="2800" dirty="0">
              <a:latin typeface="Times New Roman" pitchFamily="18" charset="0"/>
              <a:cs typeface="Times New Roman" pitchFamily="18" charset="0"/>
            </a:endParaRPr>
          </a:p>
          <a:p>
            <a:pPr lvl="2" algn="just">
              <a:buClr>
                <a:srgbClr val="FF0000"/>
              </a:buClr>
            </a:pPr>
            <a:endParaRPr lang="pt-BR" sz="2800" dirty="0">
              <a:latin typeface="Times New Roman" pitchFamily="18" charset="0"/>
              <a:cs typeface="Times New Roman" pitchFamily="18" charset="0"/>
            </a:endParaRPr>
          </a:p>
          <a:p>
            <a:pPr marL="1190183" lvl="2" indent="-457200" algn="just">
              <a:buClr>
                <a:srgbClr val="FF0000"/>
              </a:buClr>
              <a:buFont typeface="Wingdings" pitchFamily="2" charset="2"/>
              <a:buChar char="Ø"/>
            </a:pPr>
            <a:endParaRPr lang="pt-BR" sz="2800" dirty="0" smtClean="0">
              <a:latin typeface="Times New Roman" pitchFamily="18" charset="0"/>
              <a:cs typeface="Times New Roman" pitchFamily="18" charset="0"/>
            </a:endParaRPr>
          </a:p>
          <a:p>
            <a:pPr lvl="2" algn="just">
              <a:buClr>
                <a:srgbClr val="FF0000"/>
              </a:buClr>
            </a:pPr>
            <a:endParaRPr lang="pt-BR" sz="2800" dirty="0">
              <a:latin typeface="Times New Roman" pitchFamily="18" charset="0"/>
              <a:cs typeface="Times New Roman" pitchFamily="18" charset="0"/>
            </a:endParaRPr>
          </a:p>
          <a:p>
            <a:pPr marL="1190183" lvl="2" indent="-457200" algn="just">
              <a:buClr>
                <a:srgbClr val="FF0000"/>
              </a:buClr>
              <a:buFont typeface="Wingdings" pitchFamily="2" charset="2"/>
              <a:buChar char="Ø"/>
            </a:pPr>
            <a:r>
              <a:rPr lang="pt-BR" sz="2800" dirty="0" smtClean="0">
                <a:solidFill>
                  <a:srgbClr val="FF0000"/>
                </a:solidFill>
                <a:latin typeface="Times New Roman" pitchFamily="18" charset="0"/>
                <a:cs typeface="Times New Roman" pitchFamily="18" charset="0"/>
              </a:rPr>
              <a:t>IN 73/22: não </a:t>
            </a:r>
            <a:r>
              <a:rPr lang="pt-BR" sz="2800" dirty="0">
                <a:solidFill>
                  <a:srgbClr val="FF0000"/>
                </a:solidFill>
                <a:latin typeface="Times New Roman" pitchFamily="18" charset="0"/>
                <a:cs typeface="Times New Roman" pitchFamily="18" charset="0"/>
              </a:rPr>
              <a:t>será revelado antes de definido o resultado do julgamento das </a:t>
            </a:r>
            <a:r>
              <a:rPr lang="pt-BR" sz="2800" dirty="0" smtClean="0">
                <a:solidFill>
                  <a:srgbClr val="FF0000"/>
                </a:solidFill>
                <a:latin typeface="Times New Roman" pitchFamily="18" charset="0"/>
                <a:cs typeface="Times New Roman" pitchFamily="18" charset="0"/>
              </a:rPr>
              <a:t>propostas;</a:t>
            </a:r>
          </a:p>
        </p:txBody>
      </p:sp>
      <p:sp>
        <p:nvSpPr>
          <p:cNvPr id="2" name="Retângulo 1"/>
          <p:cNvSpPr/>
          <p:nvPr/>
        </p:nvSpPr>
        <p:spPr>
          <a:xfrm>
            <a:off x="2019300" y="3327400"/>
            <a:ext cx="5715000" cy="4572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2600" b="1" dirty="0" smtClean="0">
                <a:latin typeface="Times New Roman" pitchFamily="18" charset="0"/>
                <a:cs typeface="Times New Roman" pitchFamily="18" charset="0"/>
              </a:rPr>
              <a:t>LICITAÇÃO</a:t>
            </a:r>
            <a:endParaRPr lang="pt-BR" sz="2600" b="1" dirty="0">
              <a:latin typeface="Times New Roman" pitchFamily="18" charset="0"/>
              <a:cs typeface="Times New Roman" pitchFamily="18" charset="0"/>
            </a:endParaRPr>
          </a:p>
        </p:txBody>
      </p:sp>
      <p:sp>
        <p:nvSpPr>
          <p:cNvPr id="8" name="Retângulo 7"/>
          <p:cNvSpPr/>
          <p:nvPr/>
        </p:nvSpPr>
        <p:spPr>
          <a:xfrm>
            <a:off x="2019300" y="3962400"/>
            <a:ext cx="4343400" cy="4572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2600" b="1" dirty="0" smtClean="0">
                <a:latin typeface="Times New Roman" pitchFamily="18" charset="0"/>
                <a:cs typeface="Times New Roman" pitchFamily="18" charset="0"/>
              </a:rPr>
              <a:t>LICITAÇÃO </a:t>
            </a:r>
            <a:endParaRPr lang="pt-BR" sz="2600" b="1" dirty="0">
              <a:latin typeface="Times New Roman" pitchFamily="18" charset="0"/>
              <a:cs typeface="Times New Roman" pitchFamily="18" charset="0"/>
            </a:endParaRPr>
          </a:p>
        </p:txBody>
      </p:sp>
      <p:sp>
        <p:nvSpPr>
          <p:cNvPr id="10" name="Retângulo 9"/>
          <p:cNvSpPr/>
          <p:nvPr/>
        </p:nvSpPr>
        <p:spPr>
          <a:xfrm>
            <a:off x="6337300" y="3962400"/>
            <a:ext cx="1371600" cy="4572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dirty="0" smtClean="0">
                <a:solidFill>
                  <a:schemeClr val="tx1"/>
                </a:solidFill>
                <a:latin typeface="Times New Roman" pitchFamily="18" charset="0"/>
                <a:cs typeface="Times New Roman" pitchFamily="18" charset="0"/>
              </a:rPr>
              <a:t>     DISPUTA</a:t>
            </a:r>
            <a:endParaRPr lang="pt-BR" dirty="0">
              <a:solidFill>
                <a:schemeClr val="tx1"/>
              </a:solidFill>
              <a:latin typeface="Times New Roman" pitchFamily="18" charset="0"/>
              <a:cs typeface="Times New Roman" pitchFamily="18" charset="0"/>
            </a:endParaRPr>
          </a:p>
        </p:txBody>
      </p:sp>
      <p:sp>
        <p:nvSpPr>
          <p:cNvPr id="4" name="Explosão 1 3"/>
          <p:cNvSpPr/>
          <p:nvPr/>
        </p:nvSpPr>
        <p:spPr>
          <a:xfrm>
            <a:off x="7835900" y="3327400"/>
            <a:ext cx="685800" cy="457200"/>
          </a:xfrm>
          <a:prstGeom prst="irregularSeal1">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2" name="Explosão 1 11"/>
          <p:cNvSpPr/>
          <p:nvPr/>
        </p:nvSpPr>
        <p:spPr>
          <a:xfrm>
            <a:off x="6019800" y="3937000"/>
            <a:ext cx="685800" cy="457200"/>
          </a:xfrm>
          <a:prstGeom prst="irregularSeal1">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3" name="Retângulo 12"/>
          <p:cNvSpPr/>
          <p:nvPr/>
        </p:nvSpPr>
        <p:spPr>
          <a:xfrm>
            <a:off x="6337300" y="3327400"/>
            <a:ext cx="1371600" cy="457200"/>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dirty="0" smtClean="0"/>
              <a:t>DISPUTA</a:t>
            </a:r>
            <a:endParaRPr lang="pt-BR" dirty="0"/>
          </a:p>
        </p:txBody>
      </p:sp>
    </p:spTree>
    <p:extLst>
      <p:ext uri="{BB962C8B-B14F-4D97-AF65-F5344CB8AC3E}">
        <p14:creationId xmlns:p14="http://schemas.microsoft.com/office/powerpoint/2010/main" val="48321833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0"/>
            <a:ext cx="1027747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48615" name="object 2"/>
          <p:cNvSpPr txBox="1">
            <a:spLocks noGrp="1"/>
          </p:cNvSpPr>
          <p:nvPr>
            <p:ph type="title"/>
          </p:nvPr>
        </p:nvSpPr>
        <p:spPr>
          <a:xfrm>
            <a:off x="4000500" y="2819400"/>
            <a:ext cx="6129338" cy="486819"/>
          </a:xfrm>
          <a:prstGeom prst="rect">
            <a:avLst/>
          </a:prstGeom>
        </p:spPr>
        <p:txBody>
          <a:bodyPr vert="horz" wrap="square" lIns="0" tIns="9671" rIns="0" bIns="0" rtlCol="0">
            <a:spAutoFit/>
          </a:bodyPr>
          <a:lstStyle/>
          <a:p>
            <a:pPr marL="10180">
              <a:spcBef>
                <a:spcPts val="76"/>
              </a:spcBef>
            </a:pPr>
            <a:r>
              <a:rPr lang="pt-BR" sz="3100" spc="-4" dirty="0" smtClean="0"/>
              <a:t>FERRAMENTAS DEMOCRÁTICAS</a:t>
            </a:r>
            <a:endParaRPr lang="pt-BR" sz="3100" spc="-4" dirty="0"/>
          </a:p>
        </p:txBody>
      </p:sp>
      <p:sp>
        <p:nvSpPr>
          <p:cNvPr id="1048616" name="object 3"/>
          <p:cNvSpPr/>
          <p:nvPr/>
        </p:nvSpPr>
        <p:spPr>
          <a:xfrm>
            <a:off x="4000500" y="3395091"/>
            <a:ext cx="6286500" cy="45719"/>
          </a:xfrm>
          <a:custGeom>
            <a:avLst/>
            <a:gdLst/>
            <a:ahLst/>
            <a:cxnLst/>
            <a:rect l="l" t="t" r="r" b="b"/>
            <a:pathLst>
              <a:path w="5437505" h="18414">
                <a:moveTo>
                  <a:pt x="5436997" y="0"/>
                </a:moveTo>
                <a:lnTo>
                  <a:pt x="0" y="0"/>
                </a:lnTo>
                <a:lnTo>
                  <a:pt x="0" y="18287"/>
                </a:lnTo>
                <a:lnTo>
                  <a:pt x="5436997" y="18287"/>
                </a:lnTo>
                <a:lnTo>
                  <a:pt x="5436997" y="0"/>
                </a:lnTo>
                <a:close/>
              </a:path>
            </a:pathLst>
          </a:custGeom>
          <a:solidFill>
            <a:srgbClr val="000000"/>
          </a:solidFill>
        </p:spPr>
        <p:txBody>
          <a:bodyPr wrap="square" lIns="0" tIns="0" rIns="0" bIns="0" rtlCol="0"/>
          <a:lstStyle/>
          <a:p>
            <a:endParaRPr/>
          </a:p>
        </p:txBody>
      </p:sp>
      <p:pic>
        <p:nvPicPr>
          <p:cNvPr id="2097161" name="Picture 6"/>
          <p:cNvPicPr>
            <a:picLocks noChangeAspect="1" noChangeArrowheads="1"/>
          </p:cNvPicPr>
          <p:nvPr/>
        </p:nvPicPr>
        <p:blipFill>
          <a:blip r:embed="rId3"/>
          <a:srcRect/>
          <a:stretch>
            <a:fillRect/>
          </a:stretch>
        </p:blipFill>
        <p:spPr bwMode="auto">
          <a:xfrm>
            <a:off x="8572500" y="457200"/>
            <a:ext cx="1212850" cy="469900"/>
          </a:xfrm>
          <a:prstGeom prst="rect">
            <a:avLst/>
          </a:prstGeom>
          <a:noFill/>
          <a:ln>
            <a:noFill/>
          </a:ln>
          <a:effectLst/>
        </p:spPr>
      </p:pic>
    </p:spTree>
    <p:extLst>
      <p:ext uri="{BB962C8B-B14F-4D97-AF65-F5344CB8AC3E}">
        <p14:creationId xmlns:p14="http://schemas.microsoft.com/office/powerpoint/2010/main" val="408278291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165"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622" name="Chave esquerda 3"/>
          <p:cNvSpPr/>
          <p:nvPr/>
        </p:nvSpPr>
        <p:spPr>
          <a:xfrm>
            <a:off x="1231900" y="818317"/>
            <a:ext cx="1009015" cy="2660015"/>
          </a:xfrm>
          <a:prstGeom prst="leftBrace">
            <a:avLst/>
          </a:prstGeom>
          <a:ln w="76200" cap="flat" cmpd="sng">
            <a:solidFill>
              <a:srgbClr val="FF0000"/>
            </a:solidFill>
            <a:prstDash val="solid"/>
            <a:round/>
            <a:headEnd/>
            <a:tailEnd/>
          </a:ln>
        </p:spPr>
        <p:txBody>
          <a:bodyPr>
            <a:prstTxWarp prst="textNoShape">
              <a:avLst/>
            </a:prstTxWarp>
          </a:bodyPr>
          <a:lstStyle/>
          <a:p>
            <a:endParaRPr lang="pt-BR"/>
          </a:p>
        </p:txBody>
      </p:sp>
      <p:cxnSp>
        <p:nvCxnSpPr>
          <p:cNvPr id="3145728" name="Conector reto 4"/>
          <p:cNvCxnSpPr>
            <a:cxnSpLocks/>
          </p:cNvCxnSpPr>
          <p:nvPr/>
        </p:nvCxnSpPr>
        <p:spPr>
          <a:xfrm>
            <a:off x="1231900" y="2148324"/>
            <a:ext cx="0" cy="3206750"/>
          </a:xfrm>
          <a:prstGeom prst="line">
            <a:avLst/>
          </a:prstGeom>
          <a:ln w="76200" cap="flat" cmpd="sng">
            <a:solidFill>
              <a:srgbClr val="FF0000"/>
            </a:solidFill>
            <a:prstDash val="solid"/>
            <a:round/>
            <a:headEnd/>
            <a:tailEnd/>
          </a:ln>
        </p:spPr>
      </p:cxnSp>
      <p:sp>
        <p:nvSpPr>
          <p:cNvPr id="1048623" name="Retângulo de cantos arredondados 6"/>
          <p:cNvSpPr/>
          <p:nvPr/>
        </p:nvSpPr>
        <p:spPr>
          <a:xfrm>
            <a:off x="2384202" y="4563546"/>
            <a:ext cx="6417435" cy="1837254"/>
          </a:xfrm>
          <a:prstGeom prst="roundRect">
            <a:avLst/>
          </a:prstGeom>
          <a:solidFill>
            <a:srgbClr val="FF0000"/>
          </a:solidFill>
          <a:ln w="25400" cap="flat" cmpd="sng">
            <a:solidFill>
              <a:srgbClr val="FF0000"/>
            </a:solidFill>
            <a:prstDash val="solid"/>
            <a:round/>
            <a:headEnd/>
            <a:tailEnd/>
          </a:ln>
        </p:spPr>
        <p:txBody>
          <a:bodyPr vert="horz" wrap="square" lIns="91440" tIns="45720" rIns="91440" bIns="45720" anchor="ctr">
            <a:prstTxWarp prst="textNoShape">
              <a:avLst/>
            </a:prstTxWarp>
            <a:noAutofit/>
          </a:bodyPr>
          <a:lstStyle/>
          <a:p>
            <a:pPr algn="ctr">
              <a:lnSpc>
                <a:spcPct val="115000"/>
              </a:lnSpc>
              <a:spcAft>
                <a:spcPts val="1000"/>
              </a:spcAft>
            </a:pPr>
            <a:r>
              <a:rPr lang="pt-BR" sz="3000" dirty="0">
                <a:solidFill>
                  <a:schemeClr val="bg1">
                    <a:lumMod val="95000"/>
                  </a:schemeClr>
                </a:solidFill>
                <a:effectLst/>
                <a:latin typeface="Times New Roman"/>
                <a:ea typeface="Calibri"/>
                <a:cs typeface="SimSun"/>
              </a:rPr>
              <a:t>TODOS OS DOCUMENTOS PERTINENTES DEVEM SER DISPONIBILIZADOS</a:t>
            </a:r>
            <a:endParaRPr lang="pt-BR" sz="3000" dirty="0">
              <a:solidFill>
                <a:schemeClr val="bg1">
                  <a:lumMod val="95000"/>
                </a:schemeClr>
              </a:solidFill>
              <a:effectLst/>
              <a:latin typeface="Calibri"/>
              <a:ea typeface="Calibri"/>
              <a:cs typeface="SimSun"/>
            </a:endParaRPr>
          </a:p>
        </p:txBody>
      </p:sp>
      <p:sp>
        <p:nvSpPr>
          <p:cNvPr id="1048624" name="Rectangle 5"/>
          <p:cNvSpPr>
            <a:spLocks noChangeArrowheads="1"/>
          </p:cNvSpPr>
          <p:nvPr/>
        </p:nvSpPr>
        <p:spPr bwMode="auto">
          <a:xfrm>
            <a:off x="0" y="0"/>
            <a:ext cx="10287000" cy="45720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25" name="Rectangle 9"/>
          <p:cNvSpPr>
            <a:spLocks noChangeArrowheads="1"/>
          </p:cNvSpPr>
          <p:nvPr/>
        </p:nvSpPr>
        <p:spPr bwMode="auto">
          <a:xfrm>
            <a:off x="0" y="341630"/>
            <a:ext cx="233680" cy="68834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t/>
            </a:r>
            <a:br>
              <a:rPr kumimoji="0" lang="pt-BR" sz="1100" b="0" i="0" u="none" strike="noStrike" cap="none" normalizeH="0" baseline="0" smtClean="0">
                <a:ln>
                  <a:noFill/>
                </a:ln>
                <a:solidFill>
                  <a:schemeClr val="tx1"/>
                </a:solidFill>
                <a:effectLst/>
                <a:latin typeface="Arial" pitchFamily="34" charset="0"/>
                <a:ea typeface="Calibri" pitchFamily="34" charset="0"/>
                <a:cs typeface="SimSun" pitchFamily="2" charset="-122"/>
              </a:rPr>
            </a:b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26" name="CaixaDeTexto 9"/>
          <p:cNvSpPr txBox="1"/>
          <p:nvPr/>
        </p:nvSpPr>
        <p:spPr>
          <a:xfrm>
            <a:off x="2552700" y="3151534"/>
            <a:ext cx="7942580" cy="1247140"/>
          </a:xfrm>
          <a:prstGeom prst="rect">
            <a:avLst/>
          </a:prstGeom>
          <a:noFill/>
        </p:spPr>
        <p:txBody>
          <a:bodyPr wrap="none" rtlCol="0">
            <a:spAutoFit/>
          </a:bodyPr>
          <a:lstStyle/>
          <a:p>
            <a:pPr lvl="0" defTabSz="914400" fontAlgn="base">
              <a:spcBef>
                <a:spcPct val="0"/>
              </a:spcBef>
              <a:spcAft>
                <a:spcPct val="0"/>
              </a:spcAft>
            </a:pPr>
            <a:r>
              <a:rPr lang="pt-BR" sz="2800" b="1" dirty="0">
                <a:latin typeface="Times New Roman" pitchFamily="18" charset="0"/>
                <a:ea typeface="Calibri" pitchFamily="34" charset="0"/>
                <a:cs typeface="Times New Roman" pitchFamily="18" charset="0"/>
              </a:rPr>
              <a:t>AUDIÊNCIA PÚBLICA </a:t>
            </a:r>
            <a:endParaRPr lang="pt-BR" sz="800" b="1" dirty="0">
              <a:latin typeface="Arial" pitchFamily="34" charset="0"/>
              <a:cs typeface="Arial" pitchFamily="34" charset="0"/>
            </a:endParaRPr>
          </a:p>
          <a:p>
            <a:pPr lvl="0" defTabSz="914400" eaLnBrk="0" fontAlgn="base" hangingPunct="0">
              <a:spcBef>
                <a:spcPct val="0"/>
              </a:spcBef>
              <a:spcAft>
                <a:spcPct val="0"/>
              </a:spcAft>
            </a:pPr>
            <a:r>
              <a:rPr lang="pt-BR" dirty="0">
                <a:solidFill>
                  <a:srgbClr val="000000"/>
                </a:solidFill>
                <a:latin typeface="Times New Roman" pitchFamily="18" charset="0"/>
                <a:ea typeface="Calibri" pitchFamily="34" charset="0"/>
                <a:cs typeface="Times New Roman" pitchFamily="18" charset="0"/>
              </a:rPr>
              <a:t>     </a:t>
            </a:r>
            <a:r>
              <a:rPr lang="pt-BR" sz="1800" dirty="0">
                <a:solidFill>
                  <a:srgbClr val="000000"/>
                </a:solidFill>
                <a:latin typeface="Times New Roman" pitchFamily="18" charset="0"/>
                <a:ea typeface="Calibri" pitchFamily="34" charset="0"/>
                <a:cs typeface="Times New Roman" pitchFamily="18" charset="0"/>
              </a:rPr>
              <a:t>- antecedência mínima de 8 dias úteis, presencial ou a distância [eletrônica]</a:t>
            </a:r>
            <a:endParaRPr lang="pt-BR" sz="1800" dirty="0">
              <a:latin typeface="Times New Roman" pitchFamily="18" charset="0"/>
              <a:cs typeface="Times New Roman" pitchFamily="18" charset="0"/>
            </a:endParaRPr>
          </a:p>
          <a:p>
            <a:pPr lvl="0" defTabSz="914400" eaLnBrk="0" fontAlgn="base" hangingPunct="0">
              <a:spcBef>
                <a:spcPct val="0"/>
              </a:spcBef>
              <a:spcAft>
                <a:spcPct val="0"/>
              </a:spcAft>
            </a:pPr>
            <a:r>
              <a:rPr lang="pt-BR" sz="1800" dirty="0">
                <a:solidFill>
                  <a:srgbClr val="000000"/>
                </a:solidFill>
                <a:latin typeface="Times New Roman" pitchFamily="18" charset="0"/>
                <a:ea typeface="Calibri" pitchFamily="34" charset="0"/>
                <a:cs typeface="Times New Roman" pitchFamily="18" charset="0"/>
              </a:rPr>
              <a:t>     - manifestação de todos os interessados;</a:t>
            </a:r>
            <a:endParaRPr lang="pt-BR" sz="1800" dirty="0">
              <a:latin typeface="Times New Roman" pitchFamily="18" charset="0"/>
              <a:cs typeface="Times New Roman" pitchFamily="18" charset="0"/>
            </a:endParaRPr>
          </a:p>
          <a:p>
            <a:endParaRPr lang="pt-BR" dirty="0"/>
          </a:p>
        </p:txBody>
      </p:sp>
      <p:cxnSp>
        <p:nvCxnSpPr>
          <p:cNvPr id="3145730" name="Conector de seta reta 12"/>
          <p:cNvCxnSpPr>
            <a:cxnSpLocks/>
          </p:cNvCxnSpPr>
          <p:nvPr/>
        </p:nvCxnSpPr>
        <p:spPr>
          <a:xfrm flipV="1">
            <a:off x="1215054" y="5324421"/>
            <a:ext cx="1023620" cy="12700"/>
          </a:xfrm>
          <a:prstGeom prst="straightConnector1">
            <a:avLst/>
          </a:prstGeom>
          <a:ln w="76200" cap="flat" cmpd="sng">
            <a:solidFill>
              <a:srgbClr val="FF0000"/>
            </a:solidFill>
            <a:prstDash val="solid"/>
            <a:round/>
            <a:headEnd/>
            <a:tailEnd type="arrow" w="med" len="med"/>
          </a:ln>
        </p:spPr>
      </p:cxnSp>
      <p:sp>
        <p:nvSpPr>
          <p:cNvPr id="1048627" name="CaixaDeTexto 11"/>
          <p:cNvSpPr txBox="1"/>
          <p:nvPr/>
        </p:nvSpPr>
        <p:spPr>
          <a:xfrm>
            <a:off x="2552700" y="583367"/>
            <a:ext cx="4191000" cy="980440"/>
          </a:xfrm>
          <a:prstGeom prst="rect">
            <a:avLst/>
          </a:prstGeom>
          <a:noFill/>
        </p:spPr>
        <p:txBody>
          <a:bodyPr wrap="square" rtlCol="0">
            <a:spAutoFit/>
          </a:bodyPr>
          <a:lstStyle/>
          <a:p>
            <a:pPr lvl="0"/>
            <a:r>
              <a:rPr lang="pt-BR" sz="2800" b="1" dirty="0">
                <a:latin typeface="Times New Roman" pitchFamily="18" charset="0"/>
                <a:cs typeface="Times New Roman" pitchFamily="18" charset="0"/>
              </a:rPr>
              <a:t>CONSULTA PÚBLICA</a:t>
            </a:r>
          </a:p>
          <a:p>
            <a:r>
              <a:rPr lang="pt-BR" sz="1800" dirty="0">
                <a:latin typeface="Times New Roman" pitchFamily="18" charset="0"/>
                <a:cs typeface="Times New Roman" pitchFamily="18" charset="0"/>
              </a:rPr>
              <a:t>      - sugestões no prazo fixado</a:t>
            </a:r>
          </a:p>
          <a:p>
            <a:endParaRPr lang="pt-BR" dirty="0"/>
          </a:p>
        </p:txBody>
      </p:sp>
    </p:spTree>
    <p:extLst>
      <p:ext uri="{BB962C8B-B14F-4D97-AF65-F5344CB8AC3E}">
        <p14:creationId xmlns:p14="http://schemas.microsoft.com/office/powerpoint/2010/main" val="216036792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0"/>
            <a:ext cx="1027747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48615" name="object 2"/>
          <p:cNvSpPr txBox="1">
            <a:spLocks noGrp="1"/>
          </p:cNvSpPr>
          <p:nvPr>
            <p:ph type="title"/>
          </p:nvPr>
        </p:nvSpPr>
        <p:spPr>
          <a:xfrm>
            <a:off x="4305300" y="2743200"/>
            <a:ext cx="5867400" cy="502208"/>
          </a:xfrm>
          <a:prstGeom prst="rect">
            <a:avLst/>
          </a:prstGeom>
        </p:spPr>
        <p:txBody>
          <a:bodyPr vert="horz" wrap="square" lIns="0" tIns="9671" rIns="0" bIns="0" rtlCol="0">
            <a:spAutoFit/>
          </a:bodyPr>
          <a:lstStyle/>
          <a:p>
            <a:pPr marL="10180">
              <a:spcBef>
                <a:spcPts val="76"/>
              </a:spcBef>
            </a:pPr>
            <a:r>
              <a:rPr lang="pt-BR" spc="-4" dirty="0" smtClean="0"/>
              <a:t>IMPEDIMENTOS: LICITANTES</a:t>
            </a:r>
            <a:endParaRPr lang="pt-BR" spc="-4" dirty="0"/>
          </a:p>
        </p:txBody>
      </p:sp>
      <p:sp>
        <p:nvSpPr>
          <p:cNvPr id="1048616" name="object 3"/>
          <p:cNvSpPr/>
          <p:nvPr/>
        </p:nvSpPr>
        <p:spPr>
          <a:xfrm>
            <a:off x="4305300" y="3395091"/>
            <a:ext cx="5981700" cy="45719"/>
          </a:xfrm>
          <a:custGeom>
            <a:avLst/>
            <a:gdLst/>
            <a:ahLst/>
            <a:cxnLst/>
            <a:rect l="l" t="t" r="r" b="b"/>
            <a:pathLst>
              <a:path w="5437505" h="18414">
                <a:moveTo>
                  <a:pt x="5436997" y="0"/>
                </a:moveTo>
                <a:lnTo>
                  <a:pt x="0" y="0"/>
                </a:lnTo>
                <a:lnTo>
                  <a:pt x="0" y="18287"/>
                </a:lnTo>
                <a:lnTo>
                  <a:pt x="5436997" y="18287"/>
                </a:lnTo>
                <a:lnTo>
                  <a:pt x="5436997" y="0"/>
                </a:lnTo>
                <a:close/>
              </a:path>
            </a:pathLst>
          </a:custGeom>
          <a:solidFill>
            <a:srgbClr val="000000"/>
          </a:solidFill>
        </p:spPr>
        <p:txBody>
          <a:bodyPr wrap="square" lIns="0" tIns="0" rIns="0" bIns="0" rtlCol="0"/>
          <a:lstStyle/>
          <a:p>
            <a:endParaRPr/>
          </a:p>
        </p:txBody>
      </p:sp>
      <p:pic>
        <p:nvPicPr>
          <p:cNvPr id="2097161" name="Picture 6"/>
          <p:cNvPicPr>
            <a:picLocks noChangeAspect="1" noChangeArrowheads="1"/>
          </p:cNvPicPr>
          <p:nvPr/>
        </p:nvPicPr>
        <p:blipFill>
          <a:blip r:embed="rId3"/>
          <a:srcRect/>
          <a:stretch>
            <a:fillRect/>
          </a:stretch>
        </p:blipFill>
        <p:spPr bwMode="auto">
          <a:xfrm>
            <a:off x="8572500" y="457200"/>
            <a:ext cx="1212850" cy="469900"/>
          </a:xfrm>
          <a:prstGeom prst="rect">
            <a:avLst/>
          </a:prstGeom>
          <a:noFill/>
          <a:ln>
            <a:noFill/>
          </a:ln>
          <a:effectLst/>
        </p:spPr>
      </p:pic>
    </p:spTree>
    <p:extLst>
      <p:ext uri="{BB962C8B-B14F-4D97-AF65-F5344CB8AC3E}">
        <p14:creationId xmlns:p14="http://schemas.microsoft.com/office/powerpoint/2010/main" val="394735497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66"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628" name="CaixaDeTexto 17"/>
          <p:cNvSpPr txBox="1"/>
          <p:nvPr/>
        </p:nvSpPr>
        <p:spPr>
          <a:xfrm>
            <a:off x="342900" y="1090411"/>
            <a:ext cx="9525000" cy="4739759"/>
          </a:xfrm>
          <a:prstGeom prst="rect">
            <a:avLst/>
          </a:prstGeom>
          <a:noFill/>
        </p:spPr>
        <p:txBody>
          <a:bodyPr wrap="square" rtlCol="0">
            <a:spAutoFit/>
          </a:bodyPr>
          <a:lstStyle/>
          <a:p>
            <a:pPr marL="342900" lvl="0" indent="-342900" algn="just">
              <a:buClr>
                <a:srgbClr val="FF0000"/>
              </a:buClr>
              <a:buFont typeface="Wingdings" pitchFamily="2" charset="2"/>
              <a:buChar char="v"/>
            </a:pPr>
            <a:r>
              <a:rPr lang="pt-BR" sz="2800" b="1" dirty="0" smtClean="0">
                <a:latin typeface="Times New Roman" pitchFamily="18" charset="0"/>
                <a:cs typeface="Times New Roman" pitchFamily="18" charset="0"/>
              </a:rPr>
              <a:t>DESTAQUES: NÃO PODERÃO DISPUTAR A LICITAÇÃO OU </a:t>
            </a:r>
            <a:r>
              <a:rPr lang="pt-BR" sz="2800" dirty="0" smtClean="0">
                <a:latin typeface="Times New Roman" pitchFamily="18" charset="0"/>
                <a:cs typeface="Times New Roman" pitchFamily="18" charset="0"/>
              </a:rPr>
              <a:t>PARTICIPAR </a:t>
            </a:r>
            <a:r>
              <a:rPr lang="pt-BR" sz="2800" b="1" dirty="0" smtClean="0">
                <a:latin typeface="Times New Roman" pitchFamily="18" charset="0"/>
                <a:cs typeface="Times New Roman" pitchFamily="18" charset="0"/>
              </a:rPr>
              <a:t>DA EXECUÇÃO DE CONTRATO</a:t>
            </a:r>
            <a:r>
              <a:rPr lang="pt-BR" sz="2800" dirty="0" smtClean="0">
                <a:latin typeface="Times New Roman" pitchFamily="18" charset="0"/>
                <a:cs typeface="Times New Roman" pitchFamily="18" charset="0"/>
              </a:rPr>
              <a:t>, </a:t>
            </a:r>
            <a:r>
              <a:rPr lang="pt-BR" sz="2800" b="1" dirty="0" smtClean="0">
                <a:latin typeface="Times New Roman" pitchFamily="18" charset="0"/>
                <a:cs typeface="Times New Roman" pitchFamily="18" charset="0"/>
              </a:rPr>
              <a:t>DIRETA OU INDIRETAMENTE </a:t>
            </a:r>
            <a:r>
              <a:rPr lang="pt-BR" sz="2800" dirty="0" smtClean="0">
                <a:latin typeface="Times New Roman" pitchFamily="18" charset="0"/>
                <a:cs typeface="Times New Roman" pitchFamily="18" charset="0"/>
              </a:rPr>
              <a:t>[ART. 14]:</a:t>
            </a:r>
          </a:p>
          <a:p>
            <a:pPr lvl="0"/>
            <a:endParaRPr lang="pt-BR" sz="2800" dirty="0">
              <a:latin typeface="Times New Roman" pitchFamily="18" charset="0"/>
              <a:cs typeface="Times New Roman" pitchFamily="18" charset="0"/>
            </a:endParaRPr>
          </a:p>
          <a:p>
            <a:pPr marL="285750" indent="-285750" algn="just">
              <a:buFontTx/>
              <a:buChar char="-"/>
            </a:pPr>
            <a:r>
              <a:rPr lang="pt-BR" sz="2800" b="1" dirty="0" smtClean="0">
                <a:latin typeface="Times New Roman" pitchFamily="18" charset="0"/>
                <a:cs typeface="Times New Roman" pitchFamily="18" charset="0"/>
              </a:rPr>
              <a:t>autor </a:t>
            </a:r>
            <a:r>
              <a:rPr lang="pt-BR" sz="2800" b="1" dirty="0">
                <a:latin typeface="Times New Roman" pitchFamily="18" charset="0"/>
                <a:cs typeface="Times New Roman" pitchFamily="18" charset="0"/>
              </a:rPr>
              <a:t>do </a:t>
            </a:r>
            <a:r>
              <a:rPr lang="pt-BR" sz="2800" b="1" dirty="0" smtClean="0">
                <a:latin typeface="Times New Roman" pitchFamily="18" charset="0"/>
                <a:cs typeface="Times New Roman" pitchFamily="18" charset="0"/>
              </a:rPr>
              <a:t>projeto</a:t>
            </a:r>
            <a:r>
              <a:rPr lang="pt-BR" sz="2800" dirty="0" smtClean="0">
                <a:latin typeface="Times New Roman" pitchFamily="18" charset="0"/>
                <a:cs typeface="Times New Roman" pitchFamily="18" charset="0"/>
              </a:rPr>
              <a:t>, </a:t>
            </a:r>
            <a:r>
              <a:rPr lang="pt-BR" sz="2800" b="1" u="sng" dirty="0">
                <a:latin typeface="Times New Roman" pitchFamily="18" charset="0"/>
                <a:cs typeface="Times New Roman" pitchFamily="18" charset="0"/>
              </a:rPr>
              <a:t>isoladamente ou em </a:t>
            </a:r>
            <a:r>
              <a:rPr lang="pt-BR" sz="2800" b="1" u="sng" dirty="0" smtClean="0">
                <a:latin typeface="Times New Roman" pitchFamily="18" charset="0"/>
                <a:cs typeface="Times New Roman" pitchFamily="18" charset="0"/>
              </a:rPr>
              <a:t>consórcio</a:t>
            </a:r>
            <a:r>
              <a:rPr lang="pt-BR" sz="2800" dirty="0" smtClean="0">
                <a:latin typeface="Times New Roman" pitchFamily="18" charset="0"/>
                <a:cs typeface="Times New Roman" pitchFamily="18" charset="0"/>
              </a:rPr>
              <a:t>: </a:t>
            </a:r>
            <a:r>
              <a:rPr lang="pt-BR" sz="2800" b="1" dirty="0" smtClean="0">
                <a:latin typeface="Times New Roman" pitchFamily="18" charset="0"/>
                <a:cs typeface="Times New Roman" pitchFamily="18" charset="0"/>
              </a:rPr>
              <a:t>Mas, </a:t>
            </a:r>
            <a:r>
              <a:rPr lang="pt-BR" sz="2800" b="1" dirty="0" smtClean="0">
                <a:latin typeface="Times New Roman" pitchFamily="18" charset="0"/>
                <a:ea typeface="Calibri"/>
                <a:cs typeface="Times New Roman" pitchFamily="18" charset="0"/>
              </a:rPr>
              <a:t>poderá </a:t>
            </a:r>
            <a:r>
              <a:rPr lang="pt-BR" sz="2800" dirty="0">
                <a:latin typeface="Times New Roman" pitchFamily="18" charset="0"/>
                <a:ea typeface="Calibri"/>
                <a:cs typeface="Times New Roman" pitchFamily="18" charset="0"/>
              </a:rPr>
              <a:t>participar no </a:t>
            </a:r>
            <a:r>
              <a:rPr lang="pt-BR" sz="2800" b="1" dirty="0">
                <a:latin typeface="Times New Roman" pitchFamily="18" charset="0"/>
                <a:ea typeface="Calibri"/>
                <a:cs typeface="Times New Roman" pitchFamily="18" charset="0"/>
              </a:rPr>
              <a:t>apoio do planejamento ou da gestão do </a:t>
            </a:r>
            <a:r>
              <a:rPr lang="pt-BR" sz="2800" b="1" dirty="0" smtClean="0">
                <a:latin typeface="Times New Roman" pitchFamily="18" charset="0"/>
                <a:ea typeface="Calibri"/>
                <a:cs typeface="Times New Roman" pitchFamily="18" charset="0"/>
              </a:rPr>
              <a:t>contrato;</a:t>
            </a:r>
          </a:p>
          <a:p>
            <a:pPr marL="285750" indent="-285750" algn="just">
              <a:buFontTx/>
              <a:buChar char="-"/>
            </a:pPr>
            <a:endParaRPr lang="pt-BR" sz="2800" b="1" dirty="0" smtClean="0">
              <a:latin typeface="Times New Roman" pitchFamily="18" charset="0"/>
              <a:ea typeface="Calibri"/>
              <a:cs typeface="Times New Roman" pitchFamily="18" charset="0"/>
            </a:endParaRPr>
          </a:p>
          <a:p>
            <a:pPr marL="285750" indent="-285750" algn="just">
              <a:buFontTx/>
              <a:buChar char="-"/>
            </a:pPr>
            <a:r>
              <a:rPr lang="pt-BR" sz="2800" b="1" dirty="0" smtClean="0">
                <a:latin typeface="Times New Roman" pitchFamily="18" charset="0"/>
                <a:ea typeface="Calibri"/>
                <a:cs typeface="Times New Roman" pitchFamily="18" charset="0"/>
              </a:rPr>
              <a:t>PJ ou PF sancionada </a:t>
            </a:r>
            <a:r>
              <a:rPr lang="pt-BR" sz="2800" dirty="0" smtClean="0">
                <a:latin typeface="Times New Roman" pitchFamily="18" charset="0"/>
                <a:ea typeface="Calibri"/>
                <a:cs typeface="Times New Roman" pitchFamily="18" charset="0"/>
              </a:rPr>
              <a:t>ao tempo da licitação </a:t>
            </a:r>
            <a:r>
              <a:rPr lang="pt-BR" sz="2800" b="1" dirty="0" smtClean="0">
                <a:latin typeface="Times New Roman" pitchFamily="18" charset="0"/>
                <a:ea typeface="Calibri"/>
                <a:cs typeface="Times New Roman" pitchFamily="18" charset="0"/>
              </a:rPr>
              <a:t>e eventuais substitutos fraudulentos; </a:t>
            </a:r>
          </a:p>
          <a:p>
            <a:pPr algn="just"/>
            <a:endParaRPr lang="pt-BR" sz="2200" b="1" dirty="0" smtClean="0">
              <a:latin typeface="Times New Roman" pitchFamily="18" charset="0"/>
              <a:ea typeface="Calibri"/>
              <a:cs typeface="Times New Roman" pitchFamily="18"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ícone do grupo isolado sinal símbolo ilustração vetorial. cinco pessoas  reuniram ícones. desenho vetorial preto e branco 4320558 Vetor no Vecteezy"/>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43500" y="2866247"/>
            <a:ext cx="3048000" cy="3048000"/>
          </a:xfrm>
          <a:prstGeom prst="rect">
            <a:avLst/>
          </a:prstGeom>
          <a:noFill/>
          <a:extLst>
            <a:ext uri="{909E8E84-426E-40DD-AFC4-6F175D3DCCD1}">
              <a14:hiddenFill xmlns:a14="http://schemas.microsoft.com/office/drawing/2010/main">
                <a:solidFill>
                  <a:srgbClr val="FFFFFF"/>
                </a:solidFill>
              </a14:hiddenFill>
            </a:ext>
          </a:extLst>
        </p:spPr>
      </p:pic>
      <p:pic>
        <p:nvPicPr>
          <p:cNvPr id="2097166" name="Picture 2"/>
          <p:cNvPicPr>
            <a:picLocks noChangeAspect="1" noChangeArrowheads="1"/>
          </p:cNvPicPr>
          <p:nvPr/>
        </p:nvPicPr>
        <p:blipFill>
          <a:blip r:embed="rId3"/>
          <a:srcRect/>
          <a:stretch>
            <a:fillRect/>
          </a:stretch>
        </p:blipFill>
        <p:spPr bwMode="auto">
          <a:xfrm>
            <a:off x="8801100" y="348417"/>
            <a:ext cx="1212850" cy="469900"/>
          </a:xfrm>
          <a:prstGeom prst="rect">
            <a:avLst/>
          </a:prstGeom>
          <a:noFill/>
          <a:ln>
            <a:noFill/>
          </a:ln>
          <a:effectLst/>
        </p:spPr>
      </p:pic>
      <p:sp>
        <p:nvSpPr>
          <p:cNvPr id="1048628" name="CaixaDeTexto 17"/>
          <p:cNvSpPr txBox="1"/>
          <p:nvPr/>
        </p:nvSpPr>
        <p:spPr>
          <a:xfrm>
            <a:off x="342900" y="864465"/>
            <a:ext cx="4800600" cy="2800767"/>
          </a:xfrm>
          <a:prstGeom prst="rect">
            <a:avLst/>
          </a:prstGeom>
          <a:noFill/>
          <a:ln>
            <a:solidFill>
              <a:schemeClr val="tx1"/>
            </a:solidFill>
          </a:ln>
        </p:spPr>
        <p:txBody>
          <a:bodyPr wrap="square" rtlCol="0">
            <a:spAutoFit/>
          </a:bodyPr>
          <a:lstStyle/>
          <a:p>
            <a:pPr algn="ctr"/>
            <a:r>
              <a:rPr lang="pt-BR" sz="2600" b="1" dirty="0" smtClean="0">
                <a:solidFill>
                  <a:srgbClr val="FF0000"/>
                </a:solidFill>
                <a:latin typeface="Times New Roman" pitchFamily="18" charset="0"/>
                <a:cs typeface="Times New Roman" pitchFamily="18" charset="0"/>
              </a:rPr>
              <a:t>VÍNCULO</a:t>
            </a:r>
          </a:p>
          <a:p>
            <a:pPr marL="342900" indent="-342900" algn="just">
              <a:buFont typeface="Wingdings" pitchFamily="2" charset="2"/>
              <a:buChar char="Ø"/>
            </a:pPr>
            <a:r>
              <a:rPr lang="pt-BR" sz="2500" b="1" dirty="0" smtClean="0">
                <a:latin typeface="Times New Roman" pitchFamily="18" charset="0"/>
                <a:cs typeface="Times New Roman" pitchFamily="18" charset="0"/>
              </a:rPr>
              <a:t>Técnico;</a:t>
            </a:r>
          </a:p>
          <a:p>
            <a:pPr marL="342900" indent="-342900" algn="just">
              <a:buFont typeface="Wingdings" pitchFamily="2" charset="2"/>
              <a:buChar char="Ø"/>
            </a:pPr>
            <a:r>
              <a:rPr lang="pt-BR" sz="2500" b="1" dirty="0" smtClean="0">
                <a:latin typeface="Times New Roman" pitchFamily="18" charset="0"/>
                <a:cs typeface="Times New Roman" pitchFamily="18" charset="0"/>
              </a:rPr>
              <a:t>Comercial;</a:t>
            </a:r>
          </a:p>
          <a:p>
            <a:pPr marL="342900" indent="-342900" algn="just">
              <a:buFont typeface="Wingdings" pitchFamily="2" charset="2"/>
              <a:buChar char="Ø"/>
            </a:pPr>
            <a:r>
              <a:rPr lang="pt-BR" sz="2500" b="1" dirty="0" smtClean="0">
                <a:latin typeface="Times New Roman" pitchFamily="18" charset="0"/>
                <a:cs typeface="Times New Roman" pitchFamily="18" charset="0"/>
              </a:rPr>
              <a:t>Econômico;</a:t>
            </a:r>
          </a:p>
          <a:p>
            <a:pPr marL="342900" indent="-342900" algn="just">
              <a:buFont typeface="Wingdings" pitchFamily="2" charset="2"/>
              <a:buChar char="Ø"/>
            </a:pPr>
            <a:r>
              <a:rPr lang="pt-BR" sz="2500" b="1" dirty="0" smtClean="0">
                <a:latin typeface="Times New Roman" pitchFamily="18" charset="0"/>
                <a:cs typeface="Times New Roman" pitchFamily="18" charset="0"/>
              </a:rPr>
              <a:t>Financeiro;</a:t>
            </a:r>
          </a:p>
          <a:p>
            <a:pPr marL="342900" indent="-342900" algn="just">
              <a:buFont typeface="Wingdings" pitchFamily="2" charset="2"/>
              <a:buChar char="Ø"/>
            </a:pPr>
            <a:r>
              <a:rPr lang="pt-BR" sz="2500" b="1" dirty="0" smtClean="0">
                <a:latin typeface="Times New Roman" pitchFamily="18" charset="0"/>
                <a:cs typeface="Times New Roman" pitchFamily="18" charset="0"/>
              </a:rPr>
              <a:t>Trabalhista; </a:t>
            </a:r>
          </a:p>
          <a:p>
            <a:pPr marL="342900" indent="-342900" algn="just">
              <a:buFont typeface="Wingdings" pitchFamily="2" charset="2"/>
              <a:buChar char="Ø"/>
            </a:pPr>
            <a:r>
              <a:rPr lang="pt-BR" sz="2500" b="1" dirty="0" smtClean="0">
                <a:latin typeface="Times New Roman" pitchFamily="18" charset="0"/>
                <a:cs typeface="Times New Roman" pitchFamily="18" charset="0"/>
              </a:rPr>
              <a:t>Civil.</a:t>
            </a:r>
            <a:endParaRPr lang="pt-BR" sz="2500" b="1" dirty="0">
              <a:latin typeface="Times New Roman" pitchFamily="18" charset="0"/>
              <a:cs typeface="Times New Roman" pitchFamily="18" charset="0"/>
            </a:endParaRPr>
          </a:p>
        </p:txBody>
      </p:sp>
      <p:sp>
        <p:nvSpPr>
          <p:cNvPr id="1048629" name="Retângulo 26"/>
          <p:cNvSpPr/>
          <p:nvPr/>
        </p:nvSpPr>
        <p:spPr>
          <a:xfrm>
            <a:off x="612775" y="5029200"/>
            <a:ext cx="4431987" cy="953897"/>
          </a:xfrm>
          <a:prstGeom prst="rect">
            <a:avLst/>
          </a:prstGeom>
          <a:solidFill>
            <a:srgbClr val="FF0000"/>
          </a:solidFill>
          <a:ln w="25400" cap="flat" cmpd="sng">
            <a:solidFill>
              <a:srgbClr val="395E8A"/>
            </a:solidFill>
            <a:prstDash val="solid"/>
            <a:round/>
            <a:headEnd/>
            <a:tailEnd/>
          </a:ln>
        </p:spPr>
        <p:txBody>
          <a:bodyPr vert="horz" wrap="square" lIns="91440" tIns="45720" rIns="91440" bIns="45720" anchor="ctr">
            <a:prstTxWarp prst="textNoShape">
              <a:avLst/>
            </a:prstTxWarp>
            <a:noAutofit/>
          </a:bodyPr>
          <a:lstStyle/>
          <a:p>
            <a:pPr algn="ctr">
              <a:lnSpc>
                <a:spcPct val="115000"/>
              </a:lnSpc>
              <a:spcAft>
                <a:spcPts val="1000"/>
              </a:spcAft>
            </a:pPr>
            <a:r>
              <a:rPr lang="pt-BR" sz="2200" dirty="0">
                <a:solidFill>
                  <a:schemeClr val="bg1"/>
                </a:solidFill>
                <a:effectLst/>
                <a:latin typeface="Times New Roman"/>
                <a:ea typeface="Calibri"/>
                <a:cs typeface="SimSun"/>
              </a:rPr>
              <a:t>DIRIGENTE DO ÓRGÃO OU ENTIDADE</a:t>
            </a:r>
            <a:endParaRPr lang="pt-BR" sz="2200" dirty="0">
              <a:solidFill>
                <a:schemeClr val="bg1"/>
              </a:solidFill>
              <a:effectLst/>
              <a:latin typeface="Calibri"/>
              <a:ea typeface="Calibri"/>
              <a:cs typeface="SimSun"/>
            </a:endParaRPr>
          </a:p>
        </p:txBody>
      </p:sp>
      <p:sp>
        <p:nvSpPr>
          <p:cNvPr id="1048630" name="Retângulo 27"/>
          <p:cNvSpPr/>
          <p:nvPr/>
        </p:nvSpPr>
        <p:spPr>
          <a:xfrm>
            <a:off x="5143500" y="5046584"/>
            <a:ext cx="4419600" cy="961410"/>
          </a:xfrm>
          <a:prstGeom prst="rect">
            <a:avLst/>
          </a:prstGeom>
          <a:solidFill>
            <a:srgbClr val="FF0000"/>
          </a:solidFill>
          <a:ln w="25400" cap="flat" cmpd="sng">
            <a:solidFill>
              <a:srgbClr val="395E8A"/>
            </a:solidFill>
            <a:prstDash val="solid"/>
            <a:round/>
            <a:headEnd/>
            <a:tailEnd/>
          </a:ln>
        </p:spPr>
        <p:txBody>
          <a:bodyPr vert="horz" wrap="square" lIns="91440" tIns="45720" rIns="91440" bIns="45720" anchor="ctr">
            <a:prstTxWarp prst="textNoShape">
              <a:avLst/>
            </a:prstTxWarp>
            <a:noAutofit/>
          </a:bodyPr>
          <a:lstStyle/>
          <a:p>
            <a:pPr algn="ctr">
              <a:lnSpc>
                <a:spcPct val="115000"/>
              </a:lnSpc>
              <a:spcAft>
                <a:spcPts val="1000"/>
              </a:spcAft>
            </a:pPr>
            <a:r>
              <a:rPr lang="pt-BR" sz="2200" dirty="0">
                <a:solidFill>
                  <a:schemeClr val="bg1">
                    <a:lumMod val="95000"/>
                  </a:schemeClr>
                </a:solidFill>
                <a:effectLst/>
                <a:latin typeface="Times New Roman"/>
                <a:ea typeface="Calibri"/>
                <a:cs typeface="SimSun"/>
              </a:rPr>
              <a:t>AGENTE PÚBLICO</a:t>
            </a:r>
            <a:r>
              <a:rPr lang="pt-BR" sz="2200" dirty="0">
                <a:solidFill>
                  <a:schemeClr val="bg1">
                    <a:lumMod val="95000"/>
                  </a:schemeClr>
                </a:solidFill>
                <a:effectLst/>
                <a:latin typeface="Calibri"/>
                <a:ea typeface="Calibri"/>
                <a:cs typeface="SimSun"/>
              </a:rPr>
              <a:t> </a:t>
            </a:r>
            <a:r>
              <a:rPr lang="pt-BR" sz="2200" dirty="0">
                <a:solidFill>
                  <a:schemeClr val="bg1">
                    <a:lumMod val="95000"/>
                  </a:schemeClr>
                </a:solidFill>
                <a:effectLst/>
                <a:latin typeface="Times New Roman"/>
                <a:ea typeface="Calibri"/>
                <a:cs typeface="SimSun"/>
              </a:rPr>
              <a:t>[LICITAÇÃO, FISCALIZAÇÃO OU GESTÃO]</a:t>
            </a:r>
            <a:endParaRPr lang="pt-BR" sz="2200" dirty="0">
              <a:solidFill>
                <a:schemeClr val="bg1">
                  <a:lumMod val="95000"/>
                </a:schemeClr>
              </a:solidFill>
              <a:effectLst/>
              <a:latin typeface="Calibri"/>
              <a:ea typeface="Calibri"/>
              <a:cs typeface="SimSun"/>
            </a:endParaRPr>
          </a:p>
        </p:txBody>
      </p:sp>
      <p:cxnSp>
        <p:nvCxnSpPr>
          <p:cNvPr id="3" name="Conector de seta reta 2"/>
          <p:cNvCxnSpPr/>
          <p:nvPr/>
        </p:nvCxnSpPr>
        <p:spPr>
          <a:xfrm>
            <a:off x="5475705" y="3706843"/>
            <a:ext cx="309629" cy="286742"/>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 name="Conector de seta reta 7"/>
          <p:cNvCxnSpPr/>
          <p:nvPr/>
        </p:nvCxnSpPr>
        <p:spPr>
          <a:xfrm flipH="1">
            <a:off x="4237956" y="3693159"/>
            <a:ext cx="381670" cy="31411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 name="CaixaDeTexto 17"/>
          <p:cNvSpPr txBox="1"/>
          <p:nvPr/>
        </p:nvSpPr>
        <p:spPr>
          <a:xfrm>
            <a:off x="5143500" y="864465"/>
            <a:ext cx="4572000" cy="2800767"/>
          </a:xfrm>
          <a:prstGeom prst="rect">
            <a:avLst/>
          </a:prstGeom>
          <a:noFill/>
          <a:ln>
            <a:solidFill>
              <a:schemeClr val="tx1"/>
            </a:solidFill>
          </a:ln>
        </p:spPr>
        <p:txBody>
          <a:bodyPr wrap="square" rtlCol="0">
            <a:spAutoFit/>
          </a:bodyPr>
          <a:lstStyle/>
          <a:p>
            <a:pPr algn="ctr"/>
            <a:r>
              <a:rPr lang="pt-BR" sz="2600" b="1" dirty="0" smtClean="0">
                <a:solidFill>
                  <a:srgbClr val="FF0000"/>
                </a:solidFill>
                <a:latin typeface="Times New Roman" pitchFamily="18" charset="0"/>
                <a:cs typeface="Times New Roman" pitchFamily="18" charset="0"/>
              </a:rPr>
              <a:t>PARENTESCO</a:t>
            </a:r>
          </a:p>
          <a:p>
            <a:pPr marL="457200" indent="-457200" algn="just">
              <a:buFont typeface="Wingdings" pitchFamily="2" charset="2"/>
              <a:buChar char="Ø"/>
            </a:pPr>
            <a:r>
              <a:rPr lang="pt-BR" sz="2600" b="1" dirty="0" smtClean="0">
                <a:latin typeface="Times New Roman" pitchFamily="18" charset="0"/>
                <a:cs typeface="Times New Roman" pitchFamily="18" charset="0"/>
              </a:rPr>
              <a:t>Cônjuge/companheiro;</a:t>
            </a:r>
          </a:p>
          <a:p>
            <a:pPr marL="457200" indent="-457200" algn="just">
              <a:buFont typeface="Wingdings" pitchFamily="2" charset="2"/>
              <a:buChar char="Ø"/>
            </a:pPr>
            <a:r>
              <a:rPr lang="pt-BR" sz="2600" b="1" dirty="0" smtClean="0">
                <a:latin typeface="Times New Roman" pitchFamily="18" charset="0"/>
                <a:cs typeface="Times New Roman" pitchFamily="18" charset="0"/>
              </a:rPr>
              <a:t>parente </a:t>
            </a:r>
            <a:r>
              <a:rPr lang="pt-BR" sz="2600" b="1" dirty="0">
                <a:latin typeface="Times New Roman" pitchFamily="18" charset="0"/>
                <a:cs typeface="Times New Roman" pitchFamily="18" charset="0"/>
              </a:rPr>
              <a:t>em linha </a:t>
            </a:r>
            <a:r>
              <a:rPr lang="pt-BR" sz="2600" b="1" dirty="0">
                <a:solidFill>
                  <a:srgbClr val="FF0000"/>
                </a:solidFill>
                <a:latin typeface="Times New Roman" pitchFamily="18" charset="0"/>
                <a:cs typeface="Times New Roman" pitchFamily="18" charset="0"/>
              </a:rPr>
              <a:t>reta</a:t>
            </a:r>
            <a:r>
              <a:rPr lang="pt-BR" sz="2600" b="1" dirty="0">
                <a:latin typeface="Times New Roman" pitchFamily="18" charset="0"/>
                <a:cs typeface="Times New Roman" pitchFamily="18" charset="0"/>
              </a:rPr>
              <a:t>, colateral ou por afinidade, até o terceiro </a:t>
            </a:r>
            <a:r>
              <a:rPr lang="pt-BR" sz="2600" b="1" dirty="0" smtClean="0">
                <a:latin typeface="Times New Roman" pitchFamily="18" charset="0"/>
                <a:cs typeface="Times New Roman" pitchFamily="18" charset="0"/>
              </a:rPr>
              <a:t>grau</a:t>
            </a:r>
            <a:endParaRPr lang="pt-BR" sz="2600" b="1" dirty="0">
              <a:solidFill>
                <a:srgbClr val="FF0000"/>
              </a:solidFill>
              <a:latin typeface="Times New Roman" pitchFamily="18" charset="0"/>
              <a:cs typeface="Times New Roman" pitchFamily="18" charset="0"/>
            </a:endParaRPr>
          </a:p>
          <a:p>
            <a:pPr algn="just"/>
            <a:endParaRPr lang="pt-BR" sz="2600" b="1" dirty="0" smtClean="0">
              <a:solidFill>
                <a:srgbClr val="FF0000"/>
              </a:solidFill>
              <a:latin typeface="Times New Roman" pitchFamily="18" charset="0"/>
              <a:cs typeface="Times New Roman" pitchFamily="18" charset="0"/>
            </a:endParaRPr>
          </a:p>
          <a:p>
            <a:pPr algn="just"/>
            <a:endParaRPr lang="pt-BR" sz="2000" b="1" dirty="0" smtClean="0">
              <a:latin typeface="Times New Roman" pitchFamily="18" charset="0"/>
              <a:cs typeface="Times New Roman" pitchFamily="18" charset="0"/>
            </a:endParaRPr>
          </a:p>
        </p:txBody>
      </p:sp>
      <p:pic>
        <p:nvPicPr>
          <p:cNvPr id="2050" name="Picture 2" descr="Desenhos Para Colorir Caneta PNG Image | Transparent PNG Free Download on  Seek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48978" y="3721655"/>
            <a:ext cx="2185384" cy="1303235"/>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1" name="AutoShape 6" descr="Pin em icones novo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BR"/>
          </a:p>
        </p:txBody>
      </p:sp>
      <p:sp>
        <p:nvSpPr>
          <p:cNvPr id="22" name="AutoShape 8" descr="Pin em icones novos"/>
          <p:cNvSpPr>
            <a:spLocks noChangeAspect="1" noChangeArrowheads="1"/>
          </p:cNvSpPr>
          <p:nvPr/>
        </p:nvSpPr>
        <p:spPr bwMode="auto">
          <a:xfrm>
            <a:off x="366958" y="430966"/>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BR"/>
          </a:p>
        </p:txBody>
      </p:sp>
      <p:sp>
        <p:nvSpPr>
          <p:cNvPr id="23" name="AutoShape 10" descr="Pin em icones novos"/>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BR"/>
          </a:p>
        </p:txBody>
      </p:sp>
      <p:sp>
        <p:nvSpPr>
          <p:cNvPr id="24" name="AutoShape 12" descr="Pin em icones novos"/>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BR"/>
          </a:p>
        </p:txBody>
      </p:sp>
      <p:pic>
        <p:nvPicPr>
          <p:cNvPr id="2062" name="Picture 14" descr="Pin em icones novos"/>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866799" y="3801381"/>
            <a:ext cx="1164199" cy="1164199"/>
          </a:xfrm>
          <a:prstGeom prst="rect">
            <a:avLst/>
          </a:prstGeom>
          <a:noFill/>
          <a:extLst>
            <a:ext uri="{909E8E84-426E-40DD-AFC4-6F175D3DCCD1}">
              <a14:hiddenFill xmlns:a14="http://schemas.microsoft.com/office/drawing/2010/main">
                <a:solidFill>
                  <a:srgbClr val="FFFFFF"/>
                </a:solidFill>
              </a14:hiddenFill>
            </a:ext>
          </a:extLst>
        </p:spPr>
      </p:pic>
      <p:sp>
        <p:nvSpPr>
          <p:cNvPr id="25" name="CaixaDeTexto 24"/>
          <p:cNvSpPr txBox="1"/>
          <p:nvPr/>
        </p:nvSpPr>
        <p:spPr>
          <a:xfrm>
            <a:off x="671758" y="355928"/>
            <a:ext cx="2526654" cy="523220"/>
          </a:xfrm>
          <a:prstGeom prst="rect">
            <a:avLst/>
          </a:prstGeom>
          <a:noFill/>
        </p:spPr>
        <p:txBody>
          <a:bodyPr wrap="none" rtlCol="0">
            <a:spAutoFit/>
          </a:bodyPr>
          <a:lstStyle/>
          <a:p>
            <a:r>
              <a:rPr lang="pt-BR" sz="2800" dirty="0" smtClean="0">
                <a:latin typeface="Times New Roman" pitchFamily="18" charset="0"/>
                <a:cs typeface="Times New Roman" pitchFamily="18" charset="0"/>
              </a:rPr>
              <a:t>- Quem possua: </a:t>
            </a:r>
            <a:endParaRPr lang="pt-BR" sz="2800" dirty="0">
              <a:latin typeface="Times New Roman" pitchFamily="18" charset="0"/>
              <a:cs typeface="Times New Roman" pitchFamily="18" charset="0"/>
            </a:endParaRPr>
          </a:p>
        </p:txBody>
      </p:sp>
    </p:spTree>
    <p:extLst>
      <p:ext uri="{BB962C8B-B14F-4D97-AF65-F5344CB8AC3E}">
        <p14:creationId xmlns:p14="http://schemas.microsoft.com/office/powerpoint/2010/main" val="371983687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0"/>
            <a:ext cx="1027747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48632" name="Retângulo 2"/>
          <p:cNvSpPr/>
          <p:nvPr/>
        </p:nvSpPr>
        <p:spPr>
          <a:xfrm>
            <a:off x="5448300" y="3030036"/>
            <a:ext cx="1503680" cy="574040"/>
          </a:xfrm>
          <a:prstGeom prst="rect">
            <a:avLst/>
          </a:prstGeom>
        </p:spPr>
        <p:txBody>
          <a:bodyPr wrap="none">
            <a:spAutoFit/>
          </a:bodyPr>
          <a:lstStyle/>
          <a:p>
            <a:r>
              <a:rPr lang="pt-BR" sz="3200" b="1" spc="-4" dirty="0" smtClean="0">
                <a:latin typeface="Times New Roman" pitchFamily="18" charset="0"/>
                <a:cs typeface="Times New Roman" pitchFamily="18" charset="0"/>
              </a:rPr>
              <a:t>EDITAL</a:t>
            </a:r>
            <a:endParaRPr lang="pt-BR" sz="3200" dirty="0">
              <a:latin typeface="Times New Roman" pitchFamily="18" charset="0"/>
              <a:cs typeface="Times New Roman" pitchFamily="18" charset="0"/>
            </a:endParaRPr>
          </a:p>
        </p:txBody>
      </p:sp>
      <p:sp>
        <p:nvSpPr>
          <p:cNvPr id="1048633" name="object 3"/>
          <p:cNvSpPr/>
          <p:nvPr/>
        </p:nvSpPr>
        <p:spPr>
          <a:xfrm>
            <a:off x="5106473" y="3661356"/>
            <a:ext cx="5230854" cy="11810"/>
          </a:xfrm>
          <a:custGeom>
            <a:avLst/>
            <a:gdLst/>
            <a:ahLst/>
            <a:cxnLst/>
            <a:rect l="l" t="t" r="r" b="b"/>
            <a:pathLst>
              <a:path w="5437505" h="18414">
                <a:moveTo>
                  <a:pt x="5436997" y="0"/>
                </a:moveTo>
                <a:lnTo>
                  <a:pt x="0" y="0"/>
                </a:lnTo>
                <a:lnTo>
                  <a:pt x="0" y="18287"/>
                </a:lnTo>
                <a:lnTo>
                  <a:pt x="5436997" y="18287"/>
                </a:lnTo>
                <a:lnTo>
                  <a:pt x="5436997" y="0"/>
                </a:lnTo>
                <a:close/>
              </a:path>
            </a:pathLst>
          </a:custGeom>
          <a:solidFill>
            <a:srgbClr val="000000"/>
          </a:solidFill>
        </p:spPr>
        <p:txBody>
          <a:bodyPr wrap="square" lIns="0" tIns="0" rIns="0" bIns="0" rtlCol="0"/>
          <a:lstStyle/>
          <a:p>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8631" name="object 2"/>
          <p:cNvSpPr txBox="1"/>
          <p:nvPr/>
        </p:nvSpPr>
        <p:spPr>
          <a:xfrm>
            <a:off x="876300" y="533400"/>
            <a:ext cx="8534400" cy="5208626"/>
          </a:xfrm>
          <a:prstGeom prst="rect">
            <a:avLst/>
          </a:prstGeom>
        </p:spPr>
        <p:txBody>
          <a:bodyPr vert="horz" wrap="square" lIns="0" tIns="10180" rIns="0" bIns="0" rtlCol="0">
            <a:spAutoFit/>
          </a:bodyPr>
          <a:lstStyle/>
          <a:p>
            <a:pPr marR="3563" algn="ctr">
              <a:spcBef>
                <a:spcPts val="80"/>
              </a:spcBef>
            </a:pPr>
            <a:r>
              <a:rPr sz="3500" dirty="0">
                <a:latin typeface="Times New Roman"/>
                <a:cs typeface="Times New Roman"/>
              </a:rPr>
              <a:t>“O</a:t>
            </a:r>
            <a:r>
              <a:rPr sz="3500" spc="-8" dirty="0">
                <a:latin typeface="Times New Roman"/>
                <a:cs typeface="Times New Roman"/>
              </a:rPr>
              <a:t> </a:t>
            </a:r>
            <a:r>
              <a:rPr sz="3500" spc="-4" dirty="0">
                <a:latin typeface="Times New Roman"/>
                <a:cs typeface="Times New Roman"/>
              </a:rPr>
              <a:t>CONTEÚDO</a:t>
            </a:r>
            <a:r>
              <a:rPr sz="3500" spc="-8" dirty="0">
                <a:latin typeface="Times New Roman"/>
                <a:cs typeface="Times New Roman"/>
              </a:rPr>
              <a:t> </a:t>
            </a:r>
            <a:r>
              <a:rPr sz="3500" dirty="0">
                <a:latin typeface="Times New Roman"/>
                <a:cs typeface="Times New Roman"/>
              </a:rPr>
              <a:t>DO</a:t>
            </a:r>
            <a:r>
              <a:rPr sz="3500" spc="-8" dirty="0">
                <a:latin typeface="Times New Roman"/>
                <a:cs typeface="Times New Roman"/>
              </a:rPr>
              <a:t> </a:t>
            </a:r>
            <a:r>
              <a:rPr sz="3500" spc="-4" dirty="0">
                <a:latin typeface="Times New Roman"/>
                <a:cs typeface="Times New Roman"/>
              </a:rPr>
              <a:t>EDITAL </a:t>
            </a:r>
            <a:r>
              <a:rPr sz="3500" dirty="0">
                <a:latin typeface="Times New Roman"/>
                <a:cs typeface="Times New Roman"/>
              </a:rPr>
              <a:t>É</a:t>
            </a:r>
            <a:r>
              <a:rPr sz="3500" spc="-20" dirty="0">
                <a:latin typeface="Times New Roman"/>
                <a:cs typeface="Times New Roman"/>
              </a:rPr>
              <a:t> </a:t>
            </a:r>
            <a:r>
              <a:rPr sz="3500" spc="-4" dirty="0">
                <a:latin typeface="Times New Roman"/>
                <a:cs typeface="Times New Roman"/>
              </a:rPr>
              <a:t>UMA</a:t>
            </a:r>
            <a:endParaRPr sz="3500" dirty="0">
              <a:latin typeface="Times New Roman"/>
              <a:cs typeface="Times New Roman"/>
            </a:endParaRPr>
          </a:p>
          <a:p>
            <a:pPr marL="9671" marR="13743" algn="ctr">
              <a:lnSpc>
                <a:spcPct val="191500"/>
              </a:lnSpc>
              <a:spcBef>
                <a:spcPts val="12"/>
              </a:spcBef>
            </a:pPr>
            <a:r>
              <a:rPr sz="3500" spc="-4" dirty="0">
                <a:latin typeface="Times New Roman"/>
                <a:cs typeface="Times New Roman"/>
              </a:rPr>
              <a:t>DECORRÊNCIA</a:t>
            </a:r>
            <a:r>
              <a:rPr sz="3500" dirty="0">
                <a:latin typeface="Times New Roman"/>
                <a:cs typeface="Times New Roman"/>
              </a:rPr>
              <a:t> DE</a:t>
            </a:r>
            <a:r>
              <a:rPr sz="3500" spc="-4" dirty="0">
                <a:latin typeface="Times New Roman"/>
                <a:cs typeface="Times New Roman"/>
              </a:rPr>
              <a:t> </a:t>
            </a:r>
            <a:r>
              <a:rPr sz="3500" dirty="0">
                <a:latin typeface="Times New Roman"/>
                <a:cs typeface="Times New Roman"/>
              </a:rPr>
              <a:t>DECISÕES</a:t>
            </a:r>
            <a:r>
              <a:rPr sz="3500" spc="-4" dirty="0">
                <a:latin typeface="Times New Roman"/>
                <a:cs typeface="Times New Roman"/>
              </a:rPr>
              <a:t> ADOTADAS</a:t>
            </a:r>
            <a:r>
              <a:rPr sz="3500" dirty="0">
                <a:latin typeface="Times New Roman"/>
                <a:cs typeface="Times New Roman"/>
              </a:rPr>
              <a:t> </a:t>
            </a:r>
            <a:r>
              <a:rPr sz="3500" spc="-4" dirty="0">
                <a:latin typeface="Times New Roman"/>
                <a:cs typeface="Times New Roman"/>
              </a:rPr>
              <a:t>PELA </a:t>
            </a:r>
            <a:r>
              <a:rPr sz="3500" spc="-388" dirty="0">
                <a:latin typeface="Times New Roman"/>
                <a:cs typeface="Times New Roman"/>
              </a:rPr>
              <a:t> </a:t>
            </a:r>
            <a:r>
              <a:rPr sz="3500" spc="-4" dirty="0">
                <a:latin typeface="Times New Roman"/>
                <a:cs typeface="Times New Roman"/>
              </a:rPr>
              <a:t>AUTORIDADE</a:t>
            </a:r>
            <a:r>
              <a:rPr sz="3500" dirty="0">
                <a:latin typeface="Times New Roman"/>
                <a:cs typeface="Times New Roman"/>
              </a:rPr>
              <a:t> </a:t>
            </a:r>
            <a:r>
              <a:rPr sz="3500" spc="-4" dirty="0">
                <a:latin typeface="Times New Roman"/>
                <a:cs typeface="Times New Roman"/>
              </a:rPr>
              <a:t>ADMINISTRATIVA</a:t>
            </a:r>
            <a:r>
              <a:rPr sz="3500" dirty="0">
                <a:latin typeface="Times New Roman"/>
                <a:cs typeface="Times New Roman"/>
              </a:rPr>
              <a:t> NAS </a:t>
            </a:r>
            <a:r>
              <a:rPr sz="3500" spc="4" dirty="0">
                <a:latin typeface="Times New Roman"/>
                <a:cs typeface="Times New Roman"/>
              </a:rPr>
              <a:t> </a:t>
            </a:r>
            <a:r>
              <a:rPr sz="3500" spc="-4" dirty="0">
                <a:latin typeface="Times New Roman"/>
                <a:cs typeface="Times New Roman"/>
              </a:rPr>
              <a:t>SUBFASES</a:t>
            </a:r>
            <a:r>
              <a:rPr sz="3500" spc="-12" dirty="0">
                <a:latin typeface="Times New Roman"/>
                <a:cs typeface="Times New Roman"/>
              </a:rPr>
              <a:t> </a:t>
            </a:r>
            <a:r>
              <a:rPr sz="3500" dirty="0">
                <a:latin typeface="Times New Roman"/>
                <a:cs typeface="Times New Roman"/>
              </a:rPr>
              <a:t>DA </a:t>
            </a:r>
            <a:r>
              <a:rPr sz="3500" spc="-4" dirty="0">
                <a:latin typeface="Times New Roman"/>
                <a:cs typeface="Times New Roman"/>
              </a:rPr>
              <a:t>FASE</a:t>
            </a:r>
            <a:r>
              <a:rPr sz="3500" spc="-16" dirty="0">
                <a:latin typeface="Times New Roman"/>
                <a:cs typeface="Times New Roman"/>
              </a:rPr>
              <a:t> </a:t>
            </a:r>
            <a:r>
              <a:rPr sz="3500" spc="-4" dirty="0">
                <a:latin typeface="Times New Roman"/>
                <a:cs typeface="Times New Roman"/>
              </a:rPr>
              <a:t>PREPARATÓRIA”</a:t>
            </a:r>
            <a:endParaRPr sz="3500" dirty="0">
              <a:latin typeface="Times New Roman"/>
              <a:cs typeface="Times New Roman"/>
            </a:endParaRPr>
          </a:p>
          <a:p>
            <a:pPr>
              <a:spcBef>
                <a:spcPts val="8"/>
              </a:spcBef>
            </a:pPr>
            <a:endParaRPr sz="2200" dirty="0">
              <a:latin typeface="Times New Roman"/>
              <a:cs typeface="Times New Roman"/>
            </a:endParaRPr>
          </a:p>
          <a:p>
            <a:pPr marL="1466475" algn="r"/>
            <a:r>
              <a:rPr sz="1200" spc="-4" dirty="0">
                <a:latin typeface="Times New Roman"/>
                <a:cs typeface="Times New Roman"/>
              </a:rPr>
              <a:t>JUSTEN</a:t>
            </a:r>
            <a:r>
              <a:rPr sz="1200" spc="-12" dirty="0">
                <a:latin typeface="Times New Roman"/>
                <a:cs typeface="Times New Roman"/>
              </a:rPr>
              <a:t> </a:t>
            </a:r>
            <a:r>
              <a:rPr sz="1200" spc="-4" dirty="0">
                <a:latin typeface="Times New Roman"/>
                <a:cs typeface="Times New Roman"/>
              </a:rPr>
              <a:t>FILHO,</a:t>
            </a:r>
            <a:r>
              <a:rPr sz="1200" dirty="0">
                <a:latin typeface="Times New Roman"/>
                <a:cs typeface="Times New Roman"/>
              </a:rPr>
              <a:t> </a:t>
            </a:r>
            <a:r>
              <a:rPr sz="1200" spc="-4" dirty="0">
                <a:latin typeface="Times New Roman"/>
                <a:cs typeface="Times New Roman"/>
              </a:rPr>
              <a:t>Marçal.</a:t>
            </a:r>
            <a:r>
              <a:rPr sz="1200" spc="305" dirty="0">
                <a:latin typeface="Times New Roman"/>
                <a:cs typeface="Times New Roman"/>
              </a:rPr>
              <a:t> </a:t>
            </a:r>
            <a:r>
              <a:rPr sz="1200" dirty="0">
                <a:latin typeface="Times New Roman"/>
                <a:cs typeface="Times New Roman"/>
              </a:rPr>
              <a:t>São </a:t>
            </a:r>
            <a:r>
              <a:rPr sz="1200" spc="-4" dirty="0">
                <a:latin typeface="Times New Roman"/>
                <a:cs typeface="Times New Roman"/>
              </a:rPr>
              <a:t>Paulo,</a:t>
            </a:r>
            <a:r>
              <a:rPr sz="1200" spc="-8" dirty="0">
                <a:latin typeface="Times New Roman"/>
                <a:cs typeface="Times New Roman"/>
              </a:rPr>
              <a:t> </a:t>
            </a:r>
            <a:r>
              <a:rPr sz="1200" spc="-4" dirty="0">
                <a:latin typeface="Times New Roman"/>
                <a:cs typeface="Times New Roman"/>
              </a:rPr>
              <a:t>2021.</a:t>
            </a:r>
            <a:r>
              <a:rPr sz="1200" spc="-8" dirty="0">
                <a:latin typeface="Times New Roman"/>
                <a:cs typeface="Times New Roman"/>
              </a:rPr>
              <a:t> </a:t>
            </a:r>
            <a:r>
              <a:rPr sz="1200" dirty="0">
                <a:latin typeface="Times New Roman"/>
                <a:cs typeface="Times New Roman"/>
              </a:rPr>
              <a:t>p </a:t>
            </a:r>
            <a:r>
              <a:rPr sz="1200" spc="-4" dirty="0">
                <a:latin typeface="Times New Roman"/>
                <a:cs typeface="Times New Roman"/>
              </a:rPr>
              <a:t>314</a:t>
            </a:r>
            <a:endParaRPr sz="1200" dirty="0">
              <a:latin typeface="Times New Roman"/>
              <a:cs typeface="Times New Roman"/>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8634" name="object 2"/>
          <p:cNvSpPr txBox="1"/>
          <p:nvPr/>
        </p:nvSpPr>
        <p:spPr>
          <a:xfrm>
            <a:off x="4297754" y="585390"/>
            <a:ext cx="1993259" cy="379611"/>
          </a:xfrm>
          <a:prstGeom prst="rect">
            <a:avLst/>
          </a:prstGeom>
        </p:spPr>
        <p:txBody>
          <a:bodyPr vert="horz" wrap="square" lIns="0" tIns="10180" rIns="0" bIns="0" rtlCol="0">
            <a:spAutoFit/>
          </a:bodyPr>
          <a:lstStyle/>
          <a:p>
            <a:pPr marL="547701" indent="-537521">
              <a:spcBef>
                <a:spcPts val="80"/>
              </a:spcBef>
              <a:buFont typeface="Wingdings"/>
              <a:buChar char=""/>
              <a:tabLst>
                <a:tab pos="547192" algn="l"/>
                <a:tab pos="547701" algn="l"/>
              </a:tabLst>
            </a:pPr>
            <a:r>
              <a:rPr sz="2400" spc="-4" dirty="0">
                <a:latin typeface="Times New Roman"/>
                <a:cs typeface="Times New Roman"/>
              </a:rPr>
              <a:t>E</a:t>
            </a:r>
            <a:r>
              <a:rPr sz="2400" dirty="0">
                <a:latin typeface="Times New Roman"/>
                <a:cs typeface="Times New Roman"/>
              </a:rPr>
              <a:t>D</a:t>
            </a:r>
            <a:r>
              <a:rPr sz="2400" spc="-4" dirty="0">
                <a:latin typeface="Times New Roman"/>
                <a:cs typeface="Times New Roman"/>
              </a:rPr>
              <a:t>ITAL</a:t>
            </a:r>
            <a:endParaRPr sz="2400" dirty="0">
              <a:latin typeface="Times New Roman"/>
              <a:cs typeface="Times New Roman"/>
            </a:endParaRPr>
          </a:p>
        </p:txBody>
      </p:sp>
      <p:sp>
        <p:nvSpPr>
          <p:cNvPr id="1048635" name="object 4"/>
          <p:cNvSpPr txBox="1"/>
          <p:nvPr/>
        </p:nvSpPr>
        <p:spPr>
          <a:xfrm>
            <a:off x="677438" y="965001"/>
            <a:ext cx="8961862" cy="5036848"/>
          </a:xfrm>
          <a:prstGeom prst="rect">
            <a:avLst/>
          </a:prstGeom>
        </p:spPr>
        <p:txBody>
          <a:bodyPr vert="horz" wrap="square" lIns="0" tIns="10180" rIns="0" bIns="0" rtlCol="0">
            <a:spAutoFit/>
          </a:bodyPr>
          <a:lstStyle/>
          <a:p>
            <a:pPr marL="295930" marR="4072" indent="-285750" algn="just">
              <a:lnSpc>
                <a:spcPct val="110500"/>
              </a:lnSpc>
              <a:spcBef>
                <a:spcPts val="80"/>
              </a:spcBef>
              <a:buClr>
                <a:srgbClr val="FF0000"/>
              </a:buClr>
              <a:buFont typeface="Wingdings" pitchFamily="2" charset="2"/>
              <a:buChar char="v"/>
            </a:pPr>
            <a:r>
              <a:rPr sz="2200" b="1" spc="-4" dirty="0" smtClean="0">
                <a:latin typeface="Times New Roman"/>
                <a:cs typeface="Times New Roman"/>
              </a:rPr>
              <a:t>DEVERÁ</a:t>
            </a:r>
            <a:r>
              <a:rPr sz="2200" b="1" dirty="0" smtClean="0">
                <a:latin typeface="Times New Roman"/>
                <a:cs typeface="Times New Roman"/>
              </a:rPr>
              <a:t> </a:t>
            </a:r>
            <a:r>
              <a:rPr sz="2200" b="1" spc="-4" dirty="0">
                <a:latin typeface="Times New Roman"/>
                <a:cs typeface="Times New Roman"/>
              </a:rPr>
              <a:t>CONTER:</a:t>
            </a:r>
            <a:r>
              <a:rPr sz="2200" b="1" dirty="0">
                <a:latin typeface="Times New Roman"/>
                <a:cs typeface="Times New Roman"/>
              </a:rPr>
              <a:t> </a:t>
            </a:r>
            <a:endParaRPr lang="pt-BR" sz="2200" b="1" dirty="0" smtClean="0">
              <a:latin typeface="Times New Roman"/>
              <a:cs typeface="Times New Roman"/>
            </a:endParaRPr>
          </a:p>
          <a:p>
            <a:pPr marL="295930" marR="4072" indent="-285750" algn="just">
              <a:lnSpc>
                <a:spcPct val="110500"/>
              </a:lnSpc>
              <a:spcBef>
                <a:spcPts val="80"/>
              </a:spcBef>
              <a:buClr>
                <a:srgbClr val="FF0000"/>
              </a:buClr>
              <a:buFont typeface="Arial" pitchFamily="34" charset="0"/>
              <a:buChar char="•"/>
            </a:pPr>
            <a:r>
              <a:rPr sz="2200" b="1" spc="-4" dirty="0" err="1" smtClean="0">
                <a:latin typeface="Times New Roman"/>
                <a:cs typeface="Times New Roman"/>
              </a:rPr>
              <a:t>objeto</a:t>
            </a:r>
            <a:r>
              <a:rPr sz="2200" b="1" spc="-4" dirty="0">
                <a:latin typeface="Times New Roman"/>
                <a:cs typeface="Times New Roman"/>
              </a:rPr>
              <a:t>;</a:t>
            </a:r>
            <a:r>
              <a:rPr sz="2200" b="1" dirty="0">
                <a:latin typeface="Times New Roman"/>
                <a:cs typeface="Times New Roman"/>
              </a:rPr>
              <a:t> </a:t>
            </a:r>
            <a:endParaRPr lang="pt-BR" sz="2200" b="1" dirty="0" smtClean="0">
              <a:latin typeface="Times New Roman"/>
              <a:cs typeface="Times New Roman"/>
            </a:endParaRPr>
          </a:p>
          <a:p>
            <a:pPr marL="295930" marR="4072" indent="-285750" algn="just">
              <a:lnSpc>
                <a:spcPct val="110500"/>
              </a:lnSpc>
              <a:spcBef>
                <a:spcPts val="80"/>
              </a:spcBef>
              <a:buClr>
                <a:srgbClr val="FF0000"/>
              </a:buClr>
              <a:buFont typeface="Arial" pitchFamily="34" charset="0"/>
              <a:buChar char="•"/>
            </a:pPr>
            <a:r>
              <a:rPr sz="2200" b="1" spc="-4" dirty="0" err="1" smtClean="0">
                <a:latin typeface="Times New Roman"/>
                <a:cs typeface="Times New Roman"/>
              </a:rPr>
              <a:t>convocação</a:t>
            </a:r>
            <a:r>
              <a:rPr sz="2200" b="1" spc="-4" dirty="0">
                <a:latin typeface="Times New Roman"/>
                <a:cs typeface="Times New Roman"/>
              </a:rPr>
              <a:t>; </a:t>
            </a:r>
            <a:r>
              <a:rPr sz="2200" b="1" dirty="0">
                <a:latin typeface="Times New Roman"/>
                <a:cs typeface="Times New Roman"/>
              </a:rPr>
              <a:t> </a:t>
            </a:r>
            <a:endParaRPr lang="pt-BR" sz="2200" b="1" dirty="0" smtClean="0">
              <a:latin typeface="Times New Roman"/>
              <a:cs typeface="Times New Roman"/>
            </a:endParaRPr>
          </a:p>
          <a:p>
            <a:pPr marL="295930" marR="4072" indent="-285750" algn="just">
              <a:lnSpc>
                <a:spcPct val="110500"/>
              </a:lnSpc>
              <a:spcBef>
                <a:spcPts val="80"/>
              </a:spcBef>
              <a:buClr>
                <a:srgbClr val="FF0000"/>
              </a:buClr>
              <a:buFont typeface="Arial" pitchFamily="34" charset="0"/>
              <a:buChar char="•"/>
            </a:pPr>
            <a:r>
              <a:rPr sz="2200" b="1" spc="-4" dirty="0" err="1" smtClean="0">
                <a:latin typeface="Times New Roman"/>
                <a:cs typeface="Times New Roman"/>
              </a:rPr>
              <a:t>julgamento</a:t>
            </a:r>
            <a:r>
              <a:rPr sz="2200" b="1" spc="-4" dirty="0">
                <a:latin typeface="Times New Roman"/>
                <a:cs typeface="Times New Roman"/>
              </a:rPr>
              <a:t>;</a:t>
            </a:r>
            <a:r>
              <a:rPr sz="2200" b="1" spc="285" dirty="0">
                <a:latin typeface="Times New Roman"/>
                <a:cs typeface="Times New Roman"/>
              </a:rPr>
              <a:t> </a:t>
            </a:r>
            <a:endParaRPr lang="pt-BR" sz="2200" b="1" spc="285" dirty="0" smtClean="0">
              <a:latin typeface="Times New Roman"/>
              <a:cs typeface="Times New Roman"/>
            </a:endParaRPr>
          </a:p>
          <a:p>
            <a:pPr marL="295930" marR="4072" indent="-285750" algn="just">
              <a:lnSpc>
                <a:spcPct val="110500"/>
              </a:lnSpc>
              <a:spcBef>
                <a:spcPts val="80"/>
              </a:spcBef>
              <a:buClr>
                <a:srgbClr val="FF0000"/>
              </a:buClr>
              <a:buFont typeface="Arial" pitchFamily="34" charset="0"/>
              <a:buChar char="•"/>
            </a:pPr>
            <a:r>
              <a:rPr sz="2200" b="1" spc="-4" dirty="0" err="1" smtClean="0">
                <a:latin typeface="Times New Roman"/>
                <a:cs typeface="Times New Roman"/>
              </a:rPr>
              <a:t>habilitação</a:t>
            </a:r>
            <a:r>
              <a:rPr sz="2200" b="1" spc="-4" dirty="0">
                <a:latin typeface="Times New Roman"/>
                <a:cs typeface="Times New Roman"/>
              </a:rPr>
              <a:t>;</a:t>
            </a:r>
            <a:r>
              <a:rPr sz="2200" b="1" spc="305" dirty="0">
                <a:latin typeface="Times New Roman"/>
                <a:cs typeface="Times New Roman"/>
              </a:rPr>
              <a:t> </a:t>
            </a:r>
            <a:endParaRPr lang="pt-BR" sz="2200" b="1" spc="305" dirty="0" smtClean="0">
              <a:latin typeface="Times New Roman"/>
              <a:cs typeface="Times New Roman"/>
            </a:endParaRPr>
          </a:p>
          <a:p>
            <a:pPr marL="295930" marR="4072" indent="-285750" algn="just">
              <a:lnSpc>
                <a:spcPct val="110500"/>
              </a:lnSpc>
              <a:spcBef>
                <a:spcPts val="80"/>
              </a:spcBef>
              <a:buClr>
                <a:srgbClr val="FF0000"/>
              </a:buClr>
              <a:buFont typeface="Arial" pitchFamily="34" charset="0"/>
              <a:buChar char="•"/>
            </a:pPr>
            <a:r>
              <a:rPr sz="2200" b="1" spc="-4" dirty="0" err="1" smtClean="0">
                <a:latin typeface="Times New Roman"/>
                <a:cs typeface="Times New Roman"/>
              </a:rPr>
              <a:t>recursos</a:t>
            </a:r>
            <a:r>
              <a:rPr sz="2200" b="1" spc="-4" dirty="0">
                <a:latin typeface="Times New Roman"/>
                <a:cs typeface="Times New Roman"/>
              </a:rPr>
              <a:t>;</a:t>
            </a:r>
            <a:r>
              <a:rPr sz="2200" b="1" spc="289" dirty="0">
                <a:latin typeface="Times New Roman"/>
                <a:cs typeface="Times New Roman"/>
              </a:rPr>
              <a:t> </a:t>
            </a:r>
            <a:endParaRPr lang="pt-BR" sz="2200" b="1" spc="289" dirty="0" smtClean="0">
              <a:latin typeface="Times New Roman"/>
              <a:cs typeface="Times New Roman"/>
            </a:endParaRPr>
          </a:p>
          <a:p>
            <a:pPr marL="295930" marR="4072" indent="-285750" algn="just">
              <a:lnSpc>
                <a:spcPct val="110500"/>
              </a:lnSpc>
              <a:spcBef>
                <a:spcPts val="80"/>
              </a:spcBef>
              <a:buClr>
                <a:srgbClr val="FF0000"/>
              </a:buClr>
              <a:buFont typeface="Arial" pitchFamily="34" charset="0"/>
              <a:buChar char="•"/>
            </a:pPr>
            <a:r>
              <a:rPr sz="2200" b="1" spc="-4" dirty="0" err="1" smtClean="0">
                <a:latin typeface="Times New Roman"/>
                <a:cs typeface="Times New Roman"/>
              </a:rPr>
              <a:t>penalidades</a:t>
            </a:r>
            <a:r>
              <a:rPr sz="2200" b="1" spc="-4" dirty="0">
                <a:latin typeface="Times New Roman"/>
                <a:cs typeface="Times New Roman"/>
              </a:rPr>
              <a:t>;</a:t>
            </a:r>
            <a:r>
              <a:rPr sz="2200" b="1" spc="289" dirty="0">
                <a:latin typeface="Times New Roman"/>
                <a:cs typeface="Times New Roman"/>
              </a:rPr>
              <a:t> </a:t>
            </a:r>
            <a:endParaRPr lang="pt-BR" sz="2200" b="1" spc="289" dirty="0" smtClean="0">
              <a:latin typeface="Times New Roman"/>
              <a:cs typeface="Times New Roman"/>
            </a:endParaRPr>
          </a:p>
          <a:p>
            <a:pPr marL="295930" marR="4072" indent="-285750" algn="just">
              <a:lnSpc>
                <a:spcPct val="110500"/>
              </a:lnSpc>
              <a:spcBef>
                <a:spcPts val="80"/>
              </a:spcBef>
              <a:buClr>
                <a:srgbClr val="FF0000"/>
              </a:buClr>
              <a:buFont typeface="Arial" pitchFamily="34" charset="0"/>
              <a:buChar char="•"/>
            </a:pPr>
            <a:r>
              <a:rPr sz="2200" b="1" spc="-4" dirty="0" err="1" smtClean="0">
                <a:solidFill>
                  <a:srgbClr val="FF0000"/>
                </a:solidFill>
                <a:latin typeface="Times New Roman"/>
                <a:cs typeface="Times New Roman"/>
              </a:rPr>
              <a:t>fiscalização</a:t>
            </a:r>
            <a:r>
              <a:rPr sz="2200" b="1" spc="-4" dirty="0">
                <a:solidFill>
                  <a:srgbClr val="FF0000"/>
                </a:solidFill>
                <a:latin typeface="Times New Roman"/>
                <a:cs typeface="Times New Roman"/>
              </a:rPr>
              <a:t>;</a:t>
            </a:r>
            <a:r>
              <a:rPr sz="2200" b="1" spc="285" dirty="0">
                <a:solidFill>
                  <a:srgbClr val="FF0000"/>
                </a:solidFill>
                <a:latin typeface="Times New Roman"/>
                <a:cs typeface="Times New Roman"/>
              </a:rPr>
              <a:t> </a:t>
            </a:r>
            <a:endParaRPr lang="pt-BR" sz="2200" b="1" spc="285" dirty="0" smtClean="0">
              <a:solidFill>
                <a:srgbClr val="FF0000"/>
              </a:solidFill>
              <a:latin typeface="Times New Roman"/>
              <a:cs typeface="Times New Roman"/>
            </a:endParaRPr>
          </a:p>
          <a:p>
            <a:pPr marL="295930" marR="4072" indent="-285750" algn="just">
              <a:lnSpc>
                <a:spcPct val="110500"/>
              </a:lnSpc>
              <a:spcBef>
                <a:spcPts val="80"/>
              </a:spcBef>
              <a:buClr>
                <a:srgbClr val="FF0000"/>
              </a:buClr>
              <a:buFont typeface="Arial" pitchFamily="34" charset="0"/>
              <a:buChar char="•"/>
            </a:pPr>
            <a:r>
              <a:rPr sz="2200" b="1" spc="-4" dirty="0" err="1" smtClean="0">
                <a:solidFill>
                  <a:srgbClr val="FF0000"/>
                </a:solidFill>
                <a:latin typeface="Times New Roman"/>
                <a:cs typeface="Times New Roman"/>
              </a:rPr>
              <a:t>gestão</a:t>
            </a:r>
            <a:r>
              <a:rPr sz="2200" b="1" spc="-4" dirty="0" smtClean="0">
                <a:solidFill>
                  <a:srgbClr val="FF0000"/>
                </a:solidFill>
                <a:latin typeface="Times New Roman"/>
                <a:cs typeface="Times New Roman"/>
              </a:rPr>
              <a:t> </a:t>
            </a:r>
            <a:r>
              <a:rPr sz="2200" b="1" spc="-309" dirty="0" smtClean="0">
                <a:solidFill>
                  <a:srgbClr val="FF0000"/>
                </a:solidFill>
                <a:latin typeface="Times New Roman"/>
                <a:cs typeface="Times New Roman"/>
              </a:rPr>
              <a:t> </a:t>
            </a:r>
            <a:r>
              <a:rPr sz="2200" b="1" spc="-4" dirty="0">
                <a:solidFill>
                  <a:srgbClr val="FF0000"/>
                </a:solidFill>
                <a:latin typeface="Times New Roman"/>
                <a:cs typeface="Times New Roman"/>
              </a:rPr>
              <a:t>do contrato; </a:t>
            </a:r>
            <a:endParaRPr lang="pt-BR" sz="2200" b="1" spc="-4" dirty="0" smtClean="0">
              <a:solidFill>
                <a:srgbClr val="FF0000"/>
              </a:solidFill>
              <a:latin typeface="Times New Roman"/>
              <a:cs typeface="Times New Roman"/>
            </a:endParaRPr>
          </a:p>
          <a:p>
            <a:pPr marL="295930" marR="4072" indent="-285750" algn="just">
              <a:lnSpc>
                <a:spcPct val="110500"/>
              </a:lnSpc>
              <a:spcBef>
                <a:spcPts val="80"/>
              </a:spcBef>
              <a:buClr>
                <a:srgbClr val="FF0000"/>
              </a:buClr>
              <a:buFont typeface="Arial" pitchFamily="34" charset="0"/>
              <a:buChar char="•"/>
            </a:pPr>
            <a:r>
              <a:rPr sz="2200" b="1" spc="-4" dirty="0" err="1" smtClean="0">
                <a:solidFill>
                  <a:srgbClr val="FF0000"/>
                </a:solidFill>
                <a:latin typeface="Times New Roman"/>
                <a:cs typeface="Times New Roman"/>
              </a:rPr>
              <a:t>entrega</a:t>
            </a:r>
            <a:r>
              <a:rPr sz="2200" b="1" spc="-4" dirty="0">
                <a:solidFill>
                  <a:srgbClr val="FF0000"/>
                </a:solidFill>
                <a:latin typeface="Times New Roman"/>
                <a:cs typeface="Times New Roman"/>
              </a:rPr>
              <a:t>; </a:t>
            </a:r>
            <a:endParaRPr lang="pt-BR" sz="2200" b="1" spc="-4" dirty="0" smtClean="0">
              <a:solidFill>
                <a:srgbClr val="FF0000"/>
              </a:solidFill>
              <a:latin typeface="Times New Roman"/>
              <a:cs typeface="Times New Roman"/>
            </a:endParaRPr>
          </a:p>
          <a:p>
            <a:pPr marL="295930" marR="4072" indent="-285750" algn="just">
              <a:lnSpc>
                <a:spcPct val="110500"/>
              </a:lnSpc>
              <a:spcBef>
                <a:spcPts val="80"/>
              </a:spcBef>
              <a:buClr>
                <a:srgbClr val="FF0000"/>
              </a:buClr>
              <a:buFont typeface="Arial" pitchFamily="34" charset="0"/>
              <a:buChar char="•"/>
            </a:pPr>
            <a:r>
              <a:rPr sz="2200" b="1" spc="-4" dirty="0" err="1" smtClean="0">
                <a:solidFill>
                  <a:srgbClr val="FF0000"/>
                </a:solidFill>
                <a:latin typeface="Times New Roman"/>
                <a:cs typeface="Times New Roman"/>
              </a:rPr>
              <a:t>pagamento</a:t>
            </a:r>
            <a:r>
              <a:rPr sz="2200" b="1" spc="-4" dirty="0">
                <a:solidFill>
                  <a:srgbClr val="FF0000"/>
                </a:solidFill>
                <a:latin typeface="Times New Roman"/>
                <a:cs typeface="Times New Roman"/>
              </a:rPr>
              <a:t>. </a:t>
            </a:r>
            <a:endParaRPr lang="pt-BR" sz="2200" b="1" spc="-4" dirty="0" smtClean="0">
              <a:solidFill>
                <a:srgbClr val="FF0000"/>
              </a:solidFill>
              <a:latin typeface="Times New Roman"/>
              <a:cs typeface="Times New Roman"/>
            </a:endParaRPr>
          </a:p>
          <a:p>
            <a:pPr marL="295930" marR="4072" indent="-285750" algn="just">
              <a:lnSpc>
                <a:spcPct val="110500"/>
              </a:lnSpc>
              <a:spcBef>
                <a:spcPts val="80"/>
              </a:spcBef>
              <a:buClr>
                <a:srgbClr val="FF0000"/>
              </a:buClr>
              <a:buFont typeface="Arial" pitchFamily="34" charset="0"/>
              <a:buChar char="•"/>
            </a:pPr>
            <a:r>
              <a:rPr sz="2200" b="1" spc="-4" dirty="0" err="1" smtClean="0">
                <a:solidFill>
                  <a:srgbClr val="FF0000"/>
                </a:solidFill>
                <a:latin typeface="Times New Roman"/>
                <a:cs typeface="Times New Roman"/>
              </a:rPr>
              <a:t>declaração</a:t>
            </a:r>
            <a:r>
              <a:rPr sz="2200" spc="-4" dirty="0" smtClean="0">
                <a:solidFill>
                  <a:srgbClr val="FF0000"/>
                </a:solidFill>
                <a:latin typeface="Times New Roman"/>
                <a:cs typeface="Times New Roman"/>
              </a:rPr>
              <a:t> </a:t>
            </a:r>
            <a:r>
              <a:rPr sz="2200" spc="-4" dirty="0">
                <a:solidFill>
                  <a:srgbClr val="FF0000"/>
                </a:solidFill>
                <a:latin typeface="Times New Roman"/>
                <a:cs typeface="Times New Roman"/>
              </a:rPr>
              <a:t>de </a:t>
            </a:r>
            <a:r>
              <a:rPr sz="2200" dirty="0">
                <a:solidFill>
                  <a:srgbClr val="FF0000"/>
                </a:solidFill>
                <a:latin typeface="Times New Roman"/>
                <a:cs typeface="Times New Roman"/>
              </a:rPr>
              <a:t> </a:t>
            </a:r>
            <a:r>
              <a:rPr sz="2200" spc="-4" dirty="0">
                <a:solidFill>
                  <a:srgbClr val="FF0000"/>
                </a:solidFill>
                <a:latin typeface="Times New Roman"/>
                <a:cs typeface="Times New Roman"/>
              </a:rPr>
              <a:t>que</a:t>
            </a:r>
            <a:r>
              <a:rPr sz="2200" dirty="0">
                <a:solidFill>
                  <a:srgbClr val="FF0000"/>
                </a:solidFill>
                <a:latin typeface="Times New Roman"/>
                <a:cs typeface="Times New Roman"/>
              </a:rPr>
              <a:t> </a:t>
            </a:r>
            <a:r>
              <a:rPr sz="2200" spc="-4" dirty="0">
                <a:solidFill>
                  <a:srgbClr val="FF0000"/>
                </a:solidFill>
                <a:latin typeface="Times New Roman"/>
                <a:cs typeface="Times New Roman"/>
              </a:rPr>
              <a:t>as</a:t>
            </a:r>
            <a:r>
              <a:rPr sz="2200" dirty="0">
                <a:solidFill>
                  <a:srgbClr val="FF0000"/>
                </a:solidFill>
                <a:latin typeface="Times New Roman"/>
                <a:cs typeface="Times New Roman"/>
              </a:rPr>
              <a:t> </a:t>
            </a:r>
            <a:r>
              <a:rPr sz="2200" b="1" spc="-4" dirty="0" err="1">
                <a:solidFill>
                  <a:srgbClr val="FF0000"/>
                </a:solidFill>
                <a:latin typeface="Times New Roman"/>
                <a:cs typeface="Times New Roman"/>
              </a:rPr>
              <a:t>propostas</a:t>
            </a:r>
            <a:r>
              <a:rPr sz="2200" b="1" dirty="0">
                <a:solidFill>
                  <a:srgbClr val="FF0000"/>
                </a:solidFill>
                <a:latin typeface="Times New Roman"/>
                <a:cs typeface="Times New Roman"/>
              </a:rPr>
              <a:t> </a:t>
            </a:r>
            <a:r>
              <a:rPr sz="2200" b="1" spc="-4" dirty="0" err="1" smtClean="0">
                <a:solidFill>
                  <a:srgbClr val="FF0000"/>
                </a:solidFill>
                <a:latin typeface="Times New Roman"/>
                <a:cs typeface="Times New Roman"/>
              </a:rPr>
              <a:t>compreendem</a:t>
            </a:r>
            <a:r>
              <a:rPr sz="2200" b="1" dirty="0" smtClean="0">
                <a:solidFill>
                  <a:srgbClr val="FF0000"/>
                </a:solidFill>
                <a:latin typeface="Times New Roman"/>
                <a:cs typeface="Times New Roman"/>
              </a:rPr>
              <a:t> </a:t>
            </a:r>
            <a:r>
              <a:rPr sz="2200" b="1" spc="-4" dirty="0">
                <a:solidFill>
                  <a:srgbClr val="FF0000"/>
                </a:solidFill>
                <a:latin typeface="Times New Roman"/>
                <a:cs typeface="Times New Roman"/>
              </a:rPr>
              <a:t>a</a:t>
            </a:r>
            <a:r>
              <a:rPr sz="2200" b="1" spc="313" dirty="0">
                <a:solidFill>
                  <a:srgbClr val="FF0000"/>
                </a:solidFill>
                <a:latin typeface="Times New Roman"/>
                <a:cs typeface="Times New Roman"/>
              </a:rPr>
              <a:t> </a:t>
            </a:r>
            <a:r>
              <a:rPr sz="2200" b="1" spc="-4" dirty="0">
                <a:solidFill>
                  <a:srgbClr val="FF0000"/>
                </a:solidFill>
                <a:latin typeface="Times New Roman"/>
                <a:cs typeface="Times New Roman"/>
              </a:rPr>
              <a:t>integralidade</a:t>
            </a:r>
            <a:r>
              <a:rPr sz="2200" b="1" spc="313" dirty="0">
                <a:solidFill>
                  <a:srgbClr val="FF0000"/>
                </a:solidFill>
                <a:latin typeface="Times New Roman"/>
                <a:cs typeface="Times New Roman"/>
              </a:rPr>
              <a:t> </a:t>
            </a:r>
            <a:r>
              <a:rPr sz="2200" b="1" spc="-4" dirty="0">
                <a:solidFill>
                  <a:srgbClr val="FF0000"/>
                </a:solidFill>
                <a:latin typeface="Times New Roman"/>
                <a:cs typeface="Times New Roman"/>
              </a:rPr>
              <a:t>dos </a:t>
            </a:r>
            <a:r>
              <a:rPr sz="2200" b="1" dirty="0">
                <a:solidFill>
                  <a:srgbClr val="FF0000"/>
                </a:solidFill>
                <a:latin typeface="Times New Roman"/>
                <a:cs typeface="Times New Roman"/>
              </a:rPr>
              <a:t> </a:t>
            </a:r>
            <a:r>
              <a:rPr sz="2200" b="1" spc="-4" dirty="0" err="1" smtClean="0">
                <a:solidFill>
                  <a:srgbClr val="FF0000"/>
                </a:solidFill>
                <a:latin typeface="Times New Roman"/>
                <a:cs typeface="Times New Roman"/>
              </a:rPr>
              <a:t>custos</a:t>
            </a:r>
            <a:r>
              <a:rPr sz="2200" b="1" dirty="0" smtClean="0">
                <a:solidFill>
                  <a:srgbClr val="FF0000"/>
                </a:solidFill>
                <a:latin typeface="Times New Roman"/>
                <a:cs typeface="Times New Roman"/>
              </a:rPr>
              <a:t> </a:t>
            </a:r>
            <a:r>
              <a:rPr sz="2200" b="1" spc="-4" dirty="0" err="1" smtClean="0">
                <a:solidFill>
                  <a:srgbClr val="FF0000"/>
                </a:solidFill>
                <a:latin typeface="Times New Roman"/>
                <a:cs typeface="Times New Roman"/>
              </a:rPr>
              <a:t>para</a:t>
            </a:r>
            <a:r>
              <a:rPr sz="2200" b="1" dirty="0" smtClean="0">
                <a:solidFill>
                  <a:srgbClr val="FF0000"/>
                </a:solidFill>
                <a:latin typeface="Times New Roman"/>
                <a:cs typeface="Times New Roman"/>
              </a:rPr>
              <a:t> </a:t>
            </a:r>
            <a:r>
              <a:rPr sz="2200" b="1" spc="-4" dirty="0" err="1" smtClean="0">
                <a:solidFill>
                  <a:srgbClr val="FF0000"/>
                </a:solidFill>
                <a:latin typeface="Times New Roman"/>
                <a:cs typeface="Times New Roman"/>
              </a:rPr>
              <a:t>atendimento</a:t>
            </a:r>
            <a:r>
              <a:rPr sz="2200" b="1" dirty="0" smtClean="0">
                <a:solidFill>
                  <a:srgbClr val="FF0000"/>
                </a:solidFill>
                <a:latin typeface="Times New Roman"/>
                <a:cs typeface="Times New Roman"/>
              </a:rPr>
              <a:t> </a:t>
            </a:r>
            <a:r>
              <a:rPr sz="2200" b="1" spc="-4" dirty="0" smtClean="0">
                <a:solidFill>
                  <a:srgbClr val="FF0000"/>
                </a:solidFill>
                <a:latin typeface="Times New Roman"/>
                <a:cs typeface="Times New Roman"/>
              </a:rPr>
              <a:t>dos</a:t>
            </a:r>
            <a:r>
              <a:rPr sz="2200" b="1" dirty="0" smtClean="0">
                <a:solidFill>
                  <a:srgbClr val="FF0000"/>
                </a:solidFill>
                <a:latin typeface="Times New Roman"/>
                <a:cs typeface="Times New Roman"/>
              </a:rPr>
              <a:t> </a:t>
            </a:r>
            <a:r>
              <a:rPr sz="2200" b="1" spc="-4" dirty="0" err="1" smtClean="0">
                <a:solidFill>
                  <a:srgbClr val="FF0000"/>
                </a:solidFill>
                <a:latin typeface="Times New Roman"/>
                <a:cs typeface="Times New Roman"/>
              </a:rPr>
              <a:t>direitos</a:t>
            </a:r>
            <a:r>
              <a:rPr sz="2200" b="1" dirty="0" smtClean="0">
                <a:solidFill>
                  <a:srgbClr val="FF0000"/>
                </a:solidFill>
                <a:latin typeface="Times New Roman"/>
                <a:cs typeface="Times New Roman"/>
              </a:rPr>
              <a:t> </a:t>
            </a:r>
            <a:r>
              <a:rPr sz="2200" b="1" spc="-4" dirty="0" err="1" smtClean="0">
                <a:solidFill>
                  <a:srgbClr val="FF0000"/>
                </a:solidFill>
                <a:latin typeface="Times New Roman"/>
                <a:cs typeface="Times New Roman"/>
              </a:rPr>
              <a:t>trabalhistas</a:t>
            </a:r>
            <a:r>
              <a:rPr lang="pt-BR" sz="2200" spc="-4" dirty="0" smtClean="0">
                <a:solidFill>
                  <a:srgbClr val="FF0000"/>
                </a:solidFill>
                <a:latin typeface="Times New Roman"/>
                <a:cs typeface="Times New Roman"/>
              </a:rPr>
              <a:t> [Habilitação]</a:t>
            </a:r>
            <a:r>
              <a:rPr lang="pt-BR" sz="2200" dirty="0" smtClean="0">
                <a:solidFill>
                  <a:srgbClr val="FF0000"/>
                </a:solidFill>
                <a:latin typeface="Times New Roman"/>
                <a:cs typeface="Times New Roman"/>
              </a:rPr>
              <a:t>;</a:t>
            </a:r>
            <a:endParaRPr sz="2200" dirty="0">
              <a:solidFill>
                <a:srgbClr val="FF0000"/>
              </a:solidFill>
              <a:latin typeface="Times New Roman"/>
              <a:cs typeface="Times New Roman"/>
            </a:endParaRPr>
          </a:p>
        </p:txBody>
      </p:sp>
      <p:pic>
        <p:nvPicPr>
          <p:cNvPr id="2097168" name="Imagem 12"/>
          <p:cNvPicPr>
            <a:picLocks noChangeAspect="1"/>
          </p:cNvPicPr>
          <p:nvPr/>
        </p:nvPicPr>
        <p:blipFill>
          <a:blip r:embed="rId2"/>
          <a:stretch>
            <a:fillRect/>
          </a:stretch>
        </p:blipFill>
        <p:spPr>
          <a:xfrm>
            <a:off x="8724900" y="460283"/>
            <a:ext cx="1213209" cy="469433"/>
          </a:xfrm>
          <a:prstGeom prst="rect">
            <a:avLst/>
          </a:prstGeom>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8634" name="object 2"/>
          <p:cNvSpPr txBox="1"/>
          <p:nvPr/>
        </p:nvSpPr>
        <p:spPr>
          <a:xfrm>
            <a:off x="4297754" y="585390"/>
            <a:ext cx="1993259" cy="379611"/>
          </a:xfrm>
          <a:prstGeom prst="rect">
            <a:avLst/>
          </a:prstGeom>
        </p:spPr>
        <p:txBody>
          <a:bodyPr vert="horz" wrap="square" lIns="0" tIns="10180" rIns="0" bIns="0" rtlCol="0">
            <a:spAutoFit/>
          </a:bodyPr>
          <a:lstStyle/>
          <a:p>
            <a:pPr marL="547701" indent="-537521">
              <a:spcBef>
                <a:spcPts val="80"/>
              </a:spcBef>
              <a:buFont typeface="Wingdings"/>
              <a:buChar char=""/>
              <a:tabLst>
                <a:tab pos="547192" algn="l"/>
                <a:tab pos="547701" algn="l"/>
              </a:tabLst>
            </a:pPr>
            <a:r>
              <a:rPr sz="2400" spc="-4" dirty="0">
                <a:latin typeface="Times New Roman"/>
                <a:cs typeface="Times New Roman"/>
              </a:rPr>
              <a:t>E</a:t>
            </a:r>
            <a:r>
              <a:rPr sz="2400" dirty="0">
                <a:latin typeface="Times New Roman"/>
                <a:cs typeface="Times New Roman"/>
              </a:rPr>
              <a:t>D</a:t>
            </a:r>
            <a:r>
              <a:rPr sz="2400" spc="-4" dirty="0">
                <a:latin typeface="Times New Roman"/>
                <a:cs typeface="Times New Roman"/>
              </a:rPr>
              <a:t>ITAL</a:t>
            </a:r>
            <a:endParaRPr sz="2400" dirty="0">
              <a:latin typeface="Times New Roman"/>
              <a:cs typeface="Times New Roman"/>
            </a:endParaRPr>
          </a:p>
        </p:txBody>
      </p:sp>
      <p:sp>
        <p:nvSpPr>
          <p:cNvPr id="1048635" name="object 4"/>
          <p:cNvSpPr txBox="1"/>
          <p:nvPr/>
        </p:nvSpPr>
        <p:spPr>
          <a:xfrm>
            <a:off x="976247" y="1295400"/>
            <a:ext cx="8434453" cy="3366839"/>
          </a:xfrm>
          <a:prstGeom prst="rect">
            <a:avLst/>
          </a:prstGeom>
        </p:spPr>
        <p:txBody>
          <a:bodyPr vert="horz" wrap="square" lIns="0" tIns="10180" rIns="0" bIns="0" rtlCol="0">
            <a:spAutoFit/>
          </a:bodyPr>
          <a:lstStyle/>
          <a:p>
            <a:pPr marL="353080" marR="4072" indent="-342900" algn="just">
              <a:lnSpc>
                <a:spcPct val="110500"/>
              </a:lnSpc>
              <a:spcBef>
                <a:spcPts val="80"/>
              </a:spcBef>
              <a:buClr>
                <a:srgbClr val="FF0000"/>
              </a:buClr>
              <a:buFont typeface="Wingdings" pitchFamily="2" charset="2"/>
              <a:buChar char="Ø"/>
            </a:pPr>
            <a:r>
              <a:rPr lang="pt-BR" sz="2600" b="1" spc="-4" dirty="0" smtClean="0">
                <a:latin typeface="Times New Roman"/>
                <a:cs typeface="Times New Roman"/>
              </a:rPr>
              <a:t>Minutas [editais e contratos] e cláusulas padronizadas, sempre que possível;</a:t>
            </a:r>
          </a:p>
          <a:p>
            <a:pPr marL="353080" marR="4072" indent="-342900" algn="just">
              <a:lnSpc>
                <a:spcPct val="110500"/>
              </a:lnSpc>
              <a:spcBef>
                <a:spcPts val="80"/>
              </a:spcBef>
              <a:buClr>
                <a:srgbClr val="FF0000"/>
              </a:buClr>
              <a:buFont typeface="Wingdings" pitchFamily="2" charset="2"/>
              <a:buChar char="Ø"/>
            </a:pPr>
            <a:endParaRPr lang="pt-BR" sz="2600" b="1" spc="-4" dirty="0">
              <a:latin typeface="Times New Roman"/>
              <a:cs typeface="Times New Roman"/>
            </a:endParaRPr>
          </a:p>
          <a:p>
            <a:pPr marL="10180" marR="4072" algn="just">
              <a:lnSpc>
                <a:spcPct val="110500"/>
              </a:lnSpc>
              <a:spcBef>
                <a:spcPts val="80"/>
              </a:spcBef>
              <a:buClr>
                <a:srgbClr val="FF0000"/>
              </a:buClr>
            </a:pPr>
            <a:endParaRPr lang="pt-BR" sz="2600" b="1" spc="-4" dirty="0" smtClean="0">
              <a:latin typeface="Times New Roman"/>
              <a:cs typeface="Times New Roman"/>
            </a:endParaRPr>
          </a:p>
          <a:p>
            <a:pPr marL="353080" marR="4072" indent="-342900" algn="just">
              <a:lnSpc>
                <a:spcPct val="110500"/>
              </a:lnSpc>
              <a:spcBef>
                <a:spcPts val="80"/>
              </a:spcBef>
              <a:buClr>
                <a:srgbClr val="FF0000"/>
              </a:buClr>
              <a:buFont typeface="Wingdings" pitchFamily="2" charset="2"/>
              <a:buChar char="Ø"/>
            </a:pPr>
            <a:endParaRPr lang="pt-BR" sz="2200" b="1" spc="-4" dirty="0">
              <a:latin typeface="Times New Roman"/>
              <a:cs typeface="Times New Roman"/>
            </a:endParaRPr>
          </a:p>
          <a:p>
            <a:pPr marL="353080" marR="4072" indent="-342900" algn="just">
              <a:lnSpc>
                <a:spcPct val="110500"/>
              </a:lnSpc>
              <a:spcBef>
                <a:spcPts val="80"/>
              </a:spcBef>
              <a:buClr>
                <a:srgbClr val="FF0000"/>
              </a:buClr>
              <a:buFont typeface="Wingdings" pitchFamily="2" charset="2"/>
              <a:buChar char="Ø"/>
            </a:pPr>
            <a:endParaRPr lang="pt-BR" sz="2200" b="1" spc="-4" dirty="0" smtClean="0">
              <a:latin typeface="Times New Roman"/>
              <a:cs typeface="Times New Roman"/>
            </a:endParaRPr>
          </a:p>
          <a:p>
            <a:pPr marL="295930" marR="4072" indent="-285750" algn="just">
              <a:lnSpc>
                <a:spcPct val="110500"/>
              </a:lnSpc>
              <a:spcBef>
                <a:spcPts val="80"/>
              </a:spcBef>
              <a:buClr>
                <a:srgbClr val="FF0000"/>
              </a:buClr>
              <a:buFont typeface="Wingdings" pitchFamily="2" charset="2"/>
              <a:buChar char="v"/>
            </a:pPr>
            <a:endParaRPr lang="pt-BR" sz="2200" b="1" spc="-4" dirty="0">
              <a:latin typeface="Times New Roman"/>
              <a:cs typeface="Times New Roman"/>
            </a:endParaRPr>
          </a:p>
          <a:p>
            <a:pPr marL="295930" marR="4072" indent="-285750" algn="just">
              <a:lnSpc>
                <a:spcPct val="110500"/>
              </a:lnSpc>
              <a:spcBef>
                <a:spcPts val="80"/>
              </a:spcBef>
              <a:buClr>
                <a:srgbClr val="FF0000"/>
              </a:buClr>
              <a:buFont typeface="Wingdings" pitchFamily="2" charset="2"/>
              <a:buChar char="v"/>
            </a:pPr>
            <a:endParaRPr sz="2200" dirty="0">
              <a:latin typeface="Times New Roman"/>
              <a:cs typeface="Times New Roman"/>
            </a:endParaRPr>
          </a:p>
        </p:txBody>
      </p:sp>
      <p:pic>
        <p:nvPicPr>
          <p:cNvPr id="2097168" name="Imagem 12"/>
          <p:cNvPicPr>
            <a:picLocks noChangeAspect="1"/>
          </p:cNvPicPr>
          <p:nvPr/>
        </p:nvPicPr>
        <p:blipFill>
          <a:blip r:embed="rId2"/>
          <a:stretch>
            <a:fillRect/>
          </a:stretch>
        </p:blipFill>
        <p:spPr>
          <a:xfrm>
            <a:off x="8724900" y="460283"/>
            <a:ext cx="1213209" cy="469433"/>
          </a:xfrm>
          <a:prstGeom prst="rect">
            <a:avLst/>
          </a:prstGeom>
        </p:spPr>
      </p:pic>
    </p:spTree>
    <p:extLst>
      <p:ext uri="{BB962C8B-B14F-4D97-AF65-F5344CB8AC3E}">
        <p14:creationId xmlns:p14="http://schemas.microsoft.com/office/powerpoint/2010/main" val="123204242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0"/>
            <a:ext cx="102822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48615" name="object 2"/>
          <p:cNvSpPr txBox="1">
            <a:spLocks noGrp="1"/>
          </p:cNvSpPr>
          <p:nvPr>
            <p:ph type="title"/>
          </p:nvPr>
        </p:nvSpPr>
        <p:spPr>
          <a:xfrm>
            <a:off x="5056146" y="2743200"/>
            <a:ext cx="5153885" cy="502208"/>
          </a:xfrm>
          <a:prstGeom prst="rect">
            <a:avLst/>
          </a:prstGeom>
        </p:spPr>
        <p:txBody>
          <a:bodyPr vert="horz" wrap="square" lIns="0" tIns="9671" rIns="0" bIns="0" rtlCol="0">
            <a:spAutoFit/>
          </a:bodyPr>
          <a:lstStyle/>
          <a:p>
            <a:pPr marL="10180">
              <a:spcBef>
                <a:spcPts val="76"/>
              </a:spcBef>
            </a:pPr>
            <a:r>
              <a:rPr lang="pt-BR" b="1" spc="-4" dirty="0" smtClean="0"/>
              <a:t>Aspectos da Fase Interna</a:t>
            </a:r>
            <a:endParaRPr b="1" spc="-4" dirty="0"/>
          </a:p>
        </p:txBody>
      </p:sp>
      <p:sp>
        <p:nvSpPr>
          <p:cNvPr id="1048616" name="object 3"/>
          <p:cNvSpPr/>
          <p:nvPr/>
        </p:nvSpPr>
        <p:spPr>
          <a:xfrm>
            <a:off x="5056146" y="3429000"/>
            <a:ext cx="5230854" cy="11810"/>
          </a:xfrm>
          <a:custGeom>
            <a:avLst/>
            <a:gdLst/>
            <a:ahLst/>
            <a:cxnLst/>
            <a:rect l="l" t="t" r="r" b="b"/>
            <a:pathLst>
              <a:path w="5437505" h="18414">
                <a:moveTo>
                  <a:pt x="5436997" y="0"/>
                </a:moveTo>
                <a:lnTo>
                  <a:pt x="0" y="0"/>
                </a:lnTo>
                <a:lnTo>
                  <a:pt x="0" y="18287"/>
                </a:lnTo>
                <a:lnTo>
                  <a:pt x="5436997" y="18287"/>
                </a:lnTo>
                <a:lnTo>
                  <a:pt x="5436997" y="0"/>
                </a:lnTo>
                <a:close/>
              </a:path>
            </a:pathLst>
          </a:custGeom>
          <a:solidFill>
            <a:srgbClr val="000000"/>
          </a:solidFill>
        </p:spPr>
        <p:txBody>
          <a:bodyPr wrap="square" lIns="0" tIns="0" rIns="0" bIns="0" rtlCol="0"/>
          <a:lstStyle/>
          <a:p>
            <a:endParaRPr/>
          </a:p>
        </p:txBody>
      </p:sp>
      <p:pic>
        <p:nvPicPr>
          <p:cNvPr id="2097161" name="Picture 6"/>
          <p:cNvPicPr>
            <a:picLocks noChangeAspect="1" noChangeArrowheads="1"/>
          </p:cNvPicPr>
          <p:nvPr/>
        </p:nvPicPr>
        <p:blipFill>
          <a:blip r:embed="rId3"/>
          <a:srcRect/>
          <a:stretch>
            <a:fillRect/>
          </a:stretch>
        </p:blipFill>
        <p:spPr bwMode="auto">
          <a:xfrm>
            <a:off x="8572500" y="457200"/>
            <a:ext cx="1212850" cy="469900"/>
          </a:xfrm>
          <a:prstGeom prst="rect">
            <a:avLst/>
          </a:prstGeom>
          <a:noFill/>
          <a:ln>
            <a:noFill/>
          </a:ln>
          <a:effectLst/>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8636" name="object 2"/>
          <p:cNvSpPr txBox="1"/>
          <p:nvPr/>
        </p:nvSpPr>
        <p:spPr>
          <a:xfrm>
            <a:off x="4297754" y="585390"/>
            <a:ext cx="1993259" cy="379611"/>
          </a:xfrm>
          <a:prstGeom prst="rect">
            <a:avLst/>
          </a:prstGeom>
        </p:spPr>
        <p:txBody>
          <a:bodyPr vert="horz" wrap="square" lIns="0" tIns="10180" rIns="0" bIns="0" rtlCol="0">
            <a:spAutoFit/>
          </a:bodyPr>
          <a:lstStyle/>
          <a:p>
            <a:pPr marL="547701" indent="-537521">
              <a:spcBef>
                <a:spcPts val="80"/>
              </a:spcBef>
              <a:buFont typeface="Wingdings"/>
              <a:buChar char=""/>
              <a:tabLst>
                <a:tab pos="547192" algn="l"/>
                <a:tab pos="547701" algn="l"/>
              </a:tabLst>
            </a:pPr>
            <a:r>
              <a:rPr sz="2400" spc="-4" dirty="0">
                <a:latin typeface="Times New Roman"/>
                <a:cs typeface="Times New Roman"/>
              </a:rPr>
              <a:t>E</a:t>
            </a:r>
            <a:r>
              <a:rPr sz="2400" dirty="0">
                <a:latin typeface="Times New Roman"/>
                <a:cs typeface="Times New Roman"/>
              </a:rPr>
              <a:t>D</a:t>
            </a:r>
            <a:r>
              <a:rPr sz="2400" spc="-4" dirty="0">
                <a:latin typeface="Times New Roman"/>
                <a:cs typeface="Times New Roman"/>
              </a:rPr>
              <a:t>ITAL</a:t>
            </a:r>
            <a:endParaRPr sz="2400" dirty="0">
              <a:latin typeface="Times New Roman"/>
              <a:cs typeface="Times New Roman"/>
            </a:endParaRPr>
          </a:p>
        </p:txBody>
      </p:sp>
      <p:sp>
        <p:nvSpPr>
          <p:cNvPr id="1048637" name="object 6"/>
          <p:cNvSpPr txBox="1"/>
          <p:nvPr/>
        </p:nvSpPr>
        <p:spPr>
          <a:xfrm>
            <a:off x="997263" y="1600200"/>
            <a:ext cx="8305800" cy="3412748"/>
          </a:xfrm>
          <a:prstGeom prst="rect">
            <a:avLst/>
          </a:prstGeom>
        </p:spPr>
        <p:txBody>
          <a:bodyPr vert="horz" wrap="square" lIns="0" tIns="9671" rIns="0" bIns="0" rtlCol="0">
            <a:spAutoFit/>
          </a:bodyPr>
          <a:lstStyle/>
          <a:p>
            <a:pPr marL="295930" marR="4072" indent="-285750" algn="just">
              <a:lnSpc>
                <a:spcPct val="110100"/>
              </a:lnSpc>
              <a:spcBef>
                <a:spcPts val="76"/>
              </a:spcBef>
              <a:buClr>
                <a:srgbClr val="FF0000"/>
              </a:buClr>
              <a:buFont typeface="Wingdings" panose="05000000000000000000" pitchFamily="2" charset="2"/>
              <a:buChar char="v"/>
            </a:pPr>
            <a:r>
              <a:rPr lang="pt-BR" sz="2200" b="1" spc="-4" dirty="0" smtClean="0">
                <a:latin typeface="Times New Roman"/>
                <a:cs typeface="Times New Roman"/>
              </a:rPr>
              <a:t>PROGRAMA</a:t>
            </a:r>
            <a:r>
              <a:rPr lang="pt-BR" sz="2200" b="1" dirty="0" smtClean="0">
                <a:latin typeface="Times New Roman"/>
                <a:cs typeface="Times New Roman"/>
              </a:rPr>
              <a:t> </a:t>
            </a:r>
            <a:r>
              <a:rPr lang="pt-BR" sz="2200" b="1" spc="-4" dirty="0" smtClean="0">
                <a:latin typeface="Times New Roman"/>
                <a:cs typeface="Times New Roman"/>
              </a:rPr>
              <a:t>DE </a:t>
            </a:r>
            <a:r>
              <a:rPr lang="pt-BR" sz="2200" b="1" dirty="0" smtClean="0">
                <a:latin typeface="Times New Roman"/>
                <a:cs typeface="Times New Roman"/>
              </a:rPr>
              <a:t> </a:t>
            </a:r>
            <a:r>
              <a:rPr lang="pt-BR" sz="2200" b="1" spc="-4" dirty="0" smtClean="0">
                <a:latin typeface="Times New Roman"/>
                <a:cs typeface="Times New Roman"/>
              </a:rPr>
              <a:t>INTEGRIDADE </a:t>
            </a:r>
            <a:r>
              <a:rPr lang="pt-BR" sz="2200" spc="-4" dirty="0" smtClean="0">
                <a:latin typeface="Times New Roman"/>
                <a:cs typeface="Times New Roman"/>
              </a:rPr>
              <a:t>será</a:t>
            </a:r>
            <a:r>
              <a:rPr lang="pt-BR" sz="2200" b="1" spc="-4" dirty="0" smtClean="0">
                <a:latin typeface="Times New Roman"/>
                <a:cs typeface="Times New Roman"/>
              </a:rPr>
              <a:t> obrigatório em alguns casos</a:t>
            </a:r>
            <a:r>
              <a:rPr sz="2200" spc="-4" dirty="0" smtClean="0">
                <a:latin typeface="Times New Roman"/>
                <a:cs typeface="Times New Roman"/>
              </a:rPr>
              <a:t>:</a:t>
            </a:r>
            <a:r>
              <a:rPr sz="2200" spc="164" dirty="0" smtClean="0">
                <a:latin typeface="Times New Roman"/>
                <a:cs typeface="Times New Roman"/>
              </a:rPr>
              <a:t> </a:t>
            </a:r>
            <a:endParaRPr lang="pt-BR" sz="2200" spc="164" dirty="0" smtClean="0">
              <a:latin typeface="Times New Roman"/>
              <a:cs typeface="Times New Roman"/>
            </a:endParaRPr>
          </a:p>
          <a:p>
            <a:pPr marL="295930" marR="4072" indent="-285750" algn="just">
              <a:lnSpc>
                <a:spcPct val="110100"/>
              </a:lnSpc>
              <a:spcBef>
                <a:spcPts val="76"/>
              </a:spcBef>
              <a:buClr>
                <a:srgbClr val="FF0000"/>
              </a:buClr>
              <a:buFont typeface="Wingdings" panose="05000000000000000000" pitchFamily="2" charset="2"/>
              <a:buChar char="v"/>
            </a:pPr>
            <a:endParaRPr lang="pt-BR" sz="2200" spc="164" dirty="0" smtClean="0">
              <a:latin typeface="Times New Roman"/>
              <a:cs typeface="Times New Roman"/>
            </a:endParaRPr>
          </a:p>
          <a:p>
            <a:pPr marL="353080" marR="4072" indent="-342900" algn="just">
              <a:lnSpc>
                <a:spcPct val="110100"/>
              </a:lnSpc>
              <a:spcBef>
                <a:spcPts val="76"/>
              </a:spcBef>
              <a:buFontTx/>
              <a:buChar char="-"/>
            </a:pPr>
            <a:r>
              <a:rPr sz="2200" b="1" spc="-4" dirty="0" err="1" smtClean="0">
                <a:latin typeface="Times New Roman"/>
                <a:cs typeface="Times New Roman"/>
              </a:rPr>
              <a:t>obras</a:t>
            </a:r>
            <a:r>
              <a:rPr sz="2200" b="1" spc="-4" dirty="0">
                <a:latin typeface="Times New Roman"/>
                <a:cs typeface="Times New Roman"/>
              </a:rPr>
              <a:t>,</a:t>
            </a:r>
            <a:r>
              <a:rPr sz="2200" b="1" spc="160" dirty="0">
                <a:latin typeface="Times New Roman"/>
                <a:cs typeface="Times New Roman"/>
              </a:rPr>
              <a:t> </a:t>
            </a:r>
            <a:r>
              <a:rPr sz="2200" b="1" spc="-4" dirty="0">
                <a:latin typeface="Times New Roman"/>
                <a:cs typeface="Times New Roman"/>
              </a:rPr>
              <a:t>serviços</a:t>
            </a:r>
            <a:r>
              <a:rPr sz="2200" b="1" spc="172" dirty="0">
                <a:latin typeface="Times New Roman"/>
                <a:cs typeface="Times New Roman"/>
              </a:rPr>
              <a:t> </a:t>
            </a:r>
            <a:r>
              <a:rPr sz="2200" b="1" spc="-4" dirty="0">
                <a:latin typeface="Times New Roman"/>
                <a:cs typeface="Times New Roman"/>
              </a:rPr>
              <a:t>e</a:t>
            </a:r>
            <a:r>
              <a:rPr sz="2200" b="1" spc="164" dirty="0">
                <a:latin typeface="Times New Roman"/>
                <a:cs typeface="Times New Roman"/>
              </a:rPr>
              <a:t> </a:t>
            </a:r>
            <a:r>
              <a:rPr sz="2200" b="1" spc="-4" dirty="0">
                <a:latin typeface="Times New Roman"/>
                <a:cs typeface="Times New Roman"/>
              </a:rPr>
              <a:t>fornecimentos</a:t>
            </a:r>
            <a:r>
              <a:rPr sz="2200" b="1" spc="172" dirty="0">
                <a:latin typeface="Times New Roman"/>
                <a:cs typeface="Times New Roman"/>
              </a:rPr>
              <a:t> </a:t>
            </a:r>
            <a:r>
              <a:rPr sz="2200" b="1" spc="-4" dirty="0">
                <a:latin typeface="Times New Roman"/>
                <a:cs typeface="Times New Roman"/>
              </a:rPr>
              <a:t>de</a:t>
            </a:r>
            <a:r>
              <a:rPr sz="2200" b="1" spc="164" dirty="0">
                <a:latin typeface="Times New Roman"/>
                <a:cs typeface="Times New Roman"/>
              </a:rPr>
              <a:t> </a:t>
            </a:r>
            <a:r>
              <a:rPr sz="2200" b="1" spc="-4" dirty="0">
                <a:latin typeface="Times New Roman"/>
                <a:cs typeface="Times New Roman"/>
              </a:rPr>
              <a:t>grande</a:t>
            </a:r>
            <a:r>
              <a:rPr sz="2200" b="1" spc="164" dirty="0">
                <a:latin typeface="Times New Roman"/>
                <a:cs typeface="Times New Roman"/>
              </a:rPr>
              <a:t> </a:t>
            </a:r>
            <a:r>
              <a:rPr sz="2200" b="1" spc="-4" dirty="0">
                <a:latin typeface="Times New Roman"/>
                <a:cs typeface="Times New Roman"/>
              </a:rPr>
              <a:t>vulto</a:t>
            </a:r>
            <a:r>
              <a:rPr sz="2200" b="1" spc="172" dirty="0">
                <a:latin typeface="Times New Roman"/>
                <a:cs typeface="Times New Roman"/>
              </a:rPr>
              <a:t> </a:t>
            </a:r>
            <a:r>
              <a:rPr lang="pt-BR" sz="2200" b="1" spc="-4" dirty="0" smtClean="0">
                <a:latin typeface="Times New Roman"/>
                <a:cs typeface="Times New Roman"/>
              </a:rPr>
              <a:t>[</a:t>
            </a:r>
            <a:r>
              <a:rPr lang="pt-BR" sz="2200" b="1" spc="-4" dirty="0">
                <a:latin typeface="Times New Roman"/>
                <a:cs typeface="Times New Roman"/>
              </a:rPr>
              <a:t>valor estimado maior do que 200 </a:t>
            </a:r>
            <a:r>
              <a:rPr lang="pt-BR" sz="2200" b="1" spc="-4" dirty="0" smtClean="0">
                <a:latin typeface="Times New Roman"/>
                <a:cs typeface="Times New Roman"/>
              </a:rPr>
              <a:t>milhões</a:t>
            </a:r>
            <a:r>
              <a:rPr sz="2200" b="1" spc="-4" dirty="0" smtClean="0">
                <a:latin typeface="Times New Roman"/>
                <a:cs typeface="Times New Roman"/>
              </a:rPr>
              <a:t>] </a:t>
            </a:r>
            <a:r>
              <a:rPr sz="2200" spc="-4" dirty="0">
                <a:latin typeface="Times New Roman"/>
                <a:cs typeface="Times New Roman"/>
              </a:rPr>
              <a:t>conforme regulamento que </a:t>
            </a:r>
            <a:r>
              <a:rPr sz="2200" dirty="0">
                <a:latin typeface="Times New Roman"/>
                <a:cs typeface="Times New Roman"/>
              </a:rPr>
              <a:t> </a:t>
            </a:r>
            <a:r>
              <a:rPr sz="2200" spc="-4" dirty="0">
                <a:latin typeface="Times New Roman"/>
                <a:cs typeface="Times New Roman"/>
              </a:rPr>
              <a:t>disporá</a:t>
            </a:r>
            <a:r>
              <a:rPr sz="2200" spc="48" dirty="0">
                <a:latin typeface="Times New Roman"/>
                <a:cs typeface="Times New Roman"/>
              </a:rPr>
              <a:t> </a:t>
            </a:r>
            <a:r>
              <a:rPr sz="2200" spc="-4" dirty="0">
                <a:latin typeface="Times New Roman"/>
                <a:cs typeface="Times New Roman"/>
              </a:rPr>
              <a:t>sobre</a:t>
            </a:r>
            <a:r>
              <a:rPr sz="2200" spc="52" dirty="0">
                <a:latin typeface="Times New Roman"/>
                <a:cs typeface="Times New Roman"/>
              </a:rPr>
              <a:t> </a:t>
            </a:r>
            <a:r>
              <a:rPr sz="2200" spc="-4" dirty="0">
                <a:latin typeface="Times New Roman"/>
                <a:cs typeface="Times New Roman"/>
              </a:rPr>
              <a:t>as</a:t>
            </a:r>
            <a:r>
              <a:rPr sz="2200" spc="64" dirty="0">
                <a:latin typeface="Times New Roman"/>
                <a:cs typeface="Times New Roman"/>
              </a:rPr>
              <a:t> </a:t>
            </a:r>
            <a:r>
              <a:rPr sz="2200" spc="-4" dirty="0">
                <a:latin typeface="Times New Roman"/>
                <a:cs typeface="Times New Roman"/>
              </a:rPr>
              <a:t>medidas</a:t>
            </a:r>
            <a:r>
              <a:rPr sz="2200" spc="52" dirty="0">
                <a:latin typeface="Times New Roman"/>
                <a:cs typeface="Times New Roman"/>
              </a:rPr>
              <a:t> </a:t>
            </a:r>
            <a:r>
              <a:rPr sz="2200" spc="-4" dirty="0">
                <a:latin typeface="Times New Roman"/>
                <a:cs typeface="Times New Roman"/>
              </a:rPr>
              <a:t>a</a:t>
            </a:r>
            <a:r>
              <a:rPr sz="2200" spc="52" dirty="0">
                <a:latin typeface="Times New Roman"/>
                <a:cs typeface="Times New Roman"/>
              </a:rPr>
              <a:t> </a:t>
            </a:r>
            <a:r>
              <a:rPr sz="2200" spc="-4" dirty="0">
                <a:latin typeface="Times New Roman"/>
                <a:cs typeface="Times New Roman"/>
              </a:rPr>
              <a:t>serem</a:t>
            </a:r>
            <a:r>
              <a:rPr sz="2200" spc="28" dirty="0">
                <a:latin typeface="Times New Roman"/>
                <a:cs typeface="Times New Roman"/>
              </a:rPr>
              <a:t> </a:t>
            </a:r>
            <a:r>
              <a:rPr sz="2200" dirty="0">
                <a:latin typeface="Times New Roman"/>
                <a:cs typeface="Times New Roman"/>
              </a:rPr>
              <a:t>adotadas,</a:t>
            </a:r>
            <a:r>
              <a:rPr sz="2200" spc="52" dirty="0">
                <a:latin typeface="Times New Roman"/>
                <a:cs typeface="Times New Roman"/>
              </a:rPr>
              <a:t> </a:t>
            </a:r>
            <a:r>
              <a:rPr sz="2200" spc="-4" dirty="0">
                <a:latin typeface="Times New Roman"/>
                <a:cs typeface="Times New Roman"/>
              </a:rPr>
              <a:t>a</a:t>
            </a:r>
            <a:r>
              <a:rPr sz="2200" spc="52" dirty="0">
                <a:latin typeface="Times New Roman"/>
                <a:cs typeface="Times New Roman"/>
              </a:rPr>
              <a:t> </a:t>
            </a:r>
            <a:r>
              <a:rPr sz="2200" spc="-4" dirty="0">
                <a:latin typeface="Times New Roman"/>
                <a:cs typeface="Times New Roman"/>
              </a:rPr>
              <a:t>forma</a:t>
            </a:r>
            <a:r>
              <a:rPr sz="2200" spc="52" dirty="0">
                <a:latin typeface="Times New Roman"/>
                <a:cs typeface="Times New Roman"/>
              </a:rPr>
              <a:t> </a:t>
            </a:r>
            <a:r>
              <a:rPr sz="2200" spc="-4" dirty="0">
                <a:latin typeface="Times New Roman"/>
                <a:cs typeface="Times New Roman"/>
              </a:rPr>
              <a:t>de</a:t>
            </a:r>
            <a:r>
              <a:rPr sz="2200" spc="52" dirty="0">
                <a:latin typeface="Times New Roman"/>
                <a:cs typeface="Times New Roman"/>
              </a:rPr>
              <a:t> </a:t>
            </a:r>
            <a:r>
              <a:rPr sz="2200" spc="-4" dirty="0">
                <a:latin typeface="Times New Roman"/>
                <a:cs typeface="Times New Roman"/>
              </a:rPr>
              <a:t>comprovação </a:t>
            </a:r>
            <a:r>
              <a:rPr sz="2200" spc="-309" dirty="0">
                <a:latin typeface="Times New Roman"/>
                <a:cs typeface="Times New Roman"/>
              </a:rPr>
              <a:t> </a:t>
            </a:r>
            <a:r>
              <a:rPr sz="2200" spc="-4" dirty="0">
                <a:latin typeface="Times New Roman"/>
                <a:cs typeface="Times New Roman"/>
              </a:rPr>
              <a:t>e</a:t>
            </a:r>
            <a:r>
              <a:rPr sz="2200" dirty="0">
                <a:latin typeface="Times New Roman"/>
                <a:cs typeface="Times New Roman"/>
              </a:rPr>
              <a:t> </a:t>
            </a:r>
            <a:r>
              <a:rPr sz="2200" spc="-4" dirty="0">
                <a:latin typeface="Times New Roman"/>
                <a:cs typeface="Times New Roman"/>
              </a:rPr>
              <a:t>as</a:t>
            </a:r>
            <a:r>
              <a:rPr sz="2200" dirty="0">
                <a:latin typeface="Times New Roman"/>
                <a:cs typeface="Times New Roman"/>
              </a:rPr>
              <a:t> </a:t>
            </a:r>
            <a:r>
              <a:rPr sz="2200" spc="-4" dirty="0">
                <a:latin typeface="Times New Roman"/>
                <a:cs typeface="Times New Roman"/>
              </a:rPr>
              <a:t>penalidades</a:t>
            </a:r>
            <a:r>
              <a:rPr sz="2200" dirty="0">
                <a:latin typeface="Times New Roman"/>
                <a:cs typeface="Times New Roman"/>
              </a:rPr>
              <a:t> </a:t>
            </a:r>
            <a:r>
              <a:rPr sz="2200" spc="-4" dirty="0">
                <a:latin typeface="Times New Roman"/>
                <a:cs typeface="Times New Roman"/>
              </a:rPr>
              <a:t>pelo</a:t>
            </a:r>
            <a:r>
              <a:rPr sz="2200" dirty="0">
                <a:latin typeface="Times New Roman"/>
                <a:cs typeface="Times New Roman"/>
              </a:rPr>
              <a:t> </a:t>
            </a:r>
            <a:r>
              <a:rPr sz="2200" spc="-4" dirty="0" err="1">
                <a:latin typeface="Times New Roman"/>
                <a:cs typeface="Times New Roman"/>
              </a:rPr>
              <a:t>seu</a:t>
            </a:r>
            <a:r>
              <a:rPr sz="2200" dirty="0">
                <a:latin typeface="Times New Roman"/>
                <a:cs typeface="Times New Roman"/>
              </a:rPr>
              <a:t> </a:t>
            </a:r>
            <a:r>
              <a:rPr sz="2200" spc="-4" dirty="0" err="1" smtClean="0">
                <a:latin typeface="Times New Roman"/>
                <a:cs typeface="Times New Roman"/>
              </a:rPr>
              <a:t>descumprimento</a:t>
            </a:r>
            <a:r>
              <a:rPr lang="pt-BR" sz="2200" spc="-4" dirty="0" smtClean="0">
                <a:latin typeface="Times New Roman"/>
                <a:cs typeface="Times New Roman"/>
              </a:rPr>
              <a:t>;</a:t>
            </a:r>
          </a:p>
          <a:p>
            <a:pPr marL="353080" marR="4072" indent="-342900" algn="just">
              <a:lnSpc>
                <a:spcPct val="110100"/>
              </a:lnSpc>
              <a:spcBef>
                <a:spcPts val="76"/>
              </a:spcBef>
              <a:buFontTx/>
              <a:buChar char="-"/>
            </a:pPr>
            <a:endParaRPr lang="pt-BR" sz="2200" spc="-4" dirty="0" smtClean="0">
              <a:latin typeface="Times New Roman"/>
              <a:cs typeface="Times New Roman"/>
            </a:endParaRPr>
          </a:p>
          <a:p>
            <a:pPr marL="353080" marR="4072" indent="-342900" algn="just">
              <a:lnSpc>
                <a:spcPct val="110100"/>
              </a:lnSpc>
              <a:spcBef>
                <a:spcPts val="76"/>
              </a:spcBef>
              <a:buFontTx/>
              <a:buChar char="-"/>
            </a:pPr>
            <a:r>
              <a:rPr lang="pt-BR" sz="2200" b="1" spc="-4" dirty="0" smtClean="0">
                <a:latin typeface="Times New Roman"/>
                <a:cs typeface="Times New Roman"/>
              </a:rPr>
              <a:t>Implantação em até 6 meses.</a:t>
            </a:r>
            <a:endParaRPr lang="pt-BR" sz="2200" b="1" dirty="0" smtClean="0">
              <a:latin typeface="Times New Roman"/>
              <a:cs typeface="Times New Roman"/>
            </a:endParaRPr>
          </a:p>
        </p:txBody>
      </p:sp>
      <p:pic>
        <p:nvPicPr>
          <p:cNvPr id="2097169" name="Imagem 12"/>
          <p:cNvPicPr>
            <a:picLocks noChangeAspect="1"/>
          </p:cNvPicPr>
          <p:nvPr/>
        </p:nvPicPr>
        <p:blipFill>
          <a:blip r:embed="rId2"/>
          <a:stretch>
            <a:fillRect/>
          </a:stretch>
        </p:blipFill>
        <p:spPr>
          <a:xfrm>
            <a:off x="8724900" y="460283"/>
            <a:ext cx="1213209" cy="469433"/>
          </a:xfrm>
          <a:prstGeom prst="rect">
            <a:avLst/>
          </a:prstGeom>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8638" name="object 2"/>
          <p:cNvSpPr txBox="1"/>
          <p:nvPr/>
        </p:nvSpPr>
        <p:spPr>
          <a:xfrm>
            <a:off x="4297754" y="585390"/>
            <a:ext cx="1993259" cy="379611"/>
          </a:xfrm>
          <a:prstGeom prst="rect">
            <a:avLst/>
          </a:prstGeom>
        </p:spPr>
        <p:txBody>
          <a:bodyPr vert="horz" wrap="square" lIns="0" tIns="10180" rIns="0" bIns="0" rtlCol="0">
            <a:spAutoFit/>
          </a:bodyPr>
          <a:lstStyle/>
          <a:p>
            <a:pPr marL="547701" indent="-537521">
              <a:spcBef>
                <a:spcPts val="80"/>
              </a:spcBef>
              <a:buFont typeface="Wingdings"/>
              <a:buChar char=""/>
              <a:tabLst>
                <a:tab pos="547192" algn="l"/>
                <a:tab pos="547701" algn="l"/>
              </a:tabLst>
            </a:pPr>
            <a:r>
              <a:rPr sz="2400" spc="-4" dirty="0">
                <a:latin typeface="Times New Roman"/>
                <a:cs typeface="Times New Roman"/>
              </a:rPr>
              <a:t>E</a:t>
            </a:r>
            <a:r>
              <a:rPr sz="2400" dirty="0">
                <a:latin typeface="Times New Roman"/>
                <a:cs typeface="Times New Roman"/>
              </a:rPr>
              <a:t>D</a:t>
            </a:r>
            <a:r>
              <a:rPr sz="2400" spc="-4" dirty="0">
                <a:latin typeface="Times New Roman"/>
                <a:cs typeface="Times New Roman"/>
              </a:rPr>
              <a:t>ITAL</a:t>
            </a:r>
            <a:endParaRPr sz="2400" dirty="0">
              <a:latin typeface="Times New Roman"/>
              <a:cs typeface="Times New Roman"/>
            </a:endParaRPr>
          </a:p>
        </p:txBody>
      </p:sp>
      <p:sp>
        <p:nvSpPr>
          <p:cNvPr id="1048639" name="object 6"/>
          <p:cNvSpPr txBox="1"/>
          <p:nvPr/>
        </p:nvSpPr>
        <p:spPr>
          <a:xfrm>
            <a:off x="876300" y="1905000"/>
            <a:ext cx="8305800" cy="2783345"/>
          </a:xfrm>
          <a:prstGeom prst="rect">
            <a:avLst/>
          </a:prstGeom>
        </p:spPr>
        <p:txBody>
          <a:bodyPr vert="horz" wrap="square" lIns="0" tIns="9671" rIns="0" bIns="0" rtlCol="0">
            <a:spAutoFit/>
          </a:bodyPr>
          <a:lstStyle/>
          <a:p>
            <a:pPr marL="295930" marR="4072" indent="-285750" algn="just">
              <a:lnSpc>
                <a:spcPct val="110100"/>
              </a:lnSpc>
              <a:spcBef>
                <a:spcPts val="76"/>
              </a:spcBef>
              <a:buClr>
                <a:srgbClr val="FF0000"/>
              </a:buClr>
              <a:buFont typeface="Wingdings" panose="05000000000000000000" pitchFamily="2" charset="2"/>
              <a:buChar char="v"/>
            </a:pPr>
            <a:r>
              <a:rPr lang="pt-BR" sz="2400" b="1" dirty="0" smtClean="0">
                <a:latin typeface="Times New Roman" pitchFamily="18" charset="0"/>
                <a:cs typeface="Times New Roman" pitchFamily="18" charset="0"/>
              </a:rPr>
              <a:t>MATRIZ DE RISCO CONTRATUAL É FACULDADE</a:t>
            </a:r>
            <a:r>
              <a:rPr lang="pt-BR" sz="2400" dirty="0" smtClean="0">
                <a:latin typeface="Times New Roman" pitchFamily="18" charset="0"/>
                <a:cs typeface="Times New Roman" pitchFamily="18" charset="0"/>
              </a:rPr>
              <a:t>, SERÁ </a:t>
            </a:r>
            <a:r>
              <a:rPr lang="pt-BR" sz="2400" b="1" dirty="0" smtClean="0">
                <a:latin typeface="Times New Roman" pitchFamily="18" charset="0"/>
                <a:cs typeface="Times New Roman" pitchFamily="18" charset="0"/>
              </a:rPr>
              <a:t>OBRIGATÓRIA</a:t>
            </a:r>
            <a:r>
              <a:rPr lang="pt-BR" sz="2400" dirty="0" smtClean="0">
                <a:latin typeface="Times New Roman" pitchFamily="18" charset="0"/>
                <a:cs typeface="Times New Roman" pitchFamily="18" charset="0"/>
              </a:rPr>
              <a:t> EM </a:t>
            </a:r>
            <a:r>
              <a:rPr lang="pt-BR" sz="2400" b="1" dirty="0" smtClean="0">
                <a:latin typeface="Times New Roman" pitchFamily="18" charset="0"/>
                <a:cs typeface="Times New Roman" pitchFamily="18" charset="0"/>
              </a:rPr>
              <a:t>ALGUMAS SITUAÇÕES</a:t>
            </a:r>
            <a:r>
              <a:rPr lang="pt-BR" sz="2400" dirty="0" smtClean="0">
                <a:latin typeface="Times New Roman" pitchFamily="18" charset="0"/>
                <a:cs typeface="Times New Roman" pitchFamily="18" charset="0"/>
              </a:rPr>
              <a:t>:</a:t>
            </a:r>
          </a:p>
          <a:p>
            <a:pPr marL="10180" marR="4072" algn="just">
              <a:lnSpc>
                <a:spcPct val="110100"/>
              </a:lnSpc>
              <a:spcBef>
                <a:spcPts val="76"/>
              </a:spcBef>
              <a:buClr>
                <a:srgbClr val="FF0000"/>
              </a:buClr>
            </a:pPr>
            <a:endParaRPr lang="pt-BR" sz="2400" dirty="0" smtClean="0">
              <a:latin typeface="Times New Roman" pitchFamily="18" charset="0"/>
              <a:cs typeface="Times New Roman" pitchFamily="18" charset="0"/>
            </a:endParaRPr>
          </a:p>
          <a:p>
            <a:pPr marL="160340" indent="-83478">
              <a:spcBef>
                <a:spcPts val="220"/>
              </a:spcBef>
              <a:buChar char="-"/>
              <a:tabLst>
                <a:tab pos="160849" algn="l"/>
              </a:tabLst>
            </a:pPr>
            <a:r>
              <a:rPr lang="pt-BR" sz="2200" spc="-4" dirty="0">
                <a:latin typeface="Times New Roman"/>
                <a:cs typeface="Times New Roman"/>
              </a:rPr>
              <a:t>obras </a:t>
            </a:r>
            <a:r>
              <a:rPr lang="pt-BR" sz="2200" dirty="0">
                <a:latin typeface="Times New Roman"/>
                <a:cs typeface="Times New Roman"/>
              </a:rPr>
              <a:t>e</a:t>
            </a:r>
            <a:r>
              <a:rPr lang="pt-BR" sz="2200" spc="-20" dirty="0">
                <a:latin typeface="Times New Roman"/>
                <a:cs typeface="Times New Roman"/>
              </a:rPr>
              <a:t> </a:t>
            </a:r>
            <a:r>
              <a:rPr lang="pt-BR" sz="2200" spc="-4" dirty="0">
                <a:latin typeface="Times New Roman"/>
                <a:cs typeface="Times New Roman"/>
              </a:rPr>
              <a:t>serviços</a:t>
            </a:r>
            <a:r>
              <a:rPr lang="pt-BR" sz="2200" dirty="0">
                <a:latin typeface="Times New Roman"/>
                <a:cs typeface="Times New Roman"/>
              </a:rPr>
              <a:t> </a:t>
            </a:r>
            <a:r>
              <a:rPr lang="pt-BR" sz="2200" spc="-4" dirty="0">
                <a:latin typeface="Times New Roman"/>
                <a:cs typeface="Times New Roman"/>
              </a:rPr>
              <a:t>de grande vulto</a:t>
            </a:r>
            <a:endParaRPr lang="pt-BR" sz="2200" dirty="0">
              <a:latin typeface="Times New Roman"/>
              <a:cs typeface="Times New Roman"/>
            </a:endParaRPr>
          </a:p>
          <a:p>
            <a:pPr marL="160340" indent="-83478">
              <a:spcBef>
                <a:spcPts val="942"/>
              </a:spcBef>
              <a:buChar char="-"/>
              <a:tabLst>
                <a:tab pos="160849" algn="l"/>
              </a:tabLst>
            </a:pPr>
            <a:r>
              <a:rPr lang="pt-BR" sz="2200" spc="-4" dirty="0">
                <a:latin typeface="Times New Roman"/>
                <a:cs typeface="Times New Roman"/>
              </a:rPr>
              <a:t>contratação</a:t>
            </a:r>
            <a:r>
              <a:rPr lang="pt-BR" sz="2200" spc="-12" dirty="0">
                <a:latin typeface="Times New Roman"/>
                <a:cs typeface="Times New Roman"/>
              </a:rPr>
              <a:t> </a:t>
            </a:r>
            <a:r>
              <a:rPr lang="pt-BR" sz="2200" spc="-4" dirty="0" smtClean="0">
                <a:latin typeface="Times New Roman"/>
                <a:cs typeface="Times New Roman"/>
              </a:rPr>
              <a:t>integrada [</a:t>
            </a:r>
            <a:r>
              <a:rPr lang="pt-BR" sz="2200" b="1" dirty="0">
                <a:latin typeface="Times New Roman" pitchFamily="18" charset="0"/>
                <a:cs typeface="Times New Roman" pitchFamily="18" charset="0"/>
              </a:rPr>
              <a:t>projetos </a:t>
            </a:r>
            <a:r>
              <a:rPr lang="pt-BR" sz="2200" b="1" u="sng" dirty="0">
                <a:latin typeface="Times New Roman" pitchFamily="18" charset="0"/>
                <a:cs typeface="Times New Roman" pitchFamily="18" charset="0"/>
              </a:rPr>
              <a:t>básico</a:t>
            </a:r>
            <a:r>
              <a:rPr lang="pt-BR" sz="2200" b="1" dirty="0">
                <a:latin typeface="Times New Roman" pitchFamily="18" charset="0"/>
                <a:cs typeface="Times New Roman" pitchFamily="18" charset="0"/>
              </a:rPr>
              <a:t> e </a:t>
            </a:r>
            <a:r>
              <a:rPr lang="pt-BR" sz="2200" b="1" u="sng" dirty="0">
                <a:latin typeface="Times New Roman" pitchFamily="18" charset="0"/>
                <a:cs typeface="Times New Roman" pitchFamily="18" charset="0"/>
              </a:rPr>
              <a:t>executivo</a:t>
            </a:r>
            <a:r>
              <a:rPr lang="pt-BR" sz="2200" spc="-4" dirty="0" smtClean="0">
                <a:latin typeface="Times New Roman"/>
                <a:cs typeface="Times New Roman"/>
              </a:rPr>
              <a:t>]</a:t>
            </a:r>
            <a:r>
              <a:rPr lang="pt-BR" sz="2200" dirty="0" smtClean="0">
                <a:latin typeface="Times New Roman"/>
                <a:cs typeface="Times New Roman"/>
              </a:rPr>
              <a:t> </a:t>
            </a:r>
            <a:r>
              <a:rPr lang="pt-BR" sz="2200" dirty="0">
                <a:latin typeface="Times New Roman"/>
                <a:cs typeface="Times New Roman"/>
              </a:rPr>
              <a:t>e</a:t>
            </a:r>
            <a:r>
              <a:rPr lang="pt-BR" sz="2200" spc="-4" dirty="0">
                <a:latin typeface="Times New Roman"/>
                <a:cs typeface="Times New Roman"/>
              </a:rPr>
              <a:t> </a:t>
            </a:r>
            <a:r>
              <a:rPr lang="pt-BR" sz="2200" spc="-4" dirty="0" err="1" smtClean="0">
                <a:latin typeface="Times New Roman"/>
                <a:cs typeface="Times New Roman"/>
              </a:rPr>
              <a:t>semi-integrada</a:t>
            </a:r>
            <a:r>
              <a:rPr lang="pt-BR" sz="2200" spc="-4" dirty="0" smtClean="0">
                <a:latin typeface="Times New Roman"/>
                <a:cs typeface="Times New Roman"/>
              </a:rPr>
              <a:t> [</a:t>
            </a:r>
            <a:r>
              <a:rPr lang="pt-BR" sz="2200" b="1" dirty="0" smtClean="0">
                <a:latin typeface="Times New Roman" pitchFamily="18" charset="0"/>
                <a:cs typeface="Times New Roman" pitchFamily="18" charset="0"/>
              </a:rPr>
              <a:t>projeto </a:t>
            </a:r>
            <a:r>
              <a:rPr lang="pt-BR" sz="2200" b="1" u="sng" dirty="0" smtClean="0">
                <a:latin typeface="Times New Roman" pitchFamily="18" charset="0"/>
                <a:cs typeface="Times New Roman" pitchFamily="18" charset="0"/>
              </a:rPr>
              <a:t>executivo]</a:t>
            </a:r>
            <a:endParaRPr lang="pt-BR" sz="2200" dirty="0">
              <a:latin typeface="Times New Roman"/>
              <a:cs typeface="Times New Roman"/>
            </a:endParaRPr>
          </a:p>
          <a:p>
            <a:pPr marL="10180" marR="4072" algn="just">
              <a:lnSpc>
                <a:spcPct val="110100"/>
              </a:lnSpc>
              <a:spcBef>
                <a:spcPts val="76"/>
              </a:spcBef>
              <a:buClr>
                <a:srgbClr val="FF0000"/>
              </a:buClr>
            </a:pPr>
            <a:endParaRPr lang="pt-BR" sz="2200" dirty="0" smtClean="0">
              <a:latin typeface="Times New Roman" pitchFamily="18" charset="0"/>
              <a:cs typeface="Times New Roman" pitchFamily="18" charset="0"/>
            </a:endParaRPr>
          </a:p>
        </p:txBody>
      </p:sp>
      <p:pic>
        <p:nvPicPr>
          <p:cNvPr id="2097170" name="Imagem 12"/>
          <p:cNvPicPr>
            <a:picLocks noChangeAspect="1"/>
          </p:cNvPicPr>
          <p:nvPr/>
        </p:nvPicPr>
        <p:blipFill>
          <a:blip r:embed="rId2"/>
          <a:stretch>
            <a:fillRect/>
          </a:stretch>
        </p:blipFill>
        <p:spPr>
          <a:xfrm>
            <a:off x="8724900" y="460283"/>
            <a:ext cx="1213209" cy="469433"/>
          </a:xfrm>
          <a:prstGeom prst="rect">
            <a:avLst/>
          </a:prstGeom>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173" name="Picture 2"/>
          <p:cNvPicPr>
            <a:picLocks noChangeAspect="1" noChangeArrowheads="1"/>
          </p:cNvPicPr>
          <p:nvPr/>
        </p:nvPicPr>
        <p:blipFill>
          <a:blip r:embed="rId2"/>
          <a:srcRect/>
          <a:stretch>
            <a:fillRect/>
          </a:stretch>
        </p:blipFill>
        <p:spPr bwMode="auto">
          <a:xfrm>
            <a:off x="8473762" y="305295"/>
            <a:ext cx="1212850" cy="469900"/>
          </a:xfrm>
          <a:prstGeom prst="rect">
            <a:avLst/>
          </a:prstGeom>
          <a:noFill/>
          <a:ln>
            <a:noFill/>
          </a:ln>
          <a:effectLst/>
        </p:spPr>
      </p:pic>
      <p:sp>
        <p:nvSpPr>
          <p:cNvPr id="1048644" name="CaixaDeTexto 2"/>
          <p:cNvSpPr txBox="1"/>
          <p:nvPr/>
        </p:nvSpPr>
        <p:spPr>
          <a:xfrm>
            <a:off x="466412" y="2286000"/>
            <a:ext cx="9220200" cy="3317240"/>
          </a:xfrm>
          <a:prstGeom prst="rect">
            <a:avLst/>
          </a:prstGeom>
          <a:noFill/>
        </p:spPr>
        <p:txBody>
          <a:bodyPr wrap="square" rtlCol="0">
            <a:spAutoFit/>
          </a:bodyPr>
          <a:lstStyle/>
          <a:p>
            <a:r>
              <a:rPr lang="pt-BR" sz="2400" dirty="0">
                <a:latin typeface="Times New Roman" pitchFamily="18" charset="0"/>
                <a:cs typeface="Times New Roman" pitchFamily="18" charset="0"/>
              </a:rPr>
              <a:t>Art. 25.</a:t>
            </a:r>
            <a:r>
              <a:rPr lang="pt-BR" sz="2400" b="1" dirty="0">
                <a:latin typeface="Times New Roman" pitchFamily="18" charset="0"/>
                <a:cs typeface="Times New Roman" pitchFamily="18" charset="0"/>
              </a:rPr>
              <a:t> </a:t>
            </a:r>
            <a:r>
              <a:rPr lang="pt-BR" sz="2400" dirty="0" smtClean="0">
                <a:latin typeface="Times New Roman" pitchFamily="18" charset="0"/>
                <a:cs typeface="Times New Roman" pitchFamily="18" charset="0"/>
              </a:rPr>
              <a:t>[...]</a:t>
            </a:r>
            <a:endParaRPr lang="pt-BR" sz="2400" dirty="0">
              <a:latin typeface="Times New Roman" pitchFamily="18" charset="0"/>
              <a:cs typeface="Times New Roman" pitchFamily="18" charset="0"/>
            </a:endParaRPr>
          </a:p>
          <a:p>
            <a:pPr algn="just"/>
            <a:r>
              <a:rPr lang="pt-BR" sz="3000" dirty="0">
                <a:latin typeface="Times New Roman" pitchFamily="18" charset="0"/>
                <a:cs typeface="Times New Roman" pitchFamily="18" charset="0"/>
              </a:rPr>
              <a:t>§ 3º </a:t>
            </a:r>
            <a:r>
              <a:rPr lang="pt-BR" sz="3000" b="1" dirty="0">
                <a:latin typeface="Times New Roman" pitchFamily="18" charset="0"/>
                <a:cs typeface="Times New Roman" pitchFamily="18" charset="0"/>
              </a:rPr>
              <a:t>Todos os elementos do edital</a:t>
            </a:r>
            <a:r>
              <a:rPr lang="pt-BR" sz="3000" dirty="0">
                <a:latin typeface="Times New Roman" pitchFamily="18" charset="0"/>
                <a:cs typeface="Times New Roman" pitchFamily="18" charset="0"/>
              </a:rPr>
              <a:t>, incluídos minuta de contrato, termos de referência, anteprojeto, projetos e outros anexos, </a:t>
            </a:r>
            <a:r>
              <a:rPr lang="pt-BR" sz="3000" b="1" dirty="0">
                <a:latin typeface="Times New Roman" pitchFamily="18" charset="0"/>
                <a:cs typeface="Times New Roman" pitchFamily="18" charset="0"/>
              </a:rPr>
              <a:t>deverão ser divulgados em sítio eletrônico oficial na mesma data de divulgação do edital</a:t>
            </a:r>
            <a:r>
              <a:rPr lang="pt-BR" sz="3000" dirty="0">
                <a:latin typeface="Times New Roman" pitchFamily="18" charset="0"/>
                <a:cs typeface="Times New Roman" pitchFamily="18" charset="0"/>
              </a:rPr>
              <a:t>, </a:t>
            </a:r>
            <a:r>
              <a:rPr lang="pt-BR" sz="3000" b="1" dirty="0">
                <a:latin typeface="Times New Roman" pitchFamily="18" charset="0"/>
                <a:cs typeface="Times New Roman" pitchFamily="18" charset="0"/>
              </a:rPr>
              <a:t>sem necessidade de registro ou de identificação para acesso</a:t>
            </a:r>
            <a:r>
              <a:rPr lang="pt-BR" sz="3000" dirty="0">
                <a:latin typeface="Times New Roman" pitchFamily="18" charset="0"/>
                <a:cs typeface="Times New Roman" pitchFamily="18" charset="0"/>
              </a:rPr>
              <a:t>.</a:t>
            </a:r>
          </a:p>
          <a:p>
            <a:endParaRPr lang="pt-BR" dirty="0"/>
          </a:p>
        </p:txBody>
      </p:sp>
      <p:sp>
        <p:nvSpPr>
          <p:cNvPr id="1048645" name="CaixaDeTexto 3"/>
          <p:cNvSpPr txBox="1"/>
          <p:nvPr/>
        </p:nvSpPr>
        <p:spPr>
          <a:xfrm>
            <a:off x="792553" y="1295400"/>
            <a:ext cx="8287633" cy="553998"/>
          </a:xfrm>
          <a:prstGeom prst="rect">
            <a:avLst/>
          </a:prstGeom>
          <a:noFill/>
        </p:spPr>
        <p:txBody>
          <a:bodyPr wrap="square" rtlCol="0">
            <a:spAutoFit/>
          </a:bodyPr>
          <a:lstStyle/>
          <a:p>
            <a:pPr marL="457200" indent="-457200" algn="ctr">
              <a:buClr>
                <a:srgbClr val="FF0000"/>
              </a:buClr>
              <a:buFont typeface="Wingdings" pitchFamily="2" charset="2"/>
              <a:buChar char="v"/>
            </a:pPr>
            <a:r>
              <a:rPr lang="pt-BR" sz="3000" b="1" dirty="0" smtClean="0">
                <a:latin typeface="Times New Roman" pitchFamily="18" charset="0"/>
                <a:cs typeface="Times New Roman" pitchFamily="18" charset="0"/>
              </a:rPr>
              <a:t>SENHA OU RESTRIÇÃO DE ACESSO</a:t>
            </a:r>
            <a:endParaRPr lang="pt-BR" sz="3000" b="1" dirty="0">
              <a:latin typeface="Times New Roman" pitchFamily="18" charset="0"/>
              <a:cs typeface="Times New Roman" pitchFamily="18" charset="0"/>
            </a:endParaRPr>
          </a:p>
        </p:txBody>
      </p:sp>
      <p:sp>
        <p:nvSpPr>
          <p:cNvPr id="1048646" name="object 2"/>
          <p:cNvSpPr txBox="1"/>
          <p:nvPr/>
        </p:nvSpPr>
        <p:spPr>
          <a:xfrm>
            <a:off x="4297754" y="585390"/>
            <a:ext cx="1993259" cy="379611"/>
          </a:xfrm>
          <a:prstGeom prst="rect">
            <a:avLst/>
          </a:prstGeom>
        </p:spPr>
        <p:txBody>
          <a:bodyPr vert="horz" wrap="square" lIns="0" tIns="10180" rIns="0" bIns="0" rtlCol="0">
            <a:spAutoFit/>
          </a:bodyPr>
          <a:lstStyle/>
          <a:p>
            <a:pPr marL="547701" indent="-537521">
              <a:spcBef>
                <a:spcPts val="80"/>
              </a:spcBef>
              <a:buFont typeface="Wingdings"/>
              <a:buChar char=""/>
              <a:tabLst>
                <a:tab pos="547192" algn="l"/>
                <a:tab pos="547701" algn="l"/>
              </a:tabLst>
            </a:pPr>
            <a:r>
              <a:rPr sz="2400" spc="-4" dirty="0">
                <a:latin typeface="Times New Roman"/>
                <a:cs typeface="Times New Roman"/>
              </a:rPr>
              <a:t>E</a:t>
            </a:r>
            <a:r>
              <a:rPr sz="2400" dirty="0">
                <a:latin typeface="Times New Roman"/>
                <a:cs typeface="Times New Roman"/>
              </a:rPr>
              <a:t>D</a:t>
            </a:r>
            <a:r>
              <a:rPr sz="2400" spc="-4" dirty="0">
                <a:latin typeface="Times New Roman"/>
                <a:cs typeface="Times New Roman"/>
              </a:rPr>
              <a:t>ITAL</a:t>
            </a:r>
            <a:endParaRPr sz="2400" dirty="0">
              <a:latin typeface="Times New Roman"/>
              <a:cs typeface="Times New Roman"/>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174" name="Imagem 6"/>
          <p:cNvPicPr>
            <a:picLocks noChangeAspect="1"/>
          </p:cNvPicPr>
          <p:nvPr/>
        </p:nvPicPr>
        <p:blipFill>
          <a:blip r:embed="rId2"/>
          <a:stretch>
            <a:fillRect/>
          </a:stretch>
        </p:blipFill>
        <p:spPr>
          <a:xfrm>
            <a:off x="8670745" y="451083"/>
            <a:ext cx="1213209" cy="469433"/>
          </a:xfrm>
          <a:prstGeom prst="rect">
            <a:avLst/>
          </a:prstGeom>
        </p:spPr>
      </p:pic>
      <p:sp>
        <p:nvSpPr>
          <p:cNvPr id="1048647" name="CaixaDeTexto 3"/>
          <p:cNvSpPr txBox="1"/>
          <p:nvPr/>
        </p:nvSpPr>
        <p:spPr>
          <a:xfrm>
            <a:off x="446557" y="1219200"/>
            <a:ext cx="9220200" cy="3693319"/>
          </a:xfrm>
          <a:prstGeom prst="rect">
            <a:avLst/>
          </a:prstGeom>
          <a:noFill/>
        </p:spPr>
        <p:txBody>
          <a:bodyPr wrap="square" rtlCol="0">
            <a:spAutoFit/>
          </a:bodyPr>
          <a:lstStyle/>
          <a:p>
            <a:r>
              <a:rPr lang="pt-BR" sz="2400" dirty="0">
                <a:latin typeface="Times New Roman" pitchFamily="18" charset="0"/>
                <a:cs typeface="Times New Roman" pitchFamily="18" charset="0"/>
              </a:rPr>
              <a:t>Art. 25.</a:t>
            </a:r>
            <a:r>
              <a:rPr lang="pt-BR" sz="2400" b="1" dirty="0">
                <a:latin typeface="Times New Roman" pitchFamily="18" charset="0"/>
                <a:cs typeface="Times New Roman" pitchFamily="18" charset="0"/>
              </a:rPr>
              <a:t> </a:t>
            </a:r>
            <a:r>
              <a:rPr lang="pt-BR" sz="2400" dirty="0" smtClean="0">
                <a:latin typeface="Times New Roman" pitchFamily="18" charset="0"/>
                <a:cs typeface="Times New Roman" pitchFamily="18" charset="0"/>
              </a:rPr>
              <a:t>[...]</a:t>
            </a:r>
            <a:endParaRPr lang="pt-BR" sz="2400" dirty="0">
              <a:latin typeface="Times New Roman" pitchFamily="18" charset="0"/>
              <a:cs typeface="Times New Roman" pitchFamily="18" charset="0"/>
            </a:endParaRPr>
          </a:p>
          <a:p>
            <a:pPr algn="just"/>
            <a:r>
              <a:rPr lang="pt-BR" sz="3000" dirty="0">
                <a:latin typeface="Times New Roman" pitchFamily="18" charset="0"/>
                <a:cs typeface="Times New Roman" pitchFamily="18" charset="0"/>
              </a:rPr>
              <a:t>§ 7º </a:t>
            </a:r>
            <a:r>
              <a:rPr lang="pt-BR" sz="3000" b="1" dirty="0">
                <a:latin typeface="Times New Roman" pitchFamily="18" charset="0"/>
                <a:cs typeface="Times New Roman" pitchFamily="18" charset="0"/>
              </a:rPr>
              <a:t>Independentemente do prazo de duração do contrato</a:t>
            </a:r>
            <a:r>
              <a:rPr lang="pt-BR" sz="3000" dirty="0">
                <a:latin typeface="Times New Roman" pitchFamily="18" charset="0"/>
                <a:cs typeface="Times New Roman" pitchFamily="18" charset="0"/>
              </a:rPr>
              <a:t>, será </a:t>
            </a:r>
            <a:r>
              <a:rPr lang="pt-BR" sz="3000" b="1" dirty="0">
                <a:latin typeface="Times New Roman" pitchFamily="18" charset="0"/>
                <a:cs typeface="Times New Roman" pitchFamily="18" charset="0"/>
              </a:rPr>
              <a:t>obrigatória a previsão no edital de </a:t>
            </a:r>
            <a:r>
              <a:rPr lang="pt-BR" sz="3000" b="1" u="sng" dirty="0" smtClean="0">
                <a:latin typeface="Times New Roman" pitchFamily="18" charset="0"/>
                <a:cs typeface="Times New Roman" pitchFamily="18" charset="0"/>
              </a:rPr>
              <a:t>índice de reajustamento de preço</a:t>
            </a:r>
            <a:r>
              <a:rPr lang="pt-BR" sz="3000" dirty="0" smtClean="0">
                <a:latin typeface="Times New Roman" pitchFamily="18" charset="0"/>
                <a:cs typeface="Times New Roman" pitchFamily="18" charset="0"/>
              </a:rPr>
              <a:t>, </a:t>
            </a:r>
            <a:r>
              <a:rPr lang="pt-BR" sz="3000" dirty="0">
                <a:latin typeface="Times New Roman" pitchFamily="18" charset="0"/>
                <a:cs typeface="Times New Roman" pitchFamily="18" charset="0"/>
              </a:rPr>
              <a:t>com </a:t>
            </a:r>
            <a:r>
              <a:rPr lang="pt-BR" sz="3000" b="1" u="sng" dirty="0">
                <a:latin typeface="Times New Roman" pitchFamily="18" charset="0"/>
                <a:cs typeface="Times New Roman" pitchFamily="18" charset="0"/>
              </a:rPr>
              <a:t>data-base vinculada à data do orçamento estimado </a:t>
            </a:r>
            <a:r>
              <a:rPr lang="pt-BR" sz="3000" dirty="0">
                <a:latin typeface="Times New Roman" pitchFamily="18" charset="0"/>
                <a:cs typeface="Times New Roman" pitchFamily="18" charset="0"/>
              </a:rPr>
              <a:t>e </a:t>
            </a:r>
            <a:r>
              <a:rPr lang="pt-BR" sz="3000" b="1" dirty="0">
                <a:latin typeface="Times New Roman" pitchFamily="18" charset="0"/>
                <a:cs typeface="Times New Roman" pitchFamily="18" charset="0"/>
              </a:rPr>
              <a:t>com a possibilidade de ser estabelecido </a:t>
            </a:r>
            <a:r>
              <a:rPr lang="pt-BR" sz="3000" b="1" u="sng" dirty="0">
                <a:latin typeface="Times New Roman" pitchFamily="18" charset="0"/>
                <a:cs typeface="Times New Roman" pitchFamily="18" charset="0"/>
              </a:rPr>
              <a:t>mais de um índice específico </a:t>
            </a:r>
            <a:r>
              <a:rPr lang="pt-BR" sz="3000" dirty="0">
                <a:latin typeface="Times New Roman" pitchFamily="18" charset="0"/>
                <a:cs typeface="Times New Roman" pitchFamily="18" charset="0"/>
              </a:rPr>
              <a:t>ou </a:t>
            </a:r>
            <a:r>
              <a:rPr lang="pt-BR" sz="3000" b="1" dirty="0">
                <a:latin typeface="Times New Roman" pitchFamily="18" charset="0"/>
                <a:cs typeface="Times New Roman" pitchFamily="18" charset="0"/>
              </a:rPr>
              <a:t>setorial</a:t>
            </a:r>
            <a:r>
              <a:rPr lang="pt-BR" sz="3000" dirty="0">
                <a:latin typeface="Times New Roman" pitchFamily="18" charset="0"/>
                <a:cs typeface="Times New Roman" pitchFamily="18" charset="0"/>
              </a:rPr>
              <a:t>, em conformidade com a </a:t>
            </a:r>
            <a:r>
              <a:rPr lang="pt-BR" sz="3000" b="1" dirty="0">
                <a:latin typeface="Times New Roman" pitchFamily="18" charset="0"/>
                <a:cs typeface="Times New Roman" pitchFamily="18" charset="0"/>
              </a:rPr>
              <a:t>realidade de mercado </a:t>
            </a:r>
            <a:r>
              <a:rPr lang="pt-BR" sz="3000" dirty="0">
                <a:latin typeface="Times New Roman" pitchFamily="18" charset="0"/>
                <a:cs typeface="Times New Roman" pitchFamily="18" charset="0"/>
              </a:rPr>
              <a:t>dos respectivos insumos.</a:t>
            </a:r>
          </a:p>
        </p:txBody>
      </p:sp>
      <p:sp>
        <p:nvSpPr>
          <p:cNvPr id="1048648" name="object 2"/>
          <p:cNvSpPr txBox="1"/>
          <p:nvPr/>
        </p:nvSpPr>
        <p:spPr>
          <a:xfrm>
            <a:off x="4297754" y="585390"/>
            <a:ext cx="1993259" cy="379611"/>
          </a:xfrm>
          <a:prstGeom prst="rect">
            <a:avLst/>
          </a:prstGeom>
        </p:spPr>
        <p:txBody>
          <a:bodyPr vert="horz" wrap="square" lIns="0" tIns="10180" rIns="0" bIns="0" rtlCol="0">
            <a:spAutoFit/>
          </a:bodyPr>
          <a:lstStyle/>
          <a:p>
            <a:pPr marL="547701" indent="-537521">
              <a:spcBef>
                <a:spcPts val="80"/>
              </a:spcBef>
              <a:buFont typeface="Wingdings"/>
              <a:buChar char=""/>
              <a:tabLst>
                <a:tab pos="547192" algn="l"/>
                <a:tab pos="547701" algn="l"/>
              </a:tabLst>
            </a:pPr>
            <a:r>
              <a:rPr sz="2400" spc="-4" dirty="0">
                <a:latin typeface="Times New Roman"/>
                <a:cs typeface="Times New Roman"/>
              </a:rPr>
              <a:t>E</a:t>
            </a:r>
            <a:r>
              <a:rPr sz="2400" dirty="0">
                <a:latin typeface="Times New Roman"/>
                <a:cs typeface="Times New Roman"/>
              </a:rPr>
              <a:t>D</a:t>
            </a:r>
            <a:r>
              <a:rPr sz="2400" spc="-4" dirty="0">
                <a:latin typeface="Times New Roman"/>
                <a:cs typeface="Times New Roman"/>
              </a:rPr>
              <a:t>ITAL</a:t>
            </a:r>
            <a:endParaRPr sz="2400" dirty="0">
              <a:latin typeface="Times New Roman"/>
              <a:cs typeface="Times New Roman"/>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0"/>
            <a:ext cx="1027747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48651" name="CaixaDeTexto 1"/>
          <p:cNvSpPr txBox="1"/>
          <p:nvPr/>
        </p:nvSpPr>
        <p:spPr>
          <a:xfrm>
            <a:off x="3283819" y="3050112"/>
            <a:ext cx="7003181" cy="1138773"/>
          </a:xfrm>
          <a:prstGeom prst="rect">
            <a:avLst/>
          </a:prstGeom>
          <a:noFill/>
        </p:spPr>
        <p:txBody>
          <a:bodyPr wrap="square" rtlCol="0">
            <a:spAutoFit/>
          </a:bodyPr>
          <a:lstStyle/>
          <a:p>
            <a:pPr lvl="0"/>
            <a:r>
              <a:rPr lang="pt-BR" sz="2800" b="1" dirty="0" smtClean="0">
                <a:latin typeface="Times New Roman" pitchFamily="18" charset="0"/>
                <a:cs typeface="Times New Roman" pitchFamily="18" charset="0"/>
              </a:rPr>
              <a:t>LOCAIS DE PUBLICAÇÃO</a:t>
            </a:r>
          </a:p>
          <a:p>
            <a:pPr lvl="0" algn="just"/>
            <a:endParaRPr lang="pt-BR" sz="2600" dirty="0">
              <a:latin typeface="Times New Roman" pitchFamily="18" charset="0"/>
              <a:cs typeface="Times New Roman" pitchFamily="18" charset="0"/>
            </a:endParaRPr>
          </a:p>
          <a:p>
            <a:pPr algn="just"/>
            <a:endParaRPr lang="pt-BR" dirty="0"/>
          </a:p>
        </p:txBody>
      </p:sp>
      <p:sp>
        <p:nvSpPr>
          <p:cNvPr id="6" name="object 3"/>
          <p:cNvSpPr/>
          <p:nvPr/>
        </p:nvSpPr>
        <p:spPr>
          <a:xfrm>
            <a:off x="3390900" y="3619499"/>
            <a:ext cx="6946427" cy="53667"/>
          </a:xfrm>
          <a:custGeom>
            <a:avLst/>
            <a:gdLst/>
            <a:ahLst/>
            <a:cxnLst/>
            <a:rect l="l" t="t" r="r" b="b"/>
            <a:pathLst>
              <a:path w="5437505" h="18414">
                <a:moveTo>
                  <a:pt x="5436997" y="0"/>
                </a:moveTo>
                <a:lnTo>
                  <a:pt x="0" y="0"/>
                </a:lnTo>
                <a:lnTo>
                  <a:pt x="0" y="18287"/>
                </a:lnTo>
                <a:lnTo>
                  <a:pt x="5436997" y="18287"/>
                </a:lnTo>
                <a:lnTo>
                  <a:pt x="5436997" y="0"/>
                </a:lnTo>
                <a:close/>
              </a:path>
            </a:pathLst>
          </a:custGeom>
          <a:solidFill>
            <a:srgbClr val="000000"/>
          </a:solidFill>
        </p:spPr>
        <p:txBody>
          <a:bodyPr wrap="square" lIns="0" tIns="0" rIns="0" bIns="0" rtlCol="0"/>
          <a:lstStyle/>
          <a:p>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8643" name="object 8"/>
          <p:cNvSpPr txBox="1"/>
          <p:nvPr/>
        </p:nvSpPr>
        <p:spPr>
          <a:xfrm>
            <a:off x="1028700" y="304800"/>
            <a:ext cx="6019800" cy="2061609"/>
          </a:xfrm>
          <a:prstGeom prst="rect">
            <a:avLst/>
          </a:prstGeom>
        </p:spPr>
        <p:txBody>
          <a:bodyPr vert="horz" wrap="square" lIns="0" tIns="9671" rIns="0" bIns="0" rtlCol="0">
            <a:spAutoFit/>
          </a:bodyPr>
          <a:lstStyle/>
          <a:p>
            <a:pPr marL="295930" indent="-285750">
              <a:spcBef>
                <a:spcPts val="76"/>
              </a:spcBef>
              <a:buClr>
                <a:srgbClr val="FF0000"/>
              </a:buClr>
              <a:buFont typeface="Wingdings" panose="05000000000000000000" pitchFamily="2" charset="2"/>
              <a:buChar char="v"/>
            </a:pPr>
            <a:r>
              <a:rPr lang="pt-BR" sz="2600" b="1" spc="-4" dirty="0" smtClean="0">
                <a:latin typeface="Times New Roman"/>
                <a:cs typeface="Times New Roman"/>
              </a:rPr>
              <a:t>Locais de publicação:</a:t>
            </a:r>
          </a:p>
          <a:p>
            <a:pPr marL="10180">
              <a:spcBef>
                <a:spcPts val="76"/>
              </a:spcBef>
            </a:pPr>
            <a:r>
              <a:rPr lang="pt-BR" sz="2600" spc="-4" dirty="0" smtClean="0">
                <a:latin typeface="Times New Roman"/>
                <a:cs typeface="Times New Roman"/>
              </a:rPr>
              <a:t> - Portal Nacional de Contratações Públicas;</a:t>
            </a:r>
          </a:p>
          <a:p>
            <a:pPr marL="10180">
              <a:spcBef>
                <a:spcPts val="76"/>
              </a:spcBef>
            </a:pPr>
            <a:r>
              <a:rPr lang="pt-BR" sz="2600" spc="-4" dirty="0">
                <a:latin typeface="Times New Roman"/>
                <a:cs typeface="Times New Roman"/>
              </a:rPr>
              <a:t> </a:t>
            </a:r>
            <a:r>
              <a:rPr lang="pt-BR" sz="2600" spc="-4" dirty="0" smtClean="0">
                <a:latin typeface="Times New Roman"/>
                <a:cs typeface="Times New Roman"/>
              </a:rPr>
              <a:t>- Site do Órgão</a:t>
            </a:r>
          </a:p>
          <a:p>
            <a:pPr marL="10180">
              <a:spcBef>
                <a:spcPts val="76"/>
              </a:spcBef>
            </a:pPr>
            <a:r>
              <a:rPr lang="pt-BR" sz="2600" spc="-4" dirty="0">
                <a:latin typeface="Times New Roman"/>
                <a:cs typeface="Times New Roman"/>
              </a:rPr>
              <a:t> </a:t>
            </a:r>
            <a:r>
              <a:rPr lang="pt-BR" sz="2600" spc="-4" dirty="0" smtClean="0">
                <a:latin typeface="Times New Roman"/>
                <a:cs typeface="Times New Roman"/>
              </a:rPr>
              <a:t>- Diário Oficial respectivo;</a:t>
            </a:r>
          </a:p>
          <a:p>
            <a:pPr marL="10180">
              <a:spcBef>
                <a:spcPts val="76"/>
              </a:spcBef>
            </a:pPr>
            <a:r>
              <a:rPr lang="pt-BR" sz="2600" spc="-4" dirty="0" smtClean="0">
                <a:latin typeface="Times New Roman"/>
                <a:cs typeface="Times New Roman"/>
              </a:rPr>
              <a:t>- Jornal de grande circulação</a:t>
            </a:r>
            <a:endParaRPr sz="2600" dirty="0">
              <a:latin typeface="Times New Roman"/>
              <a:cs typeface="Times New Roman"/>
            </a:endParaRPr>
          </a:p>
        </p:txBody>
      </p:sp>
      <p:graphicFrame>
        <p:nvGraphicFramePr>
          <p:cNvPr id="4194304" name="object 9"/>
          <p:cNvGraphicFramePr>
            <a:graphicFrameLocks noGrp="1"/>
          </p:cNvGraphicFramePr>
          <p:nvPr>
            <p:extLst>
              <p:ext uri="{D42A27DB-BD31-4B8C-83A1-F6EECF244321}">
                <p14:modId xmlns:p14="http://schemas.microsoft.com/office/powerpoint/2010/main" val="991978459"/>
              </p:ext>
            </p:extLst>
          </p:nvPr>
        </p:nvGraphicFramePr>
        <p:xfrm>
          <a:off x="947988" y="3124200"/>
          <a:ext cx="8383516" cy="3188694"/>
        </p:xfrm>
        <a:graphic>
          <a:graphicData uri="http://schemas.openxmlformats.org/drawingml/2006/table">
            <a:tbl>
              <a:tblPr firstRow="1" bandRow="1">
                <a:tableStyleId>{2D5ABB26-0587-4C30-8999-92F81FD0307C}</a:tableStyleId>
              </a:tblPr>
              <a:tblGrid>
                <a:gridCol w="2121363"/>
                <a:gridCol w="2637758"/>
                <a:gridCol w="1584771"/>
                <a:gridCol w="2039624"/>
              </a:tblGrid>
              <a:tr h="1219200">
                <a:tc>
                  <a:txBody>
                    <a:bodyPr/>
                    <a:lstStyle/>
                    <a:p>
                      <a:pPr algn="ctr">
                        <a:lnSpc>
                          <a:spcPts val="1800"/>
                        </a:lnSpc>
                      </a:pPr>
                      <a:endParaRPr lang="pt-BR" sz="3000" spc="-5" dirty="0" smtClean="0">
                        <a:solidFill>
                          <a:srgbClr val="FFFFFF"/>
                        </a:solidFill>
                        <a:latin typeface="Times New Roman"/>
                        <a:cs typeface="Times New Roman"/>
                      </a:endParaRPr>
                    </a:p>
                    <a:p>
                      <a:pPr algn="ctr">
                        <a:lnSpc>
                          <a:spcPts val="1800"/>
                        </a:lnSpc>
                      </a:pPr>
                      <a:endParaRPr lang="pt-BR" sz="3000" spc="-5" dirty="0" smtClean="0">
                        <a:solidFill>
                          <a:srgbClr val="FFFFFF"/>
                        </a:solidFill>
                        <a:latin typeface="Times New Roman"/>
                        <a:cs typeface="Times New Roman"/>
                      </a:endParaRPr>
                    </a:p>
                    <a:p>
                      <a:pPr algn="ctr">
                        <a:lnSpc>
                          <a:spcPts val="1800"/>
                        </a:lnSpc>
                      </a:pPr>
                      <a:r>
                        <a:rPr sz="3000" spc="-5" dirty="0" smtClean="0">
                          <a:solidFill>
                            <a:srgbClr val="FFFFFF"/>
                          </a:solidFill>
                          <a:latin typeface="Times New Roman"/>
                          <a:cs typeface="Times New Roman"/>
                        </a:rPr>
                        <a:t>PNCP</a:t>
                      </a:r>
                      <a:endParaRPr sz="3000" dirty="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FF0000"/>
                    </a:solidFill>
                  </a:tcPr>
                </a:tc>
                <a:tc>
                  <a:txBody>
                    <a:bodyPr/>
                    <a:lstStyle/>
                    <a:p>
                      <a:pPr algn="ctr">
                        <a:lnSpc>
                          <a:spcPts val="1764"/>
                        </a:lnSpc>
                      </a:pPr>
                      <a:endParaRPr lang="pt-BR" sz="3000" spc="-5" dirty="0" smtClean="0">
                        <a:solidFill>
                          <a:srgbClr val="FFFFFF"/>
                        </a:solidFill>
                        <a:latin typeface="Times New Roman"/>
                        <a:cs typeface="Times New Roman"/>
                      </a:endParaRPr>
                    </a:p>
                    <a:p>
                      <a:pPr algn="ctr">
                        <a:lnSpc>
                          <a:spcPct val="150000"/>
                        </a:lnSpc>
                      </a:pPr>
                      <a:r>
                        <a:rPr sz="3000" spc="-5" dirty="0" smtClean="0">
                          <a:solidFill>
                            <a:schemeClr val="tx1"/>
                          </a:solidFill>
                          <a:latin typeface="Times New Roman"/>
                          <a:cs typeface="Times New Roman"/>
                        </a:rPr>
                        <a:t>SITE</a:t>
                      </a:r>
                      <a:r>
                        <a:rPr sz="3000" spc="-40" dirty="0" smtClean="0">
                          <a:solidFill>
                            <a:schemeClr val="tx1"/>
                          </a:solidFill>
                          <a:latin typeface="Times New Roman"/>
                          <a:cs typeface="Times New Roman"/>
                        </a:rPr>
                        <a:t> </a:t>
                      </a:r>
                      <a:r>
                        <a:rPr sz="3000" spc="-5" dirty="0">
                          <a:solidFill>
                            <a:schemeClr val="tx1"/>
                          </a:solidFill>
                          <a:latin typeface="Times New Roman"/>
                          <a:cs typeface="Times New Roman"/>
                        </a:rPr>
                        <a:t>DO</a:t>
                      </a:r>
                      <a:endParaRPr sz="3000" dirty="0">
                        <a:solidFill>
                          <a:schemeClr val="tx1"/>
                        </a:solidFill>
                        <a:latin typeface="Times New Roman"/>
                        <a:cs typeface="Times New Roman"/>
                      </a:endParaRPr>
                    </a:p>
                    <a:p>
                      <a:pPr algn="ctr">
                        <a:lnSpc>
                          <a:spcPts val="1870"/>
                        </a:lnSpc>
                      </a:pPr>
                      <a:r>
                        <a:rPr sz="3000" spc="-5" dirty="0">
                          <a:solidFill>
                            <a:schemeClr val="tx1"/>
                          </a:solidFill>
                          <a:latin typeface="Times New Roman"/>
                          <a:cs typeface="Times New Roman"/>
                        </a:rPr>
                        <a:t>ÓRGÃO/ENTE</a:t>
                      </a:r>
                      <a:endParaRPr sz="3000" dirty="0">
                        <a:solidFill>
                          <a:schemeClr val="tx1"/>
                        </a:solidFill>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92D050"/>
                    </a:solidFill>
                  </a:tcPr>
                </a:tc>
                <a:tc>
                  <a:txBody>
                    <a:bodyPr/>
                    <a:lstStyle/>
                    <a:p>
                      <a:pPr marL="298450">
                        <a:lnSpc>
                          <a:spcPts val="1800"/>
                        </a:lnSpc>
                      </a:pPr>
                      <a:endParaRPr lang="pt-BR" sz="3000" spc="-5" dirty="0" smtClean="0">
                        <a:solidFill>
                          <a:srgbClr val="FFFFFF"/>
                        </a:solidFill>
                        <a:latin typeface="Times New Roman"/>
                        <a:cs typeface="Times New Roman"/>
                      </a:endParaRPr>
                    </a:p>
                    <a:p>
                      <a:pPr marL="298450">
                        <a:lnSpc>
                          <a:spcPts val="1800"/>
                        </a:lnSpc>
                      </a:pPr>
                      <a:endParaRPr lang="pt-BR" sz="3000" spc="-5" dirty="0" smtClean="0">
                        <a:solidFill>
                          <a:srgbClr val="FFFFFF"/>
                        </a:solidFill>
                        <a:latin typeface="Times New Roman"/>
                        <a:cs typeface="Times New Roman"/>
                      </a:endParaRPr>
                    </a:p>
                    <a:p>
                      <a:pPr marL="298450">
                        <a:lnSpc>
                          <a:spcPts val="1800"/>
                        </a:lnSpc>
                      </a:pPr>
                      <a:r>
                        <a:rPr sz="3000" spc="-5" dirty="0" smtClean="0">
                          <a:solidFill>
                            <a:srgbClr val="FFFFFF"/>
                          </a:solidFill>
                          <a:latin typeface="Times New Roman"/>
                          <a:cs typeface="Times New Roman"/>
                        </a:rPr>
                        <a:t>D</a:t>
                      </a:r>
                      <a:r>
                        <a:rPr sz="3000" spc="-5" dirty="0">
                          <a:solidFill>
                            <a:srgbClr val="FFFFFF"/>
                          </a:solidFill>
                          <a:latin typeface="Times New Roman"/>
                          <a:cs typeface="Times New Roman"/>
                        </a:rPr>
                        <a:t>.</a:t>
                      </a:r>
                      <a:r>
                        <a:rPr sz="3000" spc="-50" dirty="0">
                          <a:solidFill>
                            <a:srgbClr val="FFFFFF"/>
                          </a:solidFill>
                          <a:latin typeface="Times New Roman"/>
                          <a:cs typeface="Times New Roman"/>
                        </a:rPr>
                        <a:t> </a:t>
                      </a:r>
                      <a:r>
                        <a:rPr sz="3000" dirty="0">
                          <a:solidFill>
                            <a:srgbClr val="FFFFFF"/>
                          </a:solidFill>
                          <a:latin typeface="Times New Roman"/>
                          <a:cs typeface="Times New Roman"/>
                        </a:rPr>
                        <a:t>O.</a:t>
                      </a:r>
                      <a:endParaRPr sz="3000" dirty="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FF0000"/>
                    </a:solidFill>
                  </a:tcPr>
                </a:tc>
                <a:tc>
                  <a:txBody>
                    <a:bodyPr/>
                    <a:lstStyle/>
                    <a:p>
                      <a:pPr algn="ctr">
                        <a:lnSpc>
                          <a:spcPts val="1800"/>
                        </a:lnSpc>
                      </a:pPr>
                      <a:endParaRPr lang="pt-BR" sz="3000" spc="-5" dirty="0" smtClean="0">
                        <a:solidFill>
                          <a:srgbClr val="FFFFFF"/>
                        </a:solidFill>
                        <a:latin typeface="Times New Roman"/>
                        <a:cs typeface="Times New Roman"/>
                      </a:endParaRPr>
                    </a:p>
                    <a:p>
                      <a:pPr algn="ctr">
                        <a:lnSpc>
                          <a:spcPct val="150000"/>
                        </a:lnSpc>
                      </a:pPr>
                      <a:r>
                        <a:rPr sz="3000" spc="-5" dirty="0" smtClean="0">
                          <a:solidFill>
                            <a:srgbClr val="FFFFFF"/>
                          </a:solidFill>
                          <a:latin typeface="Times New Roman"/>
                          <a:cs typeface="Times New Roman"/>
                        </a:rPr>
                        <a:t>JORNAL</a:t>
                      </a:r>
                      <a:r>
                        <a:rPr sz="3000" spc="-35" dirty="0" smtClean="0">
                          <a:solidFill>
                            <a:srgbClr val="FFFFFF"/>
                          </a:solidFill>
                          <a:latin typeface="Times New Roman"/>
                          <a:cs typeface="Times New Roman"/>
                        </a:rPr>
                        <a:t> </a:t>
                      </a:r>
                      <a:r>
                        <a:rPr sz="3000" spc="-5" dirty="0">
                          <a:solidFill>
                            <a:srgbClr val="FFFFFF"/>
                          </a:solidFill>
                          <a:latin typeface="Times New Roman"/>
                          <a:cs typeface="Times New Roman"/>
                        </a:rPr>
                        <a:t>GC</a:t>
                      </a:r>
                      <a:endParaRPr sz="3000" dirty="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FF0000"/>
                    </a:solidFill>
                  </a:tcPr>
                </a:tc>
              </a:tr>
              <a:tr h="1588494">
                <a:tc>
                  <a:txBody>
                    <a:bodyPr/>
                    <a:lstStyle/>
                    <a:p>
                      <a:pPr marR="15875" algn="ctr">
                        <a:lnSpc>
                          <a:spcPct val="100000"/>
                        </a:lnSpc>
                      </a:pPr>
                      <a:endParaRPr lang="pt-BR" sz="3000" spc="-5" dirty="0" smtClean="0">
                        <a:latin typeface="Times New Roman"/>
                        <a:cs typeface="Times New Roman"/>
                      </a:endParaRPr>
                    </a:p>
                    <a:p>
                      <a:pPr marR="15875" algn="ctr">
                        <a:lnSpc>
                          <a:spcPct val="100000"/>
                        </a:lnSpc>
                      </a:pPr>
                      <a:r>
                        <a:rPr sz="3000" spc="-5" dirty="0" err="1" smtClean="0">
                          <a:latin typeface="Times New Roman"/>
                          <a:cs typeface="Times New Roman"/>
                        </a:rPr>
                        <a:t>Edital</a:t>
                      </a:r>
                      <a:r>
                        <a:rPr sz="3000" spc="-25" dirty="0" smtClean="0">
                          <a:latin typeface="Times New Roman"/>
                          <a:cs typeface="Times New Roman"/>
                        </a:rPr>
                        <a:t> </a:t>
                      </a:r>
                      <a:r>
                        <a:rPr sz="3000" spc="-5" dirty="0">
                          <a:latin typeface="Times New Roman"/>
                          <a:cs typeface="Times New Roman"/>
                        </a:rPr>
                        <a:t>e</a:t>
                      </a:r>
                      <a:r>
                        <a:rPr sz="3000" spc="-20" dirty="0">
                          <a:latin typeface="Times New Roman"/>
                          <a:cs typeface="Times New Roman"/>
                        </a:rPr>
                        <a:t> </a:t>
                      </a:r>
                      <a:r>
                        <a:rPr sz="3000" spc="-5" dirty="0">
                          <a:latin typeface="Times New Roman"/>
                          <a:cs typeface="Times New Roman"/>
                        </a:rPr>
                        <a:t>anexos</a:t>
                      </a:r>
                      <a:endParaRPr sz="3000" dirty="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lvl="1" algn="ctr">
                        <a:lnSpc>
                          <a:spcPct val="100000"/>
                        </a:lnSpc>
                      </a:pPr>
                      <a:endParaRPr lang="pt-BR" sz="3000" spc="-5" dirty="0" smtClean="0">
                        <a:latin typeface="Times New Roman"/>
                        <a:cs typeface="Times New Roman"/>
                      </a:endParaRPr>
                    </a:p>
                    <a:p>
                      <a:pPr algn="ctr">
                        <a:lnSpc>
                          <a:spcPct val="100000"/>
                        </a:lnSpc>
                      </a:pPr>
                      <a:r>
                        <a:rPr sz="3000" spc="-5" dirty="0" err="1" smtClean="0">
                          <a:latin typeface="Times New Roman"/>
                          <a:cs typeface="Times New Roman"/>
                        </a:rPr>
                        <a:t>Edital</a:t>
                      </a:r>
                      <a:r>
                        <a:rPr sz="3000" spc="-25" dirty="0" smtClean="0">
                          <a:latin typeface="Times New Roman"/>
                          <a:cs typeface="Times New Roman"/>
                        </a:rPr>
                        <a:t> </a:t>
                      </a:r>
                      <a:r>
                        <a:rPr sz="3000" spc="-5" dirty="0">
                          <a:latin typeface="Times New Roman"/>
                          <a:cs typeface="Times New Roman"/>
                        </a:rPr>
                        <a:t>e</a:t>
                      </a:r>
                      <a:r>
                        <a:rPr sz="3000" spc="-20" dirty="0">
                          <a:latin typeface="Times New Roman"/>
                          <a:cs typeface="Times New Roman"/>
                        </a:rPr>
                        <a:t> </a:t>
                      </a:r>
                      <a:r>
                        <a:rPr sz="3000" spc="-5" dirty="0">
                          <a:latin typeface="Times New Roman"/>
                          <a:cs typeface="Times New Roman"/>
                        </a:rPr>
                        <a:t>anexos</a:t>
                      </a:r>
                      <a:endParaRPr sz="3000" dirty="0">
                        <a:latin typeface="Times New Roman"/>
                        <a:cs typeface="Times New Roman"/>
                      </a:endParaRPr>
                    </a:p>
                    <a:p>
                      <a:pPr algn="ctr">
                        <a:lnSpc>
                          <a:spcPct val="100000"/>
                        </a:lnSpc>
                      </a:pPr>
                      <a:r>
                        <a:rPr sz="3000" spc="-5" dirty="0">
                          <a:latin typeface="Times New Roman"/>
                          <a:cs typeface="Times New Roman"/>
                        </a:rPr>
                        <a:t>[facultado]</a:t>
                      </a:r>
                      <a:endParaRPr sz="3000" dirty="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noFill/>
                  </a:tcPr>
                </a:tc>
                <a:tc>
                  <a:txBody>
                    <a:bodyPr/>
                    <a:lstStyle/>
                    <a:p>
                      <a:pPr algn="ctr">
                        <a:lnSpc>
                          <a:spcPct val="100000"/>
                        </a:lnSpc>
                      </a:pPr>
                      <a:endParaRPr lang="pt-BR" sz="3000" spc="-5" dirty="0" smtClean="0">
                        <a:latin typeface="Times New Roman"/>
                        <a:cs typeface="Times New Roman"/>
                      </a:endParaRPr>
                    </a:p>
                    <a:p>
                      <a:pPr algn="ctr">
                        <a:lnSpc>
                          <a:spcPct val="100000"/>
                        </a:lnSpc>
                      </a:pPr>
                      <a:r>
                        <a:rPr sz="3000" spc="-5" dirty="0" err="1" smtClean="0">
                          <a:latin typeface="Times New Roman"/>
                          <a:cs typeface="Times New Roman"/>
                        </a:rPr>
                        <a:t>Extrato</a:t>
                      </a:r>
                      <a:endParaRPr sz="3000" dirty="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pPr>
                      <a:endParaRPr lang="pt-BR" sz="3000" spc="-5" dirty="0" smtClean="0">
                        <a:latin typeface="Times New Roman"/>
                        <a:cs typeface="Times New Roman"/>
                      </a:endParaRPr>
                    </a:p>
                    <a:p>
                      <a:pPr algn="ctr">
                        <a:lnSpc>
                          <a:spcPct val="100000"/>
                        </a:lnSpc>
                      </a:pPr>
                      <a:r>
                        <a:rPr sz="3000" spc="-5" dirty="0" err="1" smtClean="0">
                          <a:latin typeface="Times New Roman"/>
                          <a:cs typeface="Times New Roman"/>
                        </a:rPr>
                        <a:t>Extrato</a:t>
                      </a:r>
                      <a:endParaRPr sz="3000" dirty="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r>
            </a:tbl>
          </a:graphicData>
        </a:graphic>
      </p:graphicFrame>
      <p:pic>
        <p:nvPicPr>
          <p:cNvPr id="2097172" name="Imagem 12"/>
          <p:cNvPicPr>
            <a:picLocks noChangeAspect="1"/>
          </p:cNvPicPr>
          <p:nvPr/>
        </p:nvPicPr>
        <p:blipFill>
          <a:blip r:embed="rId2"/>
          <a:stretch>
            <a:fillRect/>
          </a:stretch>
        </p:blipFill>
        <p:spPr>
          <a:xfrm>
            <a:off x="8724900" y="460283"/>
            <a:ext cx="1213209" cy="469433"/>
          </a:xfrm>
          <a:prstGeom prst="rect">
            <a:avLst/>
          </a:prstGeom>
        </p:spPr>
      </p:pic>
      <p:sp>
        <p:nvSpPr>
          <p:cNvPr id="3" name="Retângulo 2"/>
          <p:cNvSpPr/>
          <p:nvPr/>
        </p:nvSpPr>
        <p:spPr>
          <a:xfrm>
            <a:off x="6667500" y="2040418"/>
            <a:ext cx="2971800" cy="4572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2600" dirty="0" smtClean="0">
                <a:latin typeface="Times New Roman" pitchFamily="18" charset="0"/>
                <a:cs typeface="Times New Roman" pitchFamily="18" charset="0"/>
              </a:rPr>
              <a:t>OBRIGATÓRIA</a:t>
            </a:r>
            <a:endParaRPr lang="pt-BR" sz="2600" dirty="0">
              <a:latin typeface="Times New Roman" pitchFamily="18" charset="0"/>
              <a:cs typeface="Times New Roman" pitchFamily="18" charset="0"/>
            </a:endParaRPr>
          </a:p>
        </p:txBody>
      </p:sp>
      <p:cxnSp>
        <p:nvCxnSpPr>
          <p:cNvPr id="5" name="Conector de seta reta 4"/>
          <p:cNvCxnSpPr/>
          <p:nvPr/>
        </p:nvCxnSpPr>
        <p:spPr>
          <a:xfrm flipH="1">
            <a:off x="2324100" y="2269018"/>
            <a:ext cx="4191000" cy="626582"/>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 name="Conector de seta reta 6"/>
          <p:cNvCxnSpPr/>
          <p:nvPr/>
        </p:nvCxnSpPr>
        <p:spPr>
          <a:xfrm flipH="1">
            <a:off x="6667500" y="2582309"/>
            <a:ext cx="228600" cy="465691"/>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 name="Conector de seta reta 8"/>
          <p:cNvCxnSpPr/>
          <p:nvPr/>
        </p:nvCxnSpPr>
        <p:spPr>
          <a:xfrm>
            <a:off x="8343900" y="2582309"/>
            <a:ext cx="76200" cy="465691"/>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0"/>
            <a:ext cx="1027747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48651" name="CaixaDeTexto 1"/>
          <p:cNvSpPr txBox="1"/>
          <p:nvPr/>
        </p:nvSpPr>
        <p:spPr>
          <a:xfrm>
            <a:off x="3283819" y="3050112"/>
            <a:ext cx="7003181" cy="1138773"/>
          </a:xfrm>
          <a:prstGeom prst="rect">
            <a:avLst/>
          </a:prstGeom>
          <a:noFill/>
        </p:spPr>
        <p:txBody>
          <a:bodyPr wrap="square" rtlCol="0">
            <a:spAutoFit/>
          </a:bodyPr>
          <a:lstStyle/>
          <a:p>
            <a:pPr lvl="0"/>
            <a:r>
              <a:rPr lang="pt-BR" sz="2800" b="1" dirty="0" smtClean="0">
                <a:latin typeface="Times New Roman" pitchFamily="18" charset="0"/>
                <a:cs typeface="Times New Roman" pitchFamily="18" charset="0"/>
              </a:rPr>
              <a:t>PRAZOS DE PUBLICAÇÃO</a:t>
            </a:r>
          </a:p>
          <a:p>
            <a:pPr lvl="0" algn="just"/>
            <a:endParaRPr lang="pt-BR" sz="2600" dirty="0">
              <a:latin typeface="Times New Roman" pitchFamily="18" charset="0"/>
              <a:cs typeface="Times New Roman" pitchFamily="18" charset="0"/>
            </a:endParaRPr>
          </a:p>
          <a:p>
            <a:pPr algn="just"/>
            <a:endParaRPr lang="pt-BR" dirty="0"/>
          </a:p>
        </p:txBody>
      </p:sp>
      <p:sp>
        <p:nvSpPr>
          <p:cNvPr id="6" name="object 3"/>
          <p:cNvSpPr/>
          <p:nvPr/>
        </p:nvSpPr>
        <p:spPr>
          <a:xfrm>
            <a:off x="3390900" y="3619499"/>
            <a:ext cx="6946427" cy="53667"/>
          </a:xfrm>
          <a:custGeom>
            <a:avLst/>
            <a:gdLst/>
            <a:ahLst/>
            <a:cxnLst/>
            <a:rect l="l" t="t" r="r" b="b"/>
            <a:pathLst>
              <a:path w="5437505" h="18414">
                <a:moveTo>
                  <a:pt x="5436997" y="0"/>
                </a:moveTo>
                <a:lnTo>
                  <a:pt x="0" y="0"/>
                </a:lnTo>
                <a:lnTo>
                  <a:pt x="0" y="18287"/>
                </a:lnTo>
                <a:lnTo>
                  <a:pt x="5436997" y="18287"/>
                </a:lnTo>
                <a:lnTo>
                  <a:pt x="5436997" y="0"/>
                </a:lnTo>
                <a:close/>
              </a:path>
            </a:pathLst>
          </a:custGeom>
          <a:solidFill>
            <a:srgbClr val="000000"/>
          </a:solidFill>
        </p:spPr>
        <p:txBody>
          <a:bodyPr wrap="square" lIns="0" tIns="0" rIns="0" bIns="0" rtlCol="0"/>
          <a:lstStyle/>
          <a:p>
            <a:endParaRPr/>
          </a:p>
        </p:txBody>
      </p:sp>
    </p:spTree>
    <p:extLst>
      <p:ext uri="{BB962C8B-B14F-4D97-AF65-F5344CB8AC3E}">
        <p14:creationId xmlns:p14="http://schemas.microsoft.com/office/powerpoint/2010/main" val="205690978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8649" name="object 2"/>
          <p:cNvSpPr txBox="1"/>
          <p:nvPr/>
        </p:nvSpPr>
        <p:spPr>
          <a:xfrm>
            <a:off x="876300" y="253895"/>
            <a:ext cx="8153400" cy="348834"/>
          </a:xfrm>
          <a:prstGeom prst="rect">
            <a:avLst/>
          </a:prstGeom>
        </p:spPr>
        <p:txBody>
          <a:bodyPr vert="horz" wrap="square" lIns="0" tIns="10180" rIns="0" bIns="0" rtlCol="0">
            <a:spAutoFit/>
          </a:bodyPr>
          <a:lstStyle/>
          <a:p>
            <a:pPr marL="624563" indent="-614891" algn="ctr">
              <a:spcBef>
                <a:spcPts val="80"/>
              </a:spcBef>
              <a:buFont typeface="Wingdings"/>
              <a:buChar char=""/>
              <a:tabLst>
                <a:tab pos="624563" algn="l"/>
                <a:tab pos="625072" algn="l"/>
              </a:tabLst>
            </a:pPr>
            <a:r>
              <a:rPr lang="pt-BR" sz="2200" b="1" dirty="0" smtClean="0">
                <a:latin typeface="Times New Roman"/>
                <a:cs typeface="Times New Roman"/>
              </a:rPr>
              <a:t>PERÍODO MÍNIMO ENTRE PUBLICAÇÃO E PROPOSTAS</a:t>
            </a:r>
            <a:endParaRPr sz="2200" b="1" dirty="0">
              <a:latin typeface="Times New Roman"/>
              <a:cs typeface="Times New Roman"/>
            </a:endParaRPr>
          </a:p>
        </p:txBody>
      </p:sp>
      <p:graphicFrame>
        <p:nvGraphicFramePr>
          <p:cNvPr id="4194305" name="object 7"/>
          <p:cNvGraphicFramePr>
            <a:graphicFrameLocks noGrp="1"/>
          </p:cNvGraphicFramePr>
          <p:nvPr/>
        </p:nvGraphicFramePr>
        <p:xfrm>
          <a:off x="1104900" y="777146"/>
          <a:ext cx="8064827" cy="5807734"/>
        </p:xfrm>
        <a:graphic>
          <a:graphicData uri="http://schemas.openxmlformats.org/drawingml/2006/table">
            <a:tbl>
              <a:tblPr firstRow="1" bandRow="1">
                <a:tableStyleId>{2D5ABB26-0587-4C30-8999-92F81FD0307C}</a:tableStyleId>
              </a:tblPr>
              <a:tblGrid>
                <a:gridCol w="2016410"/>
                <a:gridCol w="1552616"/>
                <a:gridCol w="2399710"/>
                <a:gridCol w="2096091"/>
              </a:tblGrid>
              <a:tr h="284236">
                <a:tc gridSpan="2">
                  <a:txBody>
                    <a:bodyPr/>
                    <a:lstStyle/>
                    <a:p>
                      <a:pPr algn="ctr">
                        <a:lnSpc>
                          <a:spcPct val="100000"/>
                        </a:lnSpc>
                      </a:pPr>
                      <a:r>
                        <a:rPr sz="2500" b="1" spc="-5" dirty="0">
                          <a:solidFill>
                            <a:srgbClr val="F1F1F1"/>
                          </a:solidFill>
                          <a:latin typeface="Times New Roman"/>
                          <a:cs typeface="Times New Roman"/>
                        </a:rPr>
                        <a:t>BENS</a:t>
                      </a:r>
                      <a:endParaRPr sz="2500" dirty="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FF0000"/>
                    </a:solidFill>
                  </a:tcPr>
                </a:tc>
                <a:tc hMerge="1">
                  <a:txBody>
                    <a:bodyPr/>
                    <a:lstStyle/>
                    <a:p>
                      <a:endParaRPr/>
                    </a:p>
                  </a:txBody>
                  <a:tcPr marL="0" marR="0" marT="0" marB="0"/>
                </a:tc>
                <a:tc gridSpan="2">
                  <a:txBody>
                    <a:bodyPr/>
                    <a:lstStyle/>
                    <a:p>
                      <a:pPr marL="562610">
                        <a:lnSpc>
                          <a:spcPct val="100000"/>
                        </a:lnSpc>
                      </a:pPr>
                      <a:r>
                        <a:rPr sz="2500" b="1" spc="-5" dirty="0">
                          <a:solidFill>
                            <a:srgbClr val="F1F1F1"/>
                          </a:solidFill>
                          <a:latin typeface="Times New Roman"/>
                          <a:cs typeface="Times New Roman"/>
                        </a:rPr>
                        <a:t>SERVIÇOS/OBRAS</a:t>
                      </a:r>
                      <a:endParaRPr sz="2500" dirty="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FF0000"/>
                    </a:solidFill>
                  </a:tcPr>
                </a:tc>
                <a:tc hMerge="1">
                  <a:txBody>
                    <a:bodyPr/>
                    <a:lstStyle/>
                    <a:p>
                      <a:endParaRPr/>
                    </a:p>
                  </a:txBody>
                  <a:tcPr marL="0" marR="0" marT="0" marB="0"/>
                </a:tc>
              </a:tr>
              <a:tr h="988491">
                <a:tc>
                  <a:txBody>
                    <a:bodyPr/>
                    <a:lstStyle/>
                    <a:p>
                      <a:pPr marL="68580" marR="61594">
                        <a:lnSpc>
                          <a:spcPct val="100000"/>
                        </a:lnSpc>
                        <a:spcBef>
                          <a:spcPts val="5"/>
                        </a:spcBef>
                      </a:pPr>
                      <a:r>
                        <a:rPr sz="2000" spc="-5" dirty="0">
                          <a:latin typeface="Times New Roman" pitchFamily="18" charset="0"/>
                          <a:cs typeface="Times New Roman" pitchFamily="18" charset="0"/>
                        </a:rPr>
                        <a:t>menor</a:t>
                      </a:r>
                      <a:r>
                        <a:rPr sz="2000" spc="-40" dirty="0">
                          <a:latin typeface="Times New Roman" pitchFamily="18" charset="0"/>
                          <a:cs typeface="Times New Roman" pitchFamily="18" charset="0"/>
                        </a:rPr>
                        <a:t> </a:t>
                      </a:r>
                      <a:r>
                        <a:rPr sz="2000" dirty="0">
                          <a:latin typeface="Times New Roman" pitchFamily="18" charset="0"/>
                          <a:cs typeface="Times New Roman" pitchFamily="18" charset="0"/>
                        </a:rPr>
                        <a:t>preço</a:t>
                      </a:r>
                      <a:r>
                        <a:rPr sz="2000" spc="-35" dirty="0">
                          <a:latin typeface="Times New Roman" pitchFamily="18" charset="0"/>
                          <a:cs typeface="Times New Roman" pitchFamily="18" charset="0"/>
                        </a:rPr>
                        <a:t> </a:t>
                      </a:r>
                      <a:r>
                        <a:rPr sz="2000" dirty="0">
                          <a:latin typeface="Times New Roman" pitchFamily="18" charset="0"/>
                          <a:cs typeface="Times New Roman" pitchFamily="18" charset="0"/>
                        </a:rPr>
                        <a:t>ou </a:t>
                      </a:r>
                      <a:r>
                        <a:rPr sz="2000" spc="-434" dirty="0">
                          <a:latin typeface="Times New Roman" pitchFamily="18" charset="0"/>
                          <a:cs typeface="Times New Roman" pitchFamily="18" charset="0"/>
                        </a:rPr>
                        <a:t> </a:t>
                      </a:r>
                      <a:r>
                        <a:rPr sz="2000" spc="-5" dirty="0">
                          <a:latin typeface="Times New Roman" pitchFamily="18" charset="0"/>
                          <a:cs typeface="Times New Roman" pitchFamily="18" charset="0"/>
                        </a:rPr>
                        <a:t>maior</a:t>
                      </a:r>
                      <a:r>
                        <a:rPr sz="2000" spc="-45" dirty="0">
                          <a:latin typeface="Times New Roman" pitchFamily="18" charset="0"/>
                          <a:cs typeface="Times New Roman" pitchFamily="18" charset="0"/>
                        </a:rPr>
                        <a:t> </a:t>
                      </a:r>
                      <a:r>
                        <a:rPr sz="2000" dirty="0">
                          <a:latin typeface="Times New Roman" pitchFamily="18" charset="0"/>
                          <a:cs typeface="Times New Roman" pitchFamily="18" charset="0"/>
                        </a:rPr>
                        <a:t>desconto</a:t>
                      </a:r>
                    </a:p>
                  </a:txBody>
                  <a:tcPr marL="0" marR="0" marT="407"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D9D9D9"/>
                    </a:solidFill>
                  </a:tcPr>
                </a:tc>
                <a:tc>
                  <a:txBody>
                    <a:bodyPr/>
                    <a:lstStyle/>
                    <a:p>
                      <a:pPr marL="67310">
                        <a:lnSpc>
                          <a:spcPct val="100000"/>
                        </a:lnSpc>
                      </a:pPr>
                      <a:r>
                        <a:rPr sz="2000" b="1" dirty="0">
                          <a:latin typeface="Times New Roman" pitchFamily="18" charset="0"/>
                          <a:cs typeface="Times New Roman" pitchFamily="18" charset="0"/>
                        </a:rPr>
                        <a:t>8</a:t>
                      </a:r>
                      <a:r>
                        <a:rPr sz="2000" b="1" spc="-20" dirty="0">
                          <a:latin typeface="Times New Roman" pitchFamily="18" charset="0"/>
                          <a:cs typeface="Times New Roman" pitchFamily="18" charset="0"/>
                        </a:rPr>
                        <a:t> </a:t>
                      </a:r>
                      <a:r>
                        <a:rPr sz="2000" b="1" spc="-5" dirty="0">
                          <a:latin typeface="Times New Roman" pitchFamily="18" charset="0"/>
                          <a:cs typeface="Times New Roman" pitchFamily="18" charset="0"/>
                        </a:rPr>
                        <a:t>dias</a:t>
                      </a:r>
                      <a:r>
                        <a:rPr sz="2000" b="1" spc="-20" dirty="0">
                          <a:latin typeface="Times New Roman" pitchFamily="18" charset="0"/>
                          <a:cs typeface="Times New Roman" pitchFamily="18" charset="0"/>
                        </a:rPr>
                        <a:t> </a:t>
                      </a:r>
                      <a:r>
                        <a:rPr sz="2000" b="1" spc="-5" dirty="0">
                          <a:latin typeface="Times New Roman" pitchFamily="18" charset="0"/>
                          <a:cs typeface="Times New Roman" pitchFamily="18" charset="0"/>
                        </a:rPr>
                        <a:t>úteis</a:t>
                      </a:r>
                      <a:endParaRPr sz="2000">
                        <a:latin typeface="Times New Roman" pitchFamily="18" charset="0"/>
                        <a:cs typeface="Times New Roman" pitchFamily="18" charset="0"/>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D9D9D9"/>
                    </a:solidFill>
                  </a:tcPr>
                </a:tc>
                <a:tc>
                  <a:txBody>
                    <a:bodyPr/>
                    <a:lstStyle/>
                    <a:p>
                      <a:pPr marL="66675" marR="64769">
                        <a:lnSpc>
                          <a:spcPct val="100000"/>
                        </a:lnSpc>
                        <a:spcBef>
                          <a:spcPts val="5"/>
                        </a:spcBef>
                      </a:pPr>
                      <a:r>
                        <a:rPr sz="2000" spc="-5" dirty="0">
                          <a:latin typeface="Times New Roman" pitchFamily="18" charset="0"/>
                          <a:cs typeface="Times New Roman" pitchFamily="18" charset="0"/>
                        </a:rPr>
                        <a:t>menor</a:t>
                      </a:r>
                      <a:r>
                        <a:rPr sz="2000" spc="345" dirty="0">
                          <a:latin typeface="Times New Roman" pitchFamily="18" charset="0"/>
                          <a:cs typeface="Times New Roman" pitchFamily="18" charset="0"/>
                        </a:rPr>
                        <a:t> </a:t>
                      </a:r>
                      <a:r>
                        <a:rPr sz="2000" spc="-5" dirty="0">
                          <a:latin typeface="Times New Roman" pitchFamily="18" charset="0"/>
                          <a:cs typeface="Times New Roman" pitchFamily="18" charset="0"/>
                        </a:rPr>
                        <a:t>preço</a:t>
                      </a:r>
                      <a:r>
                        <a:rPr sz="2000" spc="350" dirty="0">
                          <a:latin typeface="Times New Roman" pitchFamily="18" charset="0"/>
                          <a:cs typeface="Times New Roman" pitchFamily="18" charset="0"/>
                        </a:rPr>
                        <a:t> </a:t>
                      </a:r>
                      <a:r>
                        <a:rPr sz="2000" spc="-5" dirty="0">
                          <a:latin typeface="Times New Roman" pitchFamily="18" charset="0"/>
                          <a:cs typeface="Times New Roman" pitchFamily="18" charset="0"/>
                        </a:rPr>
                        <a:t>ou </a:t>
                      </a:r>
                      <a:r>
                        <a:rPr sz="2000" spc="-385" dirty="0">
                          <a:latin typeface="Times New Roman" pitchFamily="18" charset="0"/>
                          <a:cs typeface="Times New Roman" pitchFamily="18" charset="0"/>
                        </a:rPr>
                        <a:t> </a:t>
                      </a:r>
                      <a:r>
                        <a:rPr sz="2000" spc="-5" dirty="0">
                          <a:latin typeface="Times New Roman" pitchFamily="18" charset="0"/>
                          <a:cs typeface="Times New Roman" pitchFamily="18" charset="0"/>
                        </a:rPr>
                        <a:t>maior</a:t>
                      </a:r>
                      <a:r>
                        <a:rPr sz="2000" spc="-30" dirty="0">
                          <a:latin typeface="Times New Roman" pitchFamily="18" charset="0"/>
                          <a:cs typeface="Times New Roman" pitchFamily="18" charset="0"/>
                        </a:rPr>
                        <a:t> </a:t>
                      </a:r>
                      <a:r>
                        <a:rPr sz="2000" spc="-5" dirty="0">
                          <a:latin typeface="Times New Roman" pitchFamily="18" charset="0"/>
                          <a:cs typeface="Times New Roman" pitchFamily="18" charset="0"/>
                        </a:rPr>
                        <a:t>desconto</a:t>
                      </a:r>
                      <a:endParaRPr sz="2000">
                        <a:latin typeface="Times New Roman" pitchFamily="18" charset="0"/>
                        <a:cs typeface="Times New Roman" pitchFamily="18" charset="0"/>
                      </a:endParaRPr>
                    </a:p>
                    <a:p>
                      <a:pPr marL="66675">
                        <a:lnSpc>
                          <a:spcPct val="100000"/>
                        </a:lnSpc>
                      </a:pPr>
                      <a:r>
                        <a:rPr sz="2000" spc="-5" dirty="0">
                          <a:latin typeface="Times New Roman" pitchFamily="18" charset="0"/>
                          <a:cs typeface="Times New Roman" pitchFamily="18" charset="0"/>
                        </a:rPr>
                        <a:t>serviços</a:t>
                      </a:r>
                      <a:r>
                        <a:rPr sz="2000" spc="280" dirty="0">
                          <a:latin typeface="Times New Roman" pitchFamily="18" charset="0"/>
                          <a:cs typeface="Times New Roman" pitchFamily="18" charset="0"/>
                        </a:rPr>
                        <a:t> </a:t>
                      </a:r>
                      <a:r>
                        <a:rPr sz="2000" spc="-5" dirty="0">
                          <a:latin typeface="Times New Roman" pitchFamily="18" charset="0"/>
                          <a:cs typeface="Times New Roman" pitchFamily="18" charset="0"/>
                        </a:rPr>
                        <a:t>e</a:t>
                      </a:r>
                      <a:r>
                        <a:rPr sz="2000" spc="270" dirty="0">
                          <a:latin typeface="Times New Roman" pitchFamily="18" charset="0"/>
                          <a:cs typeface="Times New Roman" pitchFamily="18" charset="0"/>
                        </a:rPr>
                        <a:t> </a:t>
                      </a:r>
                      <a:r>
                        <a:rPr sz="2000" spc="-5" dirty="0">
                          <a:latin typeface="Times New Roman" pitchFamily="18" charset="0"/>
                          <a:cs typeface="Times New Roman" pitchFamily="18" charset="0"/>
                        </a:rPr>
                        <a:t>obras</a:t>
                      </a:r>
                      <a:endParaRPr sz="2000">
                        <a:latin typeface="Times New Roman" pitchFamily="18" charset="0"/>
                        <a:cs typeface="Times New Roman" pitchFamily="18" charset="0"/>
                      </a:endParaRPr>
                    </a:p>
                    <a:p>
                      <a:pPr marL="66675">
                        <a:lnSpc>
                          <a:spcPct val="100000"/>
                        </a:lnSpc>
                      </a:pPr>
                      <a:r>
                        <a:rPr sz="2000" b="1" spc="-5" dirty="0">
                          <a:latin typeface="Times New Roman" pitchFamily="18" charset="0"/>
                          <a:cs typeface="Times New Roman" pitchFamily="18" charset="0"/>
                        </a:rPr>
                        <a:t>comuns</a:t>
                      </a:r>
                      <a:endParaRPr sz="2000">
                        <a:latin typeface="Times New Roman" pitchFamily="18" charset="0"/>
                        <a:cs typeface="Times New Roman" pitchFamily="18" charset="0"/>
                      </a:endParaRPr>
                    </a:p>
                  </a:txBody>
                  <a:tcPr marL="0" marR="0" marT="407"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D9D9D9"/>
                    </a:solidFill>
                  </a:tcPr>
                </a:tc>
                <a:tc>
                  <a:txBody>
                    <a:bodyPr/>
                    <a:lstStyle/>
                    <a:p>
                      <a:pPr marL="66675">
                        <a:lnSpc>
                          <a:spcPct val="100000"/>
                        </a:lnSpc>
                      </a:pPr>
                      <a:r>
                        <a:rPr sz="2000" b="1" spc="-5" dirty="0">
                          <a:latin typeface="Times New Roman" pitchFamily="18" charset="0"/>
                          <a:cs typeface="Times New Roman" pitchFamily="18" charset="0"/>
                        </a:rPr>
                        <a:t>10</a:t>
                      </a:r>
                      <a:r>
                        <a:rPr sz="2000" b="1" spc="-25" dirty="0">
                          <a:latin typeface="Times New Roman" pitchFamily="18" charset="0"/>
                          <a:cs typeface="Times New Roman" pitchFamily="18" charset="0"/>
                        </a:rPr>
                        <a:t> </a:t>
                      </a:r>
                      <a:r>
                        <a:rPr sz="2000" b="1" spc="-5" dirty="0">
                          <a:latin typeface="Times New Roman" pitchFamily="18" charset="0"/>
                          <a:cs typeface="Times New Roman" pitchFamily="18" charset="0"/>
                        </a:rPr>
                        <a:t>dias</a:t>
                      </a:r>
                      <a:r>
                        <a:rPr sz="2000" b="1" spc="-20" dirty="0">
                          <a:latin typeface="Times New Roman" pitchFamily="18" charset="0"/>
                          <a:cs typeface="Times New Roman" pitchFamily="18" charset="0"/>
                        </a:rPr>
                        <a:t> </a:t>
                      </a:r>
                      <a:r>
                        <a:rPr sz="2000" b="1" spc="-5" dirty="0">
                          <a:latin typeface="Times New Roman" pitchFamily="18" charset="0"/>
                          <a:cs typeface="Times New Roman" pitchFamily="18" charset="0"/>
                        </a:rPr>
                        <a:t>úteis</a:t>
                      </a:r>
                      <a:endParaRPr sz="2000" dirty="0">
                        <a:latin typeface="Times New Roman" pitchFamily="18" charset="0"/>
                        <a:cs typeface="Times New Roman" pitchFamily="18" charset="0"/>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D9D9D9"/>
                    </a:solidFill>
                  </a:tcPr>
                </a:tc>
              </a:tr>
              <a:tr h="730892">
                <a:tc>
                  <a:txBody>
                    <a:bodyPr/>
                    <a:lstStyle/>
                    <a:p>
                      <a:pPr marL="68580">
                        <a:lnSpc>
                          <a:spcPct val="100000"/>
                        </a:lnSpc>
                      </a:pPr>
                      <a:r>
                        <a:rPr sz="2000" spc="-5" dirty="0">
                          <a:latin typeface="Times New Roman" pitchFamily="18" charset="0"/>
                          <a:cs typeface="Times New Roman" pitchFamily="18" charset="0"/>
                        </a:rPr>
                        <a:t>Demais</a:t>
                      </a:r>
                      <a:r>
                        <a:rPr sz="2000" spc="-35" dirty="0">
                          <a:latin typeface="Times New Roman" pitchFamily="18" charset="0"/>
                          <a:cs typeface="Times New Roman" pitchFamily="18" charset="0"/>
                        </a:rPr>
                        <a:t> </a:t>
                      </a:r>
                      <a:r>
                        <a:rPr sz="2000" dirty="0">
                          <a:latin typeface="Times New Roman" pitchFamily="18" charset="0"/>
                          <a:cs typeface="Times New Roman" pitchFamily="18" charset="0"/>
                        </a:rPr>
                        <a:t>casos</a:t>
                      </a: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D9D9D9"/>
                    </a:solidFill>
                  </a:tcPr>
                </a:tc>
                <a:tc>
                  <a:txBody>
                    <a:bodyPr/>
                    <a:lstStyle/>
                    <a:p>
                      <a:pPr marL="67310">
                        <a:lnSpc>
                          <a:spcPct val="100000"/>
                        </a:lnSpc>
                      </a:pPr>
                      <a:r>
                        <a:rPr sz="2000" b="1" dirty="0">
                          <a:latin typeface="Times New Roman" pitchFamily="18" charset="0"/>
                          <a:cs typeface="Times New Roman" pitchFamily="18" charset="0"/>
                        </a:rPr>
                        <a:t>15</a:t>
                      </a:r>
                      <a:r>
                        <a:rPr sz="2000" b="1" spc="-20" dirty="0">
                          <a:latin typeface="Times New Roman" pitchFamily="18" charset="0"/>
                          <a:cs typeface="Times New Roman" pitchFamily="18" charset="0"/>
                        </a:rPr>
                        <a:t> </a:t>
                      </a:r>
                      <a:r>
                        <a:rPr sz="2000" b="1" spc="-5" dirty="0">
                          <a:latin typeface="Times New Roman" pitchFamily="18" charset="0"/>
                          <a:cs typeface="Times New Roman" pitchFamily="18" charset="0"/>
                        </a:rPr>
                        <a:t>dias</a:t>
                      </a:r>
                      <a:r>
                        <a:rPr sz="2000" b="1" spc="-20" dirty="0">
                          <a:latin typeface="Times New Roman" pitchFamily="18" charset="0"/>
                          <a:cs typeface="Times New Roman" pitchFamily="18" charset="0"/>
                        </a:rPr>
                        <a:t> </a:t>
                      </a:r>
                      <a:r>
                        <a:rPr sz="2000" b="1" spc="-5" dirty="0">
                          <a:latin typeface="Times New Roman" pitchFamily="18" charset="0"/>
                          <a:cs typeface="Times New Roman" pitchFamily="18" charset="0"/>
                        </a:rPr>
                        <a:t>úteis</a:t>
                      </a:r>
                      <a:endParaRPr sz="2000" dirty="0">
                        <a:latin typeface="Times New Roman" pitchFamily="18" charset="0"/>
                        <a:cs typeface="Times New Roman" pitchFamily="18" charset="0"/>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D9D9D9"/>
                    </a:solidFill>
                  </a:tcPr>
                </a:tc>
                <a:tc>
                  <a:txBody>
                    <a:bodyPr/>
                    <a:lstStyle/>
                    <a:p>
                      <a:pPr marL="66675">
                        <a:lnSpc>
                          <a:spcPct val="100000"/>
                        </a:lnSpc>
                      </a:pPr>
                      <a:r>
                        <a:rPr sz="2000" spc="-5" dirty="0">
                          <a:latin typeface="Times New Roman" pitchFamily="18" charset="0"/>
                          <a:cs typeface="Times New Roman" pitchFamily="18" charset="0"/>
                        </a:rPr>
                        <a:t>menor</a:t>
                      </a:r>
                      <a:r>
                        <a:rPr sz="2000" spc="355" dirty="0">
                          <a:latin typeface="Times New Roman" pitchFamily="18" charset="0"/>
                          <a:cs typeface="Times New Roman" pitchFamily="18" charset="0"/>
                        </a:rPr>
                        <a:t> </a:t>
                      </a:r>
                      <a:r>
                        <a:rPr sz="2000" spc="-5" dirty="0">
                          <a:latin typeface="Times New Roman" pitchFamily="18" charset="0"/>
                          <a:cs typeface="Times New Roman" pitchFamily="18" charset="0"/>
                        </a:rPr>
                        <a:t>preço</a:t>
                      </a:r>
                      <a:r>
                        <a:rPr sz="2000" spc="360" dirty="0">
                          <a:latin typeface="Times New Roman" pitchFamily="18" charset="0"/>
                          <a:cs typeface="Times New Roman" pitchFamily="18" charset="0"/>
                        </a:rPr>
                        <a:t> </a:t>
                      </a:r>
                      <a:r>
                        <a:rPr sz="2000" spc="-5" dirty="0">
                          <a:latin typeface="Times New Roman" pitchFamily="18" charset="0"/>
                          <a:cs typeface="Times New Roman" pitchFamily="18" charset="0"/>
                        </a:rPr>
                        <a:t>ou</a:t>
                      </a:r>
                      <a:endParaRPr sz="2000" dirty="0">
                        <a:latin typeface="Times New Roman" pitchFamily="18" charset="0"/>
                        <a:cs typeface="Times New Roman" pitchFamily="18" charset="0"/>
                      </a:endParaRPr>
                    </a:p>
                    <a:p>
                      <a:pPr marL="66675" marR="64135">
                        <a:lnSpc>
                          <a:spcPct val="100000"/>
                        </a:lnSpc>
                        <a:spcBef>
                          <a:spcPts val="35"/>
                        </a:spcBef>
                      </a:pPr>
                      <a:r>
                        <a:rPr sz="2000" spc="-5" dirty="0">
                          <a:latin typeface="Times New Roman" pitchFamily="18" charset="0"/>
                          <a:cs typeface="Times New Roman" pitchFamily="18" charset="0"/>
                        </a:rPr>
                        <a:t>maior desconto </a:t>
                      </a:r>
                      <a:r>
                        <a:rPr sz="2000" dirty="0">
                          <a:latin typeface="Times New Roman" pitchFamily="18" charset="0"/>
                          <a:cs typeface="Times New Roman" pitchFamily="18" charset="0"/>
                        </a:rPr>
                        <a:t> </a:t>
                      </a:r>
                      <a:r>
                        <a:rPr sz="2000" spc="-5" dirty="0">
                          <a:latin typeface="Times New Roman" pitchFamily="18" charset="0"/>
                          <a:cs typeface="Times New Roman" pitchFamily="18" charset="0"/>
                        </a:rPr>
                        <a:t>serviços</a:t>
                      </a:r>
                      <a:r>
                        <a:rPr sz="2000" spc="270" dirty="0">
                          <a:latin typeface="Times New Roman" pitchFamily="18" charset="0"/>
                          <a:cs typeface="Times New Roman" pitchFamily="18" charset="0"/>
                        </a:rPr>
                        <a:t> </a:t>
                      </a:r>
                      <a:r>
                        <a:rPr sz="2000" spc="-5" dirty="0">
                          <a:latin typeface="Times New Roman" pitchFamily="18" charset="0"/>
                          <a:cs typeface="Times New Roman" pitchFamily="18" charset="0"/>
                        </a:rPr>
                        <a:t>e</a:t>
                      </a:r>
                      <a:r>
                        <a:rPr sz="2000" spc="265" dirty="0">
                          <a:latin typeface="Times New Roman" pitchFamily="18" charset="0"/>
                          <a:cs typeface="Times New Roman" pitchFamily="18" charset="0"/>
                        </a:rPr>
                        <a:t> </a:t>
                      </a:r>
                      <a:r>
                        <a:rPr sz="2000" spc="-5" dirty="0">
                          <a:latin typeface="Times New Roman" pitchFamily="18" charset="0"/>
                          <a:cs typeface="Times New Roman" pitchFamily="18" charset="0"/>
                        </a:rPr>
                        <a:t>obras </a:t>
                      </a:r>
                      <a:r>
                        <a:rPr sz="2000" spc="-385" dirty="0">
                          <a:latin typeface="Times New Roman" pitchFamily="18" charset="0"/>
                          <a:cs typeface="Times New Roman" pitchFamily="18" charset="0"/>
                        </a:rPr>
                        <a:t> </a:t>
                      </a:r>
                      <a:r>
                        <a:rPr sz="2000" spc="-5" dirty="0">
                          <a:latin typeface="Times New Roman" pitchFamily="18" charset="0"/>
                          <a:cs typeface="Times New Roman" pitchFamily="18" charset="0"/>
                        </a:rPr>
                        <a:t>especiais</a:t>
                      </a:r>
                      <a:endParaRPr sz="2000" dirty="0">
                        <a:latin typeface="Times New Roman" pitchFamily="18" charset="0"/>
                        <a:cs typeface="Times New Roman" pitchFamily="18" charset="0"/>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cap="flat" cmpd="sng" algn="ctr">
                      <a:solidFill>
                        <a:srgbClr val="000000"/>
                      </a:solidFill>
                      <a:prstDash val="solid"/>
                      <a:round/>
                      <a:headEnd type="none" w="med" len="med"/>
                      <a:tailEnd type="none" w="med" len="med"/>
                    </a:lnB>
                    <a:solidFill>
                      <a:srgbClr val="D9D9D9"/>
                    </a:solidFill>
                  </a:tcPr>
                </a:tc>
                <a:tc>
                  <a:txBody>
                    <a:bodyPr/>
                    <a:lstStyle/>
                    <a:p>
                      <a:pPr marL="66675">
                        <a:lnSpc>
                          <a:spcPct val="100000"/>
                        </a:lnSpc>
                      </a:pPr>
                      <a:r>
                        <a:rPr sz="2000" b="1" spc="-5" dirty="0">
                          <a:latin typeface="Times New Roman" pitchFamily="18" charset="0"/>
                          <a:cs typeface="Times New Roman" pitchFamily="18" charset="0"/>
                        </a:rPr>
                        <a:t>25</a:t>
                      </a:r>
                      <a:r>
                        <a:rPr sz="2000" b="1" spc="-25" dirty="0">
                          <a:latin typeface="Times New Roman" pitchFamily="18" charset="0"/>
                          <a:cs typeface="Times New Roman" pitchFamily="18" charset="0"/>
                        </a:rPr>
                        <a:t> </a:t>
                      </a:r>
                      <a:r>
                        <a:rPr sz="2000" b="1" spc="-5" dirty="0">
                          <a:latin typeface="Times New Roman" pitchFamily="18" charset="0"/>
                          <a:cs typeface="Times New Roman" pitchFamily="18" charset="0"/>
                        </a:rPr>
                        <a:t>dias</a:t>
                      </a:r>
                      <a:r>
                        <a:rPr sz="2000" b="1" spc="-20" dirty="0">
                          <a:latin typeface="Times New Roman" pitchFamily="18" charset="0"/>
                          <a:cs typeface="Times New Roman" pitchFamily="18" charset="0"/>
                        </a:rPr>
                        <a:t> </a:t>
                      </a:r>
                      <a:r>
                        <a:rPr sz="2000" b="1" spc="-5" dirty="0">
                          <a:latin typeface="Times New Roman" pitchFamily="18" charset="0"/>
                          <a:cs typeface="Times New Roman" pitchFamily="18" charset="0"/>
                        </a:rPr>
                        <a:t>úteis</a:t>
                      </a:r>
                      <a:endParaRPr sz="2000" dirty="0">
                        <a:latin typeface="Times New Roman" pitchFamily="18" charset="0"/>
                        <a:cs typeface="Times New Roman" pitchFamily="18" charset="0"/>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cap="flat" cmpd="sng" algn="ctr">
                      <a:solidFill>
                        <a:srgbClr val="000000"/>
                      </a:solidFill>
                      <a:prstDash val="solid"/>
                      <a:round/>
                      <a:headEnd type="none" w="med" len="med"/>
                      <a:tailEnd type="none" w="med" len="med"/>
                    </a:lnB>
                    <a:solidFill>
                      <a:srgbClr val="D9D9D9"/>
                    </a:solidFill>
                  </a:tcPr>
                </a:tc>
              </a:tr>
              <a:tr h="487695">
                <a:tc rowSpan="4" gridSpan="2">
                  <a:txBody>
                    <a:bodyPr/>
                    <a:lstStyle/>
                    <a:p>
                      <a:pPr>
                        <a:lnSpc>
                          <a:spcPct val="100000"/>
                        </a:lnSpc>
                      </a:pPr>
                      <a:endParaRPr sz="2000" dirty="0">
                        <a:latin typeface="Times New Roman" pitchFamily="18" charset="0"/>
                        <a:cs typeface="Times New Roman" pitchFamily="18" charset="0"/>
                      </a:endParaRPr>
                    </a:p>
                  </a:txBody>
                  <a:tcPr marL="0" marR="0" marT="0" marB="0">
                    <a:lnR w="6350" cap="flat" cmpd="sng" algn="ctr">
                      <a:solidFill>
                        <a:srgbClr val="000000"/>
                      </a:solidFill>
                      <a:prstDash val="solid"/>
                      <a:round/>
                      <a:headEnd type="none" w="med" len="med"/>
                      <a:tailEnd type="none" w="med" len="med"/>
                    </a:lnR>
                    <a:lnT w="6350">
                      <a:solidFill>
                        <a:srgbClr val="000000"/>
                      </a:solidFill>
                      <a:prstDash val="solid"/>
                      <a:headEnd type="none" w="med" len="med"/>
                      <a:tailEnd type="none" w="med" len="med"/>
                    </a:lnT>
                  </a:tcPr>
                </a:tc>
                <a:tc rowSpan="4" hMerge="1">
                  <a:txBody>
                    <a:bodyPr/>
                    <a:lstStyle/>
                    <a:p>
                      <a:endParaRPr/>
                    </a:p>
                  </a:txBody>
                  <a:tcPr marL="0" marR="0" marT="0" marB="0"/>
                </a:tc>
                <a:tc>
                  <a:txBody>
                    <a:bodyPr/>
                    <a:lstStyle/>
                    <a:p>
                      <a:pPr algn="just">
                        <a:lnSpc>
                          <a:spcPct val="100000"/>
                        </a:lnSpc>
                        <a:spcAft>
                          <a:spcPts val="0"/>
                        </a:spcAft>
                      </a:pPr>
                      <a:r>
                        <a:rPr lang="pt-BR" sz="2000">
                          <a:effectLst/>
                          <a:latin typeface="Times New Roman" pitchFamily="18" charset="0"/>
                          <a:ea typeface="Times New Roman"/>
                          <a:cs typeface="Times New Roman" pitchFamily="18" charset="0"/>
                        </a:rPr>
                        <a:t>maior lance</a:t>
                      </a:r>
                      <a:endParaRPr lang="pt-BR" sz="2000">
                        <a:effectLst/>
                        <a:latin typeface="Times New Roman" pitchFamily="18" charset="0"/>
                        <a:ea typeface="Calibri"/>
                        <a:cs typeface="Times New Roman" pitchFamily="18" charset="0"/>
                      </a:endParaRPr>
                    </a:p>
                  </a:txBody>
                  <a:tcPr marL="68580" marR="6858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6DDE8"/>
                    </a:solidFill>
                  </a:tcPr>
                </a:tc>
                <a:tc>
                  <a:txBody>
                    <a:bodyPr/>
                    <a:lstStyle/>
                    <a:p>
                      <a:pPr algn="just">
                        <a:lnSpc>
                          <a:spcPct val="100000"/>
                        </a:lnSpc>
                        <a:spcAft>
                          <a:spcPts val="0"/>
                        </a:spcAft>
                      </a:pPr>
                      <a:r>
                        <a:rPr lang="pt-BR" sz="2000" b="1">
                          <a:effectLst/>
                          <a:latin typeface="Times New Roman" pitchFamily="18" charset="0"/>
                          <a:ea typeface="Times New Roman"/>
                          <a:cs typeface="Times New Roman" pitchFamily="18" charset="0"/>
                        </a:rPr>
                        <a:t>15 dias úteis</a:t>
                      </a:r>
                      <a:endParaRPr lang="pt-BR" sz="2000">
                        <a:effectLst/>
                        <a:latin typeface="Times New Roman" pitchFamily="18" charset="0"/>
                        <a:ea typeface="Calibri"/>
                        <a:cs typeface="Times New Roman" pitchFamily="18" charset="0"/>
                      </a:endParaRPr>
                    </a:p>
                  </a:txBody>
                  <a:tcPr marL="68580" marR="6858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6DDE8"/>
                    </a:solidFill>
                  </a:tcPr>
                </a:tc>
              </a:tr>
              <a:tr h="730892">
                <a:tc gridSpan="2" vMerge="1">
                  <a:txBody>
                    <a:bodyPr/>
                    <a:lstStyle/>
                    <a:p>
                      <a:endParaRPr/>
                    </a:p>
                  </a:txBody>
                  <a:tcPr marL="0" marR="0" marT="0" marB="0">
                    <a:lnR w="6350">
                      <a:solidFill>
                        <a:srgbClr val="000000"/>
                      </a:solidFill>
                      <a:prstDash val="solid"/>
                    </a:lnR>
                    <a:lnT w="6350">
                      <a:solidFill>
                        <a:srgbClr val="000000"/>
                      </a:solidFill>
                      <a:prstDash val="solid"/>
                    </a:lnT>
                  </a:tcPr>
                </a:tc>
                <a:tc hMerge="1" vMerge="1">
                  <a:txBody>
                    <a:bodyPr/>
                    <a:lstStyle/>
                    <a:p>
                      <a:endParaRPr/>
                    </a:p>
                  </a:txBody>
                  <a:tcPr marL="0" marR="0" marT="0" marB="0"/>
                </a:tc>
                <a:tc>
                  <a:txBody>
                    <a:bodyPr/>
                    <a:lstStyle/>
                    <a:p>
                      <a:pPr algn="just">
                        <a:lnSpc>
                          <a:spcPct val="100000"/>
                        </a:lnSpc>
                        <a:spcAft>
                          <a:spcPts val="1125"/>
                        </a:spcAft>
                      </a:pPr>
                      <a:r>
                        <a:rPr lang="pt-BR" sz="2000" dirty="0">
                          <a:effectLst/>
                          <a:latin typeface="Times New Roman" pitchFamily="18" charset="0"/>
                          <a:ea typeface="Times New Roman"/>
                          <a:cs typeface="Times New Roman" pitchFamily="18" charset="0"/>
                        </a:rPr>
                        <a:t>técnica e preço ou de melhor técnica ou conteúdo artístico</a:t>
                      </a:r>
                      <a:endParaRPr lang="pt-BR" sz="2000" dirty="0">
                        <a:effectLst/>
                        <a:latin typeface="Times New Roman" pitchFamily="18" charset="0"/>
                        <a:ea typeface="Calibri"/>
                        <a:cs typeface="Times New Roman" pitchFamily="18" charset="0"/>
                      </a:endParaRPr>
                    </a:p>
                  </a:txBody>
                  <a:tcPr marL="68580" marR="68580" marT="0" marB="0">
                    <a:lnL w="6350">
                      <a:solidFill>
                        <a:srgbClr val="000000"/>
                      </a:solidFill>
                      <a:prstDash val="solid"/>
                    </a:lnL>
                    <a:lnR w="6350">
                      <a:solidFill>
                        <a:srgbClr val="000000"/>
                      </a:solidFill>
                      <a:prstDash val="solid"/>
                    </a:lnR>
                    <a:lnT w="6350">
                      <a:solidFill>
                        <a:srgbClr val="000000"/>
                      </a:solidFill>
                      <a:prstDash val="solid"/>
                    </a:lnT>
                    <a:lnB w="6350" cap="flat" cmpd="sng" algn="ctr">
                      <a:solidFill>
                        <a:srgbClr val="000000"/>
                      </a:solidFill>
                      <a:prstDash val="solid"/>
                      <a:round/>
                      <a:headEnd type="none" w="med" len="med"/>
                      <a:tailEnd type="none" w="med" len="med"/>
                    </a:lnB>
                    <a:solidFill>
                      <a:srgbClr val="B6DDE8"/>
                    </a:solidFill>
                  </a:tcPr>
                </a:tc>
                <a:tc>
                  <a:txBody>
                    <a:bodyPr/>
                    <a:lstStyle/>
                    <a:p>
                      <a:pPr algn="just">
                        <a:lnSpc>
                          <a:spcPct val="100000"/>
                        </a:lnSpc>
                        <a:spcAft>
                          <a:spcPts val="1125"/>
                        </a:spcAft>
                      </a:pPr>
                      <a:r>
                        <a:rPr lang="pt-BR" sz="2000" b="1" dirty="0">
                          <a:effectLst/>
                          <a:latin typeface="Times New Roman" pitchFamily="18" charset="0"/>
                          <a:ea typeface="Times New Roman"/>
                          <a:cs typeface="Times New Roman" pitchFamily="18" charset="0"/>
                        </a:rPr>
                        <a:t>35 dias úteis.</a:t>
                      </a:r>
                      <a:endParaRPr lang="pt-BR" sz="2000" dirty="0">
                        <a:effectLst/>
                        <a:latin typeface="Times New Roman" pitchFamily="18" charset="0"/>
                        <a:ea typeface="Calibri"/>
                        <a:cs typeface="Times New Roman" pitchFamily="18" charset="0"/>
                      </a:endParaRPr>
                    </a:p>
                  </a:txBody>
                  <a:tcPr marL="68580" marR="68580" marT="0" marB="0">
                    <a:lnL w="6350">
                      <a:solidFill>
                        <a:srgbClr val="000000"/>
                      </a:solidFill>
                      <a:prstDash val="solid"/>
                    </a:lnL>
                    <a:lnR w="6350">
                      <a:solidFill>
                        <a:srgbClr val="000000"/>
                      </a:solidFill>
                      <a:prstDash val="solid"/>
                    </a:lnR>
                    <a:lnT w="6350">
                      <a:solidFill>
                        <a:srgbClr val="000000"/>
                      </a:solidFill>
                      <a:prstDash val="solid"/>
                    </a:lnT>
                    <a:lnB w="6350" cap="flat" cmpd="sng" algn="ctr">
                      <a:solidFill>
                        <a:srgbClr val="000000"/>
                      </a:solidFill>
                      <a:prstDash val="solid"/>
                      <a:round/>
                      <a:headEnd type="none" w="med" len="med"/>
                      <a:tailEnd type="none" w="med" len="med"/>
                    </a:lnB>
                    <a:solidFill>
                      <a:srgbClr val="B6DDE8"/>
                    </a:solidFill>
                  </a:tcPr>
                </a:tc>
              </a:tr>
              <a:tr h="278120">
                <a:tc gridSpan="2" vMerge="1">
                  <a:txBody>
                    <a:bodyPr/>
                    <a:lstStyle/>
                    <a:p>
                      <a:endParaRPr/>
                    </a:p>
                  </a:txBody>
                  <a:tcPr marL="0" marR="0" marT="0" marB="0">
                    <a:lnR w="6350">
                      <a:solidFill>
                        <a:srgbClr val="000000"/>
                      </a:solidFill>
                      <a:prstDash val="solid"/>
                    </a:lnR>
                    <a:lnT w="6350">
                      <a:solidFill>
                        <a:srgbClr val="000000"/>
                      </a:solidFill>
                      <a:prstDash val="solid"/>
                    </a:lnT>
                  </a:tcPr>
                </a:tc>
                <a:tc hMerge="1" vMerge="1">
                  <a:txBody>
                    <a:bodyPr/>
                    <a:lstStyle/>
                    <a:p>
                      <a:endParaRPr/>
                    </a:p>
                  </a:txBody>
                  <a:tcPr marL="0" marR="0" marT="0" marB="0"/>
                </a:tc>
                <a:tc>
                  <a:txBody>
                    <a:bodyPr/>
                    <a:lstStyle/>
                    <a:p>
                      <a:pPr marL="66675" marR="502284">
                        <a:lnSpc>
                          <a:spcPct val="100000"/>
                        </a:lnSpc>
                        <a:spcBef>
                          <a:spcPts val="5"/>
                        </a:spcBef>
                      </a:pPr>
                      <a:r>
                        <a:rPr sz="2000" dirty="0">
                          <a:latin typeface="Times New Roman" pitchFamily="18" charset="0"/>
                          <a:cs typeface="Times New Roman" pitchFamily="18" charset="0"/>
                        </a:rPr>
                        <a:t>contrataç</a:t>
                      </a:r>
                      <a:r>
                        <a:rPr sz="2000" spc="-5" dirty="0">
                          <a:latin typeface="Times New Roman" pitchFamily="18" charset="0"/>
                          <a:cs typeface="Times New Roman" pitchFamily="18" charset="0"/>
                        </a:rPr>
                        <a:t>ã</a:t>
                      </a:r>
                      <a:r>
                        <a:rPr sz="2000" dirty="0">
                          <a:latin typeface="Times New Roman" pitchFamily="18" charset="0"/>
                          <a:cs typeface="Times New Roman" pitchFamily="18" charset="0"/>
                        </a:rPr>
                        <a:t>o  </a:t>
                      </a:r>
                      <a:r>
                        <a:rPr sz="2000" spc="-5" dirty="0">
                          <a:latin typeface="Times New Roman" pitchFamily="18" charset="0"/>
                          <a:cs typeface="Times New Roman" pitchFamily="18" charset="0"/>
                        </a:rPr>
                        <a:t>integrada</a:t>
                      </a:r>
                      <a:endParaRPr sz="2000" dirty="0">
                        <a:latin typeface="Times New Roman" pitchFamily="18" charset="0"/>
                        <a:cs typeface="Times New Roman" pitchFamily="18" charset="0"/>
                      </a:endParaRPr>
                    </a:p>
                  </a:txBody>
                  <a:tcPr marL="0" marR="0" marT="407" marB="0">
                    <a:lnL w="6350">
                      <a:solidFill>
                        <a:srgbClr val="000000"/>
                      </a:solidFill>
                      <a:prstDash val="solid"/>
                    </a:lnL>
                    <a:lnR w="6350">
                      <a:solidFill>
                        <a:srgbClr val="000000"/>
                      </a:solidFill>
                      <a:prstDash val="solid"/>
                    </a:lnR>
                    <a:lnT w="6350" cap="flat" cmpd="sng" algn="ctr">
                      <a:solidFill>
                        <a:srgbClr val="000000"/>
                      </a:solidFill>
                      <a:prstDash val="solid"/>
                      <a:round/>
                      <a:headEnd type="none" w="med" len="med"/>
                      <a:tailEnd type="none" w="med" len="med"/>
                    </a:lnT>
                    <a:lnB w="6350">
                      <a:solidFill>
                        <a:srgbClr val="000000"/>
                      </a:solidFill>
                      <a:prstDash val="solid"/>
                      <a:headEnd type="none" w="med" len="med"/>
                      <a:tailEnd type="none" w="med" len="med"/>
                    </a:lnB>
                    <a:solidFill>
                      <a:srgbClr val="92D050"/>
                    </a:solidFill>
                  </a:tcPr>
                </a:tc>
                <a:tc>
                  <a:txBody>
                    <a:bodyPr/>
                    <a:lstStyle/>
                    <a:p>
                      <a:pPr marL="66675">
                        <a:lnSpc>
                          <a:spcPct val="100000"/>
                        </a:lnSpc>
                      </a:pPr>
                      <a:r>
                        <a:rPr sz="2000" b="1" spc="-5" dirty="0">
                          <a:latin typeface="Times New Roman" pitchFamily="18" charset="0"/>
                          <a:cs typeface="Times New Roman" pitchFamily="18" charset="0"/>
                        </a:rPr>
                        <a:t>60</a:t>
                      </a:r>
                      <a:r>
                        <a:rPr sz="2000" b="1" spc="-25" dirty="0">
                          <a:latin typeface="Times New Roman" pitchFamily="18" charset="0"/>
                          <a:cs typeface="Times New Roman" pitchFamily="18" charset="0"/>
                        </a:rPr>
                        <a:t> </a:t>
                      </a:r>
                      <a:r>
                        <a:rPr sz="2000" b="1" spc="-5" dirty="0">
                          <a:latin typeface="Times New Roman" pitchFamily="18" charset="0"/>
                          <a:cs typeface="Times New Roman" pitchFamily="18" charset="0"/>
                        </a:rPr>
                        <a:t>dias</a:t>
                      </a:r>
                      <a:r>
                        <a:rPr sz="2000" b="1" spc="-20" dirty="0">
                          <a:latin typeface="Times New Roman" pitchFamily="18" charset="0"/>
                          <a:cs typeface="Times New Roman" pitchFamily="18" charset="0"/>
                        </a:rPr>
                        <a:t> </a:t>
                      </a:r>
                      <a:r>
                        <a:rPr sz="2000" b="1" spc="-5" dirty="0">
                          <a:latin typeface="Times New Roman" pitchFamily="18" charset="0"/>
                          <a:cs typeface="Times New Roman" pitchFamily="18" charset="0"/>
                        </a:rPr>
                        <a:t>úteis</a:t>
                      </a:r>
                      <a:endParaRPr sz="2000" dirty="0">
                        <a:latin typeface="Times New Roman" pitchFamily="18" charset="0"/>
                        <a:cs typeface="Times New Roman" pitchFamily="18" charset="0"/>
                      </a:endParaRPr>
                    </a:p>
                  </a:txBody>
                  <a:tcPr marL="0" marR="0" marT="0" marB="0">
                    <a:lnL w="6350">
                      <a:solidFill>
                        <a:srgbClr val="000000"/>
                      </a:solidFill>
                      <a:prstDash val="solid"/>
                    </a:lnL>
                    <a:lnR w="6350">
                      <a:solidFill>
                        <a:srgbClr val="000000"/>
                      </a:solidFill>
                      <a:prstDash val="solid"/>
                    </a:lnR>
                    <a:lnT w="6350" cap="flat" cmpd="sng" algn="ctr">
                      <a:solidFill>
                        <a:srgbClr val="000000"/>
                      </a:solidFill>
                      <a:prstDash val="solid"/>
                      <a:round/>
                      <a:headEnd type="none" w="med" len="med"/>
                      <a:tailEnd type="none" w="med" len="med"/>
                    </a:lnT>
                    <a:lnB w="6350">
                      <a:solidFill>
                        <a:srgbClr val="000000"/>
                      </a:solidFill>
                      <a:prstDash val="solid"/>
                      <a:headEnd type="none" w="med" len="med"/>
                      <a:tailEnd type="none" w="med" len="med"/>
                    </a:lnB>
                    <a:solidFill>
                      <a:srgbClr val="92D050"/>
                    </a:solidFill>
                  </a:tcPr>
                </a:tc>
              </a:tr>
              <a:tr h="975825">
                <a:tc gridSpan="2" vMerge="1">
                  <a:txBody>
                    <a:bodyPr/>
                    <a:lstStyle/>
                    <a:p>
                      <a:endParaRPr/>
                    </a:p>
                  </a:txBody>
                  <a:tcPr marL="0" marR="0" marT="0" marB="0">
                    <a:lnR w="6350">
                      <a:solidFill>
                        <a:srgbClr val="000000"/>
                      </a:solidFill>
                      <a:prstDash val="solid"/>
                    </a:lnR>
                    <a:lnT w="6350">
                      <a:solidFill>
                        <a:srgbClr val="000000"/>
                      </a:solidFill>
                      <a:prstDash val="solid"/>
                    </a:lnT>
                  </a:tcPr>
                </a:tc>
                <a:tc hMerge="1" vMerge="1">
                  <a:txBody>
                    <a:bodyPr/>
                    <a:lstStyle/>
                    <a:p>
                      <a:endParaRPr/>
                    </a:p>
                  </a:txBody>
                  <a:tcPr marL="0" marR="0" marT="0" marB="0"/>
                </a:tc>
                <a:tc>
                  <a:txBody>
                    <a:bodyPr/>
                    <a:lstStyle/>
                    <a:p>
                      <a:pPr marL="66675" marR="64135">
                        <a:lnSpc>
                          <a:spcPct val="100000"/>
                        </a:lnSpc>
                      </a:pPr>
                      <a:r>
                        <a:rPr sz="2000" spc="-5" dirty="0">
                          <a:latin typeface="Times New Roman" pitchFamily="18" charset="0"/>
                          <a:cs typeface="Times New Roman" pitchFamily="18" charset="0"/>
                        </a:rPr>
                        <a:t>demais</a:t>
                      </a:r>
                      <a:r>
                        <a:rPr sz="2000" spc="175" dirty="0">
                          <a:latin typeface="Times New Roman" pitchFamily="18" charset="0"/>
                          <a:cs typeface="Times New Roman" pitchFamily="18" charset="0"/>
                        </a:rPr>
                        <a:t> </a:t>
                      </a:r>
                      <a:r>
                        <a:rPr sz="2000" spc="-5" dirty="0">
                          <a:latin typeface="Times New Roman" pitchFamily="18" charset="0"/>
                          <a:cs typeface="Times New Roman" pitchFamily="18" charset="0"/>
                        </a:rPr>
                        <a:t>casos</a:t>
                      </a:r>
                      <a:r>
                        <a:rPr sz="2000" spc="175" dirty="0">
                          <a:latin typeface="Times New Roman" pitchFamily="18" charset="0"/>
                          <a:cs typeface="Times New Roman" pitchFamily="18" charset="0"/>
                        </a:rPr>
                        <a:t> </a:t>
                      </a:r>
                      <a:r>
                        <a:rPr sz="2000" spc="-5" dirty="0">
                          <a:latin typeface="Times New Roman" pitchFamily="18" charset="0"/>
                          <a:cs typeface="Times New Roman" pitchFamily="18" charset="0"/>
                        </a:rPr>
                        <a:t>ou </a:t>
                      </a:r>
                      <a:r>
                        <a:rPr sz="2000" spc="-385" dirty="0">
                          <a:latin typeface="Times New Roman" pitchFamily="18" charset="0"/>
                          <a:cs typeface="Times New Roman" pitchFamily="18" charset="0"/>
                        </a:rPr>
                        <a:t> </a:t>
                      </a:r>
                      <a:r>
                        <a:rPr sz="2000" spc="-5" dirty="0">
                          <a:latin typeface="Times New Roman" pitchFamily="18" charset="0"/>
                          <a:cs typeface="Times New Roman" pitchFamily="18" charset="0"/>
                        </a:rPr>
                        <a:t>contratação</a:t>
                      </a:r>
                      <a:endParaRPr sz="2000" dirty="0">
                        <a:latin typeface="Times New Roman" pitchFamily="18" charset="0"/>
                        <a:cs typeface="Times New Roman" pitchFamily="18" charset="0"/>
                      </a:endParaRPr>
                    </a:p>
                    <a:p>
                      <a:pPr marL="66675">
                        <a:lnSpc>
                          <a:spcPct val="100000"/>
                        </a:lnSpc>
                      </a:pPr>
                      <a:r>
                        <a:rPr sz="2000" spc="-5" dirty="0">
                          <a:latin typeface="Times New Roman" pitchFamily="18" charset="0"/>
                          <a:cs typeface="Times New Roman" pitchFamily="18" charset="0"/>
                        </a:rPr>
                        <a:t>semi-integrada</a:t>
                      </a:r>
                      <a:endParaRPr sz="2000" dirty="0">
                        <a:latin typeface="Times New Roman" pitchFamily="18" charset="0"/>
                        <a:cs typeface="Times New Roman" pitchFamily="18" charset="0"/>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92D050"/>
                    </a:solidFill>
                  </a:tcPr>
                </a:tc>
                <a:tc>
                  <a:txBody>
                    <a:bodyPr/>
                    <a:lstStyle/>
                    <a:p>
                      <a:pPr marL="66675">
                        <a:lnSpc>
                          <a:spcPct val="100000"/>
                        </a:lnSpc>
                      </a:pPr>
                      <a:r>
                        <a:rPr sz="2000" b="1" spc="-5" dirty="0">
                          <a:latin typeface="Times New Roman" pitchFamily="18" charset="0"/>
                          <a:cs typeface="Times New Roman" pitchFamily="18" charset="0"/>
                        </a:rPr>
                        <a:t>35</a:t>
                      </a:r>
                      <a:r>
                        <a:rPr sz="2000" b="1" spc="-25" dirty="0">
                          <a:latin typeface="Times New Roman" pitchFamily="18" charset="0"/>
                          <a:cs typeface="Times New Roman" pitchFamily="18" charset="0"/>
                        </a:rPr>
                        <a:t> </a:t>
                      </a:r>
                      <a:r>
                        <a:rPr sz="2000" b="1" spc="-5" dirty="0">
                          <a:latin typeface="Times New Roman" pitchFamily="18" charset="0"/>
                          <a:cs typeface="Times New Roman" pitchFamily="18" charset="0"/>
                        </a:rPr>
                        <a:t>dias</a:t>
                      </a:r>
                      <a:r>
                        <a:rPr sz="2000" b="1" spc="-20" dirty="0">
                          <a:latin typeface="Times New Roman" pitchFamily="18" charset="0"/>
                          <a:cs typeface="Times New Roman" pitchFamily="18" charset="0"/>
                        </a:rPr>
                        <a:t> </a:t>
                      </a:r>
                      <a:r>
                        <a:rPr sz="2000" b="1" spc="-5" dirty="0">
                          <a:latin typeface="Times New Roman" pitchFamily="18" charset="0"/>
                          <a:cs typeface="Times New Roman" pitchFamily="18" charset="0"/>
                        </a:rPr>
                        <a:t>úteis</a:t>
                      </a:r>
                      <a:endParaRPr sz="2000" dirty="0">
                        <a:latin typeface="Times New Roman" pitchFamily="18" charset="0"/>
                        <a:cs typeface="Times New Roman" pitchFamily="18" charset="0"/>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92D050"/>
                    </a:solidFill>
                  </a:tcPr>
                </a:tc>
              </a:tr>
            </a:tbl>
          </a:graphicData>
        </a:graphic>
      </p:graphicFrame>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50" name="CaixaDeTexto 1"/>
          <p:cNvSpPr txBox="1"/>
          <p:nvPr/>
        </p:nvSpPr>
        <p:spPr>
          <a:xfrm>
            <a:off x="1028700" y="1752600"/>
            <a:ext cx="8382000" cy="1691641"/>
          </a:xfrm>
          <a:prstGeom prst="rect">
            <a:avLst/>
          </a:prstGeom>
          <a:noFill/>
        </p:spPr>
        <p:txBody>
          <a:bodyPr wrap="square" rtlCol="0">
            <a:spAutoFit/>
          </a:bodyPr>
          <a:lstStyle/>
          <a:p>
            <a:pPr marL="342900" indent="-342900">
              <a:lnSpc>
                <a:spcPct val="150000"/>
              </a:lnSpc>
              <a:buFont typeface="Wingdings" pitchFamily="2" charset="2"/>
              <a:buChar char="ü"/>
            </a:pPr>
            <a:r>
              <a:rPr lang="pt-BR" sz="2400" b="1" dirty="0">
                <a:latin typeface="Times New Roman" pitchFamily="18" charset="0"/>
                <a:cs typeface="Times New Roman" pitchFamily="18" charset="0"/>
              </a:rPr>
              <a:t>Modificações no edital</a:t>
            </a:r>
            <a:r>
              <a:rPr lang="pt-BR" sz="2400" dirty="0">
                <a:latin typeface="Times New Roman" pitchFamily="18" charset="0"/>
                <a:cs typeface="Times New Roman" pitchFamily="18" charset="0"/>
              </a:rPr>
              <a:t>: </a:t>
            </a:r>
            <a:r>
              <a:rPr lang="pt-BR" sz="2400" b="1" dirty="0">
                <a:latin typeface="Times New Roman" pitchFamily="18" charset="0"/>
                <a:cs typeface="Times New Roman" pitchFamily="18" charset="0"/>
              </a:rPr>
              <a:t>nova divulgação na mesma forma </a:t>
            </a:r>
            <a:r>
              <a:rPr lang="pt-BR" sz="2400" dirty="0">
                <a:latin typeface="Times New Roman" pitchFamily="18" charset="0"/>
                <a:cs typeface="Times New Roman" pitchFamily="18" charset="0"/>
              </a:rPr>
              <a:t>de sua divulgação, </a:t>
            </a:r>
            <a:r>
              <a:rPr lang="pt-BR" sz="2400" b="1" dirty="0">
                <a:latin typeface="Times New Roman" pitchFamily="18" charset="0"/>
                <a:cs typeface="Times New Roman" pitchFamily="18" charset="0"/>
              </a:rPr>
              <a:t>exceto quando a alteração não comprometer a formulação das </a:t>
            </a:r>
            <a:r>
              <a:rPr lang="pt-BR" sz="2400" b="1" dirty="0" smtClean="0">
                <a:latin typeface="Times New Roman" pitchFamily="18" charset="0"/>
                <a:cs typeface="Times New Roman" pitchFamily="18" charset="0"/>
              </a:rPr>
              <a:t>propostas</a:t>
            </a:r>
            <a:endParaRPr lang="pt-BR" sz="2400" b="1" dirty="0">
              <a:latin typeface="Times New Roman" pitchFamily="18" charset="0"/>
              <a:cs typeface="Times New Roman" pitchFamily="18" charset="0"/>
            </a:endParaRPr>
          </a:p>
        </p:txBody>
      </p:sp>
      <p:pic>
        <p:nvPicPr>
          <p:cNvPr id="2097175" name="Picture 2"/>
          <p:cNvPicPr>
            <a:picLocks noChangeAspect="1" noChangeArrowheads="1"/>
          </p:cNvPicPr>
          <p:nvPr/>
        </p:nvPicPr>
        <p:blipFill>
          <a:blip r:embed="rId2"/>
          <a:srcRect/>
          <a:stretch>
            <a:fillRect/>
          </a:stretch>
        </p:blipFill>
        <p:spPr bwMode="auto">
          <a:xfrm>
            <a:off x="8648700" y="535669"/>
            <a:ext cx="1212850" cy="469900"/>
          </a:xfrm>
          <a:prstGeom prst="rect">
            <a:avLst/>
          </a:prstGeom>
          <a:noFill/>
          <a:ln>
            <a:noFill/>
          </a:ln>
          <a:effectLst/>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0"/>
            <a:ext cx="1027747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48651" name="CaixaDeTexto 1"/>
          <p:cNvSpPr txBox="1"/>
          <p:nvPr/>
        </p:nvSpPr>
        <p:spPr>
          <a:xfrm>
            <a:off x="2913308" y="3050113"/>
            <a:ext cx="7772400" cy="1138773"/>
          </a:xfrm>
          <a:prstGeom prst="rect">
            <a:avLst/>
          </a:prstGeom>
          <a:noFill/>
        </p:spPr>
        <p:txBody>
          <a:bodyPr wrap="square" rtlCol="0">
            <a:spAutoFit/>
          </a:bodyPr>
          <a:lstStyle/>
          <a:p>
            <a:pPr lvl="0" algn="ctr"/>
            <a:r>
              <a:rPr lang="pt-BR" sz="2800" b="1" dirty="0">
                <a:latin typeface="Times New Roman" pitchFamily="18" charset="0"/>
                <a:cs typeface="Times New Roman" pitchFamily="18" charset="0"/>
              </a:rPr>
              <a:t>IMPUGNAÇÕES E </a:t>
            </a:r>
            <a:r>
              <a:rPr lang="pt-BR" sz="2800" b="1" dirty="0" smtClean="0">
                <a:latin typeface="Times New Roman" pitchFamily="18" charset="0"/>
                <a:cs typeface="Times New Roman" pitchFamily="18" charset="0"/>
              </a:rPr>
              <a:t>ESCLARECIMENTOS</a:t>
            </a:r>
          </a:p>
          <a:p>
            <a:pPr lvl="0" algn="just"/>
            <a:endParaRPr lang="pt-BR" sz="2600" dirty="0">
              <a:latin typeface="Times New Roman" pitchFamily="18" charset="0"/>
              <a:cs typeface="Times New Roman" pitchFamily="18" charset="0"/>
            </a:endParaRPr>
          </a:p>
          <a:p>
            <a:pPr algn="just"/>
            <a:endParaRPr lang="pt-BR" dirty="0"/>
          </a:p>
        </p:txBody>
      </p:sp>
      <p:sp>
        <p:nvSpPr>
          <p:cNvPr id="6" name="object 3"/>
          <p:cNvSpPr/>
          <p:nvPr/>
        </p:nvSpPr>
        <p:spPr>
          <a:xfrm>
            <a:off x="3390900" y="3619499"/>
            <a:ext cx="6946427" cy="53667"/>
          </a:xfrm>
          <a:custGeom>
            <a:avLst/>
            <a:gdLst/>
            <a:ahLst/>
            <a:cxnLst/>
            <a:rect l="l" t="t" r="r" b="b"/>
            <a:pathLst>
              <a:path w="5437505" h="18414">
                <a:moveTo>
                  <a:pt x="5436997" y="0"/>
                </a:moveTo>
                <a:lnTo>
                  <a:pt x="0" y="0"/>
                </a:lnTo>
                <a:lnTo>
                  <a:pt x="0" y="18287"/>
                </a:lnTo>
                <a:lnTo>
                  <a:pt x="5436997" y="18287"/>
                </a:lnTo>
                <a:lnTo>
                  <a:pt x="5436997" y="0"/>
                </a:lnTo>
                <a:close/>
              </a:path>
            </a:pathLst>
          </a:custGeom>
          <a:solidFill>
            <a:srgbClr val="000000"/>
          </a:solidFill>
        </p:spPr>
        <p:txBody>
          <a:bodyPr wrap="square" lIns="0" tIns="0" rIns="0" bIns="0" rtlCol="0"/>
          <a:lstStyle/>
          <a:p>
            <a:endParaRPr/>
          </a:p>
        </p:txBody>
      </p:sp>
    </p:spTree>
    <p:extLst>
      <p:ext uri="{BB962C8B-B14F-4D97-AF65-F5344CB8AC3E}">
        <p14:creationId xmlns:p14="http://schemas.microsoft.com/office/powerpoint/2010/main" val="207214351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eta em curva para cima 9"/>
          <p:cNvSpPr/>
          <p:nvPr/>
        </p:nvSpPr>
        <p:spPr>
          <a:xfrm rot="2980117">
            <a:off x="-733412" y="3630024"/>
            <a:ext cx="6648424" cy="1409392"/>
          </a:xfrm>
          <a:prstGeom prst="curvedUpArrow">
            <a:avLst/>
          </a:prstGeom>
          <a:solidFill>
            <a:srgbClr val="FA141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solidFill>
                <a:schemeClr val="tx1"/>
              </a:solidFill>
            </a:endParaRPr>
          </a:p>
        </p:txBody>
      </p:sp>
      <p:sp>
        <p:nvSpPr>
          <p:cNvPr id="2" name="Título 1"/>
          <p:cNvSpPr>
            <a:spLocks noGrp="1"/>
          </p:cNvSpPr>
          <p:nvPr>
            <p:ph type="title"/>
          </p:nvPr>
        </p:nvSpPr>
        <p:spPr>
          <a:xfrm>
            <a:off x="114300" y="168166"/>
            <a:ext cx="10172700" cy="2462213"/>
          </a:xfrm>
        </p:spPr>
        <p:txBody>
          <a:bodyPr/>
          <a:lstStyle/>
          <a:p>
            <a:r>
              <a:rPr lang="pt-BR" dirty="0" smtClean="0"/>
              <a:t>                  Processo interno e suas peças - Art. 18</a:t>
            </a:r>
            <a:br>
              <a:rPr lang="pt-BR" dirty="0" smtClean="0"/>
            </a:br>
            <a:r>
              <a:rPr lang="pt-BR" dirty="0"/>
              <a:t/>
            </a:r>
            <a:br>
              <a:rPr lang="pt-BR" dirty="0"/>
            </a:br>
            <a:r>
              <a:rPr lang="pt-BR" dirty="0" smtClean="0"/>
              <a:t/>
            </a:r>
            <a:br>
              <a:rPr lang="pt-BR" dirty="0" smtClean="0"/>
            </a:br>
            <a:r>
              <a:rPr lang="pt-BR" dirty="0"/>
              <a:t/>
            </a:r>
            <a:br>
              <a:rPr lang="pt-BR" dirty="0"/>
            </a:br>
            <a:endParaRPr lang="pt-BR" dirty="0"/>
          </a:p>
        </p:txBody>
      </p:sp>
      <p:sp>
        <p:nvSpPr>
          <p:cNvPr id="3" name="Retângulo 2"/>
          <p:cNvSpPr/>
          <p:nvPr/>
        </p:nvSpPr>
        <p:spPr>
          <a:xfrm>
            <a:off x="1638300" y="2590800"/>
            <a:ext cx="1905000" cy="838200"/>
          </a:xfrm>
          <a:prstGeom prst="rect">
            <a:avLst/>
          </a:prstGeom>
          <a:solidFill>
            <a:srgbClr val="FA141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3500" dirty="0" smtClean="0">
                <a:latin typeface="Times New Roman" pitchFamily="18" charset="0"/>
                <a:cs typeface="Times New Roman" pitchFamily="18" charset="0"/>
              </a:rPr>
              <a:t>ETP</a:t>
            </a:r>
            <a:endParaRPr lang="pt-BR" sz="3500" dirty="0">
              <a:latin typeface="Times New Roman" pitchFamily="18" charset="0"/>
              <a:cs typeface="Times New Roman" pitchFamily="18" charset="0"/>
            </a:endParaRPr>
          </a:p>
        </p:txBody>
      </p:sp>
      <p:sp>
        <p:nvSpPr>
          <p:cNvPr id="4" name="Retângulo 3"/>
          <p:cNvSpPr/>
          <p:nvPr/>
        </p:nvSpPr>
        <p:spPr>
          <a:xfrm>
            <a:off x="1104900" y="990600"/>
            <a:ext cx="1905000" cy="838200"/>
          </a:xfrm>
          <a:prstGeom prst="rect">
            <a:avLst/>
          </a:prstGeom>
          <a:solidFill>
            <a:srgbClr val="FA141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3500" dirty="0" smtClean="0">
                <a:latin typeface="Times New Roman" pitchFamily="18" charset="0"/>
                <a:cs typeface="Times New Roman" pitchFamily="18" charset="0"/>
              </a:rPr>
              <a:t>D.F.D</a:t>
            </a:r>
            <a:endParaRPr lang="pt-BR" sz="3500" dirty="0">
              <a:latin typeface="Times New Roman" pitchFamily="18" charset="0"/>
              <a:cs typeface="Times New Roman" pitchFamily="18" charset="0"/>
            </a:endParaRPr>
          </a:p>
        </p:txBody>
      </p:sp>
      <p:cxnSp>
        <p:nvCxnSpPr>
          <p:cNvPr id="6" name="Conector de seta reta 5"/>
          <p:cNvCxnSpPr/>
          <p:nvPr/>
        </p:nvCxnSpPr>
        <p:spPr>
          <a:xfrm>
            <a:off x="3162300" y="1409700"/>
            <a:ext cx="1447800" cy="0"/>
          </a:xfrm>
          <a:prstGeom prst="straightConnector1">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 name="CaixaDeTexto 6"/>
          <p:cNvSpPr txBox="1"/>
          <p:nvPr/>
        </p:nvSpPr>
        <p:spPr>
          <a:xfrm>
            <a:off x="4762500" y="990600"/>
            <a:ext cx="1240016" cy="707886"/>
          </a:xfrm>
          <a:prstGeom prst="rect">
            <a:avLst/>
          </a:prstGeom>
          <a:noFill/>
        </p:spPr>
        <p:txBody>
          <a:bodyPr wrap="square" rtlCol="0">
            <a:spAutoFit/>
          </a:bodyPr>
          <a:lstStyle/>
          <a:p>
            <a:r>
              <a:rPr lang="pt-BR" sz="4000" dirty="0" smtClean="0">
                <a:latin typeface="Times New Roman" pitchFamily="18" charset="0"/>
                <a:cs typeface="Times New Roman" pitchFamily="18" charset="0"/>
              </a:rPr>
              <a:t>PCA</a:t>
            </a:r>
            <a:endParaRPr lang="pt-BR" sz="4000" dirty="0">
              <a:latin typeface="Times New Roman" pitchFamily="18" charset="0"/>
              <a:cs typeface="Times New Roman" pitchFamily="18" charset="0"/>
            </a:endParaRPr>
          </a:p>
        </p:txBody>
      </p:sp>
      <p:sp>
        <p:nvSpPr>
          <p:cNvPr id="8" name="Retângulo 7"/>
          <p:cNvSpPr/>
          <p:nvPr/>
        </p:nvSpPr>
        <p:spPr>
          <a:xfrm>
            <a:off x="3543300" y="3983421"/>
            <a:ext cx="1905000" cy="838200"/>
          </a:xfrm>
          <a:prstGeom prst="rect">
            <a:avLst/>
          </a:prstGeom>
          <a:solidFill>
            <a:srgbClr val="FA141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3500" dirty="0" smtClean="0">
                <a:latin typeface="Times New Roman" pitchFamily="18" charset="0"/>
                <a:cs typeface="Times New Roman" pitchFamily="18" charset="0"/>
              </a:rPr>
              <a:t>TR</a:t>
            </a:r>
            <a:endParaRPr lang="pt-BR" sz="3500" dirty="0">
              <a:latin typeface="Times New Roman" pitchFamily="18" charset="0"/>
              <a:cs typeface="Times New Roman" pitchFamily="18" charset="0"/>
            </a:endParaRPr>
          </a:p>
        </p:txBody>
      </p:sp>
      <p:sp>
        <p:nvSpPr>
          <p:cNvPr id="9" name="Retângulo 8"/>
          <p:cNvSpPr/>
          <p:nvPr/>
        </p:nvSpPr>
        <p:spPr>
          <a:xfrm>
            <a:off x="5412725" y="5410200"/>
            <a:ext cx="1905000" cy="838200"/>
          </a:xfrm>
          <a:prstGeom prst="rect">
            <a:avLst/>
          </a:prstGeom>
          <a:solidFill>
            <a:srgbClr val="FA141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3500" dirty="0" smtClean="0">
                <a:latin typeface="Times New Roman" pitchFamily="18" charset="0"/>
                <a:cs typeface="Times New Roman" pitchFamily="18" charset="0"/>
              </a:rPr>
              <a:t>EDITAL</a:t>
            </a:r>
            <a:endParaRPr lang="pt-BR" sz="3500" dirty="0">
              <a:latin typeface="Times New Roman" pitchFamily="18" charset="0"/>
              <a:cs typeface="Times New Roman" pitchFamily="18" charset="0"/>
            </a:endParaRPr>
          </a:p>
        </p:txBody>
      </p:sp>
    </p:spTree>
    <p:extLst>
      <p:ext uri="{BB962C8B-B14F-4D97-AF65-F5344CB8AC3E}">
        <p14:creationId xmlns:p14="http://schemas.microsoft.com/office/powerpoint/2010/main" val="25973413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77"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652" name="CaixaDeTexto 1"/>
          <p:cNvSpPr txBox="1"/>
          <p:nvPr/>
        </p:nvSpPr>
        <p:spPr>
          <a:xfrm>
            <a:off x="342900" y="990600"/>
            <a:ext cx="9671050" cy="4216539"/>
          </a:xfrm>
          <a:prstGeom prst="rect">
            <a:avLst/>
          </a:prstGeom>
          <a:noFill/>
        </p:spPr>
        <p:txBody>
          <a:bodyPr wrap="square" rtlCol="0">
            <a:spAutoFit/>
          </a:bodyPr>
          <a:lstStyle/>
          <a:p>
            <a:pPr marL="285750" lvl="0" indent="-285750" algn="ctr">
              <a:buFont typeface="Wingdings" pitchFamily="2" charset="2"/>
              <a:buChar char="ü"/>
            </a:pPr>
            <a:r>
              <a:rPr lang="pt-BR" sz="2600" b="1" i="1" dirty="0">
                <a:latin typeface="Times New Roman" pitchFamily="18" charset="0"/>
                <a:cs typeface="Times New Roman" pitchFamily="18" charset="0"/>
              </a:rPr>
              <a:t>IMPUGNAÇÕES E </a:t>
            </a:r>
            <a:r>
              <a:rPr lang="pt-BR" sz="2600" b="1" i="1" dirty="0" smtClean="0">
                <a:latin typeface="Times New Roman" pitchFamily="18" charset="0"/>
                <a:cs typeface="Times New Roman" pitchFamily="18" charset="0"/>
              </a:rPr>
              <a:t>ESCLARECIMENTOS</a:t>
            </a:r>
          </a:p>
          <a:p>
            <a:pPr marL="285750" lvl="0" indent="-285750" algn="just">
              <a:buFont typeface="Wingdings" pitchFamily="2" charset="2"/>
              <a:buChar char="ü"/>
            </a:pPr>
            <a:endParaRPr lang="pt-BR" sz="2600" i="1" dirty="0">
              <a:latin typeface="Times New Roman" pitchFamily="18" charset="0"/>
              <a:cs typeface="Times New Roman" pitchFamily="18" charset="0"/>
            </a:endParaRPr>
          </a:p>
          <a:p>
            <a:pPr marL="457200" lvl="0" indent="-457200" algn="just">
              <a:buClr>
                <a:srgbClr val="FF0000"/>
              </a:buClr>
              <a:buFont typeface="Wingdings" pitchFamily="2" charset="2"/>
              <a:buChar char="v"/>
            </a:pPr>
            <a:r>
              <a:rPr lang="pt-BR" sz="2800" b="1" dirty="0">
                <a:latin typeface="Times New Roman" pitchFamily="18" charset="0"/>
                <a:cs typeface="Times New Roman" pitchFamily="18" charset="0"/>
              </a:rPr>
              <a:t>Impugnação [art. 164]</a:t>
            </a:r>
          </a:p>
          <a:p>
            <a:pPr lvl="0" algn="just"/>
            <a:r>
              <a:rPr lang="pt-BR" sz="2400" dirty="0" smtClean="0">
                <a:latin typeface="Times New Roman" pitchFamily="18" charset="0"/>
                <a:cs typeface="Times New Roman" pitchFamily="18" charset="0"/>
              </a:rPr>
              <a:t>- Qualquer </a:t>
            </a:r>
            <a:r>
              <a:rPr lang="pt-BR" sz="2400" dirty="0">
                <a:latin typeface="Times New Roman" pitchFamily="18" charset="0"/>
                <a:cs typeface="Times New Roman" pitchFamily="18" charset="0"/>
              </a:rPr>
              <a:t>pessoa </a:t>
            </a:r>
            <a:endParaRPr lang="pt-BR" sz="2400" dirty="0" smtClean="0">
              <a:latin typeface="Times New Roman" pitchFamily="18" charset="0"/>
              <a:cs typeface="Times New Roman" pitchFamily="18" charset="0"/>
            </a:endParaRPr>
          </a:p>
          <a:p>
            <a:pPr lvl="0" algn="just"/>
            <a:r>
              <a:rPr lang="pt-BR" sz="2400" dirty="0" smtClean="0">
                <a:latin typeface="Times New Roman" pitchFamily="18" charset="0"/>
                <a:cs typeface="Times New Roman" pitchFamily="18" charset="0"/>
              </a:rPr>
              <a:t>- irregularidade </a:t>
            </a:r>
            <a:r>
              <a:rPr lang="pt-BR" sz="2400" dirty="0">
                <a:latin typeface="Times New Roman" pitchFamily="18" charset="0"/>
                <a:cs typeface="Times New Roman" pitchFamily="18" charset="0"/>
              </a:rPr>
              <a:t>na aplicação da </a:t>
            </a:r>
            <a:r>
              <a:rPr lang="pt-BR" sz="2400" dirty="0" smtClean="0">
                <a:latin typeface="Times New Roman" pitchFamily="18" charset="0"/>
                <a:cs typeface="Times New Roman" pitchFamily="18" charset="0"/>
              </a:rPr>
              <a:t>Lei</a:t>
            </a:r>
          </a:p>
          <a:p>
            <a:pPr lvl="0" algn="just"/>
            <a:r>
              <a:rPr lang="pt-BR" sz="2400" dirty="0" smtClean="0">
                <a:latin typeface="Times New Roman" pitchFamily="18" charset="0"/>
                <a:cs typeface="Times New Roman" pitchFamily="18" charset="0"/>
              </a:rPr>
              <a:t>- </a:t>
            </a:r>
            <a:r>
              <a:rPr lang="pt-BR" sz="2400" b="1" dirty="0" smtClean="0">
                <a:latin typeface="Times New Roman" pitchFamily="18" charset="0"/>
                <a:cs typeface="Times New Roman" pitchFamily="18" charset="0"/>
              </a:rPr>
              <a:t>Protocolar:</a:t>
            </a:r>
            <a:r>
              <a:rPr lang="pt-BR" sz="2400" dirty="0" smtClean="0">
                <a:latin typeface="Times New Roman" pitchFamily="18" charset="0"/>
                <a:cs typeface="Times New Roman" pitchFamily="18" charset="0"/>
              </a:rPr>
              <a:t> até </a:t>
            </a:r>
            <a:r>
              <a:rPr lang="pt-BR" sz="2400" dirty="0">
                <a:latin typeface="Times New Roman" pitchFamily="18" charset="0"/>
                <a:cs typeface="Times New Roman" pitchFamily="18" charset="0"/>
              </a:rPr>
              <a:t>3 dias úteis antes da data de </a:t>
            </a:r>
            <a:r>
              <a:rPr lang="pt-BR" sz="2400" dirty="0" smtClean="0">
                <a:latin typeface="Times New Roman" pitchFamily="18" charset="0"/>
                <a:cs typeface="Times New Roman" pitchFamily="18" charset="0"/>
              </a:rPr>
              <a:t>abertura;</a:t>
            </a:r>
          </a:p>
          <a:p>
            <a:pPr lvl="0" algn="just"/>
            <a:r>
              <a:rPr lang="pt-BR" sz="2400" dirty="0" smtClean="0">
                <a:latin typeface="Times New Roman" pitchFamily="18" charset="0"/>
                <a:cs typeface="Times New Roman" pitchFamily="18" charset="0"/>
              </a:rPr>
              <a:t>- </a:t>
            </a:r>
            <a:r>
              <a:rPr lang="pt-BR" sz="2400" b="1" dirty="0" smtClean="0">
                <a:latin typeface="Times New Roman" pitchFamily="18" charset="0"/>
                <a:cs typeface="Times New Roman" pitchFamily="18" charset="0"/>
              </a:rPr>
              <a:t>Resposta</a:t>
            </a:r>
            <a:r>
              <a:rPr lang="pt-BR" sz="2400" dirty="0" smtClean="0">
                <a:latin typeface="Times New Roman" pitchFamily="18" charset="0"/>
                <a:cs typeface="Times New Roman" pitchFamily="18" charset="0"/>
              </a:rPr>
              <a:t>: </a:t>
            </a:r>
            <a:r>
              <a:rPr lang="pt-BR" sz="2400" dirty="0">
                <a:latin typeface="Times New Roman" pitchFamily="18" charset="0"/>
                <a:cs typeface="Times New Roman" pitchFamily="18" charset="0"/>
              </a:rPr>
              <a:t>será divulgada em sítio eletrônico oficial no prazo de </a:t>
            </a:r>
            <a:r>
              <a:rPr lang="pt-BR" sz="2400" b="1" dirty="0">
                <a:latin typeface="Times New Roman" pitchFamily="18" charset="0"/>
                <a:cs typeface="Times New Roman" pitchFamily="18" charset="0"/>
              </a:rPr>
              <a:t>até 3 dias úteis</a:t>
            </a:r>
            <a:r>
              <a:rPr lang="pt-BR" sz="2400" dirty="0">
                <a:latin typeface="Times New Roman" pitchFamily="18" charset="0"/>
                <a:cs typeface="Times New Roman" pitchFamily="18" charset="0"/>
              </a:rPr>
              <a:t>, </a:t>
            </a:r>
            <a:r>
              <a:rPr lang="pt-BR" sz="2400" b="1" dirty="0">
                <a:latin typeface="Times New Roman" pitchFamily="18" charset="0"/>
                <a:cs typeface="Times New Roman" pitchFamily="18" charset="0"/>
              </a:rPr>
              <a:t>limitado ao último dia útil anterior à data da abertura do certame</a:t>
            </a:r>
            <a:r>
              <a:rPr lang="pt-BR" sz="2400" dirty="0">
                <a:latin typeface="Times New Roman" pitchFamily="18" charset="0"/>
                <a:cs typeface="Times New Roman" pitchFamily="18" charset="0"/>
              </a:rPr>
              <a:t>;</a:t>
            </a:r>
          </a:p>
          <a:p>
            <a:pPr lvl="0" algn="just"/>
            <a:endParaRPr lang="pt-BR" sz="2800" dirty="0" smtClean="0"/>
          </a:p>
          <a:p>
            <a:pPr lvl="0" algn="just"/>
            <a:endParaRPr lang="pt-BR" sz="2600" dirty="0">
              <a:latin typeface="Times New Roman" pitchFamily="18" charset="0"/>
              <a:cs typeface="Times New Roman" pitchFamily="18" charset="0"/>
            </a:endParaRPr>
          </a:p>
          <a:p>
            <a:pPr algn="just"/>
            <a:endParaRPr lang="pt-BR"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78"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653" name="CaixaDeTexto 1"/>
          <p:cNvSpPr txBox="1"/>
          <p:nvPr/>
        </p:nvSpPr>
        <p:spPr>
          <a:xfrm>
            <a:off x="495300" y="990600"/>
            <a:ext cx="9372600" cy="4524315"/>
          </a:xfrm>
          <a:prstGeom prst="rect">
            <a:avLst/>
          </a:prstGeom>
          <a:noFill/>
        </p:spPr>
        <p:txBody>
          <a:bodyPr wrap="square" rtlCol="0">
            <a:spAutoFit/>
          </a:bodyPr>
          <a:lstStyle/>
          <a:p>
            <a:pPr marL="285750" lvl="0" indent="-285750" algn="ctr">
              <a:buFont typeface="Wingdings" pitchFamily="2" charset="2"/>
              <a:buChar char="ü"/>
            </a:pPr>
            <a:r>
              <a:rPr lang="pt-BR" sz="2600" b="1" i="1" dirty="0">
                <a:latin typeface="Times New Roman" pitchFamily="18" charset="0"/>
                <a:cs typeface="Times New Roman" pitchFamily="18" charset="0"/>
              </a:rPr>
              <a:t>IMPUGNAÇÕES E </a:t>
            </a:r>
            <a:r>
              <a:rPr lang="pt-BR" sz="2600" b="1" i="1" dirty="0" smtClean="0">
                <a:latin typeface="Times New Roman" pitchFamily="18" charset="0"/>
                <a:cs typeface="Times New Roman" pitchFamily="18" charset="0"/>
              </a:rPr>
              <a:t>ESCLARECIMENTOS</a:t>
            </a:r>
          </a:p>
          <a:p>
            <a:pPr marL="285750" lvl="0" indent="-285750" algn="just">
              <a:buFont typeface="Wingdings" pitchFamily="2" charset="2"/>
              <a:buChar char="ü"/>
            </a:pPr>
            <a:endParaRPr lang="pt-BR" sz="2600" i="1" dirty="0">
              <a:latin typeface="Times New Roman" pitchFamily="18" charset="0"/>
              <a:cs typeface="Times New Roman" pitchFamily="18" charset="0"/>
            </a:endParaRPr>
          </a:p>
          <a:p>
            <a:pPr marL="457200" lvl="0" indent="-457200" algn="just">
              <a:buClr>
                <a:srgbClr val="FF0000"/>
              </a:buClr>
              <a:buFont typeface="Wingdings" pitchFamily="2" charset="2"/>
              <a:buChar char="v"/>
            </a:pPr>
            <a:r>
              <a:rPr lang="pt-BR" sz="2400" b="1" dirty="0" smtClean="0">
                <a:latin typeface="Times New Roman" pitchFamily="18" charset="0"/>
                <a:cs typeface="Times New Roman" pitchFamily="18" charset="0"/>
              </a:rPr>
              <a:t>Esclarecimentos </a:t>
            </a:r>
            <a:r>
              <a:rPr lang="pt-BR" sz="2400" b="1" dirty="0">
                <a:latin typeface="Times New Roman" pitchFamily="18" charset="0"/>
                <a:cs typeface="Times New Roman" pitchFamily="18" charset="0"/>
              </a:rPr>
              <a:t>[art. 164]</a:t>
            </a:r>
          </a:p>
          <a:p>
            <a:pPr lvl="0" algn="just"/>
            <a:r>
              <a:rPr lang="pt-BR" sz="2400" dirty="0">
                <a:latin typeface="Times New Roman" pitchFamily="18" charset="0"/>
                <a:cs typeface="Times New Roman" pitchFamily="18" charset="0"/>
              </a:rPr>
              <a:t> </a:t>
            </a:r>
            <a:r>
              <a:rPr lang="pt-BR" sz="2400" dirty="0" smtClean="0">
                <a:latin typeface="Times New Roman" pitchFamily="18" charset="0"/>
                <a:cs typeface="Times New Roman" pitchFamily="18" charset="0"/>
              </a:rPr>
              <a:t>- Qualquer </a:t>
            </a:r>
            <a:r>
              <a:rPr lang="pt-BR" sz="2400" dirty="0">
                <a:latin typeface="Times New Roman" pitchFamily="18" charset="0"/>
                <a:cs typeface="Times New Roman" pitchFamily="18" charset="0"/>
              </a:rPr>
              <a:t>pessoa </a:t>
            </a:r>
            <a:endParaRPr lang="pt-BR" sz="2400" dirty="0" smtClean="0">
              <a:latin typeface="Times New Roman" pitchFamily="18" charset="0"/>
              <a:cs typeface="Times New Roman" pitchFamily="18" charset="0"/>
            </a:endParaRPr>
          </a:p>
          <a:p>
            <a:pPr marL="342900" lvl="0" indent="-342900" algn="just">
              <a:buFontTx/>
              <a:buChar char="-"/>
            </a:pPr>
            <a:r>
              <a:rPr lang="pt-BR" sz="2400" dirty="0" smtClean="0">
                <a:latin typeface="Times New Roman" pitchFamily="18" charset="0"/>
                <a:cs typeface="Times New Roman" pitchFamily="18" charset="0"/>
              </a:rPr>
              <a:t>solicitar </a:t>
            </a:r>
            <a:r>
              <a:rPr lang="pt-BR" sz="2400" dirty="0">
                <a:latin typeface="Times New Roman" pitchFamily="18" charset="0"/>
                <a:cs typeface="Times New Roman" pitchFamily="18" charset="0"/>
              </a:rPr>
              <a:t>esclarecimento sobre os termos do </a:t>
            </a:r>
            <a:r>
              <a:rPr lang="pt-BR" sz="2400" dirty="0" smtClean="0">
                <a:latin typeface="Times New Roman" pitchFamily="18" charset="0"/>
                <a:cs typeface="Times New Roman" pitchFamily="18" charset="0"/>
              </a:rPr>
              <a:t>edital</a:t>
            </a:r>
          </a:p>
          <a:p>
            <a:pPr marL="342900" lvl="0" indent="-342900" algn="just">
              <a:buFontTx/>
              <a:buChar char="-"/>
            </a:pPr>
            <a:r>
              <a:rPr lang="pt-BR" sz="2400" dirty="0" smtClean="0">
                <a:latin typeface="Times New Roman" pitchFamily="18" charset="0"/>
                <a:cs typeface="Times New Roman" pitchFamily="18" charset="0"/>
              </a:rPr>
              <a:t>Efeito </a:t>
            </a:r>
            <a:r>
              <a:rPr lang="pt-BR" sz="2400" b="1" dirty="0" smtClean="0">
                <a:latin typeface="Times New Roman" pitchFamily="18" charset="0"/>
                <a:cs typeface="Times New Roman" pitchFamily="18" charset="0"/>
              </a:rPr>
              <a:t>vinculante</a:t>
            </a:r>
            <a:r>
              <a:rPr lang="pt-BR" sz="2400" dirty="0" smtClean="0">
                <a:latin typeface="Times New Roman" pitchFamily="18" charset="0"/>
                <a:cs typeface="Times New Roman" pitchFamily="18" charset="0"/>
              </a:rPr>
              <a:t> [TCU e IN 73/22]</a:t>
            </a:r>
          </a:p>
          <a:p>
            <a:pPr lvl="0" algn="just"/>
            <a:r>
              <a:rPr lang="pt-BR" sz="2400" dirty="0" smtClean="0">
                <a:latin typeface="Times New Roman" pitchFamily="18" charset="0"/>
                <a:cs typeface="Times New Roman" pitchFamily="18" charset="0"/>
              </a:rPr>
              <a:t>- </a:t>
            </a:r>
            <a:r>
              <a:rPr lang="pt-BR" sz="2400" b="1" dirty="0" smtClean="0">
                <a:latin typeface="Times New Roman" pitchFamily="18" charset="0"/>
                <a:cs typeface="Times New Roman" pitchFamily="18" charset="0"/>
              </a:rPr>
              <a:t>Protocolar</a:t>
            </a:r>
            <a:r>
              <a:rPr lang="pt-BR" sz="2400" dirty="0" smtClean="0">
                <a:latin typeface="Times New Roman" pitchFamily="18" charset="0"/>
                <a:cs typeface="Times New Roman" pitchFamily="18" charset="0"/>
              </a:rPr>
              <a:t> </a:t>
            </a:r>
            <a:r>
              <a:rPr lang="pt-BR" sz="2400" dirty="0">
                <a:latin typeface="Times New Roman" pitchFamily="18" charset="0"/>
                <a:cs typeface="Times New Roman" pitchFamily="18" charset="0"/>
              </a:rPr>
              <a:t>o pedido até 3 dias úteis antes da data de abertura </a:t>
            </a:r>
            <a:endParaRPr lang="pt-BR" sz="2400" dirty="0" smtClean="0">
              <a:latin typeface="Times New Roman" pitchFamily="18" charset="0"/>
              <a:cs typeface="Times New Roman" pitchFamily="18" charset="0"/>
            </a:endParaRPr>
          </a:p>
          <a:p>
            <a:pPr lvl="0" algn="just"/>
            <a:r>
              <a:rPr lang="pt-BR" sz="2400" dirty="0" smtClean="0">
                <a:latin typeface="Times New Roman" pitchFamily="18" charset="0"/>
                <a:cs typeface="Times New Roman" pitchFamily="18" charset="0"/>
              </a:rPr>
              <a:t>- </a:t>
            </a:r>
            <a:r>
              <a:rPr lang="pt-BR" sz="2400" b="1" dirty="0" smtClean="0">
                <a:latin typeface="Times New Roman" pitchFamily="18" charset="0"/>
                <a:cs typeface="Times New Roman" pitchFamily="18" charset="0"/>
              </a:rPr>
              <a:t>Resposta</a:t>
            </a:r>
            <a:r>
              <a:rPr lang="pt-BR" sz="2400" dirty="0" smtClean="0">
                <a:latin typeface="Times New Roman" pitchFamily="18" charset="0"/>
                <a:cs typeface="Times New Roman" pitchFamily="18" charset="0"/>
              </a:rPr>
              <a:t>: até </a:t>
            </a:r>
            <a:r>
              <a:rPr lang="pt-BR" sz="2400" dirty="0">
                <a:latin typeface="Times New Roman" pitchFamily="18" charset="0"/>
                <a:cs typeface="Times New Roman" pitchFamily="18" charset="0"/>
              </a:rPr>
              <a:t>3 dias úteis, limitado ao último dia útil anterior à data da abertura do certame;</a:t>
            </a:r>
          </a:p>
          <a:p>
            <a:pPr lvl="0" algn="just"/>
            <a:endParaRPr lang="pt-BR" sz="2800" dirty="0" smtClean="0"/>
          </a:p>
          <a:p>
            <a:pPr lvl="0" algn="just"/>
            <a:endParaRPr lang="pt-BR" sz="2600" dirty="0">
              <a:latin typeface="Times New Roman" pitchFamily="18" charset="0"/>
              <a:cs typeface="Times New Roman" pitchFamily="18" charset="0"/>
            </a:endParaRPr>
          </a:p>
          <a:p>
            <a:pPr algn="just"/>
            <a:endParaRPr lang="pt-BR" dirty="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0"/>
            <a:ext cx="1027747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48654" name="object 2"/>
          <p:cNvSpPr txBox="1">
            <a:spLocks noGrp="1"/>
          </p:cNvSpPr>
          <p:nvPr>
            <p:ph type="title"/>
          </p:nvPr>
        </p:nvSpPr>
        <p:spPr>
          <a:xfrm>
            <a:off x="4281947" y="2607254"/>
            <a:ext cx="6266998" cy="551452"/>
          </a:xfrm>
          <a:prstGeom prst="rect">
            <a:avLst/>
          </a:prstGeom>
        </p:spPr>
        <p:txBody>
          <a:bodyPr vert="horz" wrap="square" lIns="0" tIns="9671" rIns="0" bIns="0" rtlCol="0">
            <a:spAutoFit/>
          </a:bodyPr>
          <a:lstStyle/>
          <a:p>
            <a:pPr marL="10180" marR="4072">
              <a:lnSpc>
                <a:spcPct val="110300"/>
              </a:lnSpc>
              <a:spcBef>
                <a:spcPts val="76"/>
              </a:spcBef>
            </a:pPr>
            <a:r>
              <a:rPr b="1" spc="-4" dirty="0"/>
              <a:t>PROPOSTAS E </a:t>
            </a:r>
            <a:r>
              <a:rPr b="1" spc="-790" dirty="0"/>
              <a:t> </a:t>
            </a:r>
            <a:r>
              <a:rPr b="1" spc="-4" dirty="0"/>
              <a:t>JULGA</a:t>
            </a:r>
            <a:r>
              <a:rPr b="1" dirty="0">
                <a:latin typeface="Times New Roman"/>
                <a:cs typeface="Times New Roman"/>
              </a:rPr>
              <a:t>M</a:t>
            </a:r>
            <a:r>
              <a:rPr b="1" spc="-4" dirty="0"/>
              <a:t>ENTO</a:t>
            </a:r>
          </a:p>
        </p:txBody>
      </p:sp>
      <p:sp>
        <p:nvSpPr>
          <p:cNvPr id="1048655" name="object 3"/>
          <p:cNvSpPr/>
          <p:nvPr/>
        </p:nvSpPr>
        <p:spPr>
          <a:xfrm>
            <a:off x="4152900" y="3158705"/>
            <a:ext cx="6134100" cy="45719"/>
          </a:xfrm>
          <a:custGeom>
            <a:avLst/>
            <a:gdLst/>
            <a:ahLst/>
            <a:cxnLst/>
            <a:rect l="l" t="t" r="r" b="b"/>
            <a:pathLst>
              <a:path w="5251450" h="18414">
                <a:moveTo>
                  <a:pt x="5251069" y="0"/>
                </a:moveTo>
                <a:lnTo>
                  <a:pt x="0" y="0"/>
                </a:lnTo>
                <a:lnTo>
                  <a:pt x="0" y="18287"/>
                </a:lnTo>
                <a:lnTo>
                  <a:pt x="5251069" y="18287"/>
                </a:lnTo>
                <a:lnTo>
                  <a:pt x="5251069" y="0"/>
                </a:lnTo>
                <a:close/>
              </a:path>
            </a:pathLst>
          </a:custGeom>
          <a:solidFill>
            <a:srgbClr val="000000"/>
          </a:solidFill>
        </p:spPr>
        <p:txBody>
          <a:bodyPr wrap="square" lIns="0" tIns="0" rIns="0" bIns="0" rtlCol="0"/>
          <a:lstStyle/>
          <a:p>
            <a:endParaRPr/>
          </a:p>
        </p:txBody>
      </p:sp>
      <p:pic>
        <p:nvPicPr>
          <p:cNvPr id="2097180" name="Picture 4"/>
          <p:cNvPicPr>
            <a:picLocks noChangeAspect="1" noChangeArrowheads="1"/>
          </p:cNvPicPr>
          <p:nvPr/>
        </p:nvPicPr>
        <p:blipFill>
          <a:blip r:embed="rId3"/>
          <a:srcRect/>
          <a:stretch>
            <a:fillRect/>
          </a:stretch>
        </p:blipFill>
        <p:spPr bwMode="auto">
          <a:xfrm>
            <a:off x="8598345" y="457200"/>
            <a:ext cx="1212850" cy="469900"/>
          </a:xfrm>
          <a:prstGeom prst="rect">
            <a:avLst/>
          </a:prstGeom>
          <a:noFill/>
          <a:ln>
            <a:noFill/>
          </a:ln>
          <a:effectLst/>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81"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656" name="Caixa de Texto 2"/>
          <p:cNvSpPr txBox="1">
            <a:spLocks noChangeArrowheads="1"/>
          </p:cNvSpPr>
          <p:nvPr/>
        </p:nvSpPr>
        <p:spPr bwMode="auto">
          <a:xfrm>
            <a:off x="1293254" y="869267"/>
            <a:ext cx="7848600" cy="1805941"/>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marL="914400" indent="-457200" algn="ctr">
              <a:lnSpc>
                <a:spcPct val="115000"/>
              </a:lnSpc>
              <a:spcAft>
                <a:spcPts val="0"/>
              </a:spcAft>
              <a:buFont typeface="Wingdings" pitchFamily="2" charset="2"/>
              <a:buChar char="ü"/>
            </a:pPr>
            <a:r>
              <a:rPr lang="pt-BR" sz="3000" b="1" dirty="0">
                <a:effectLst/>
                <a:latin typeface="Times New Roman"/>
                <a:ea typeface="Calibri"/>
                <a:cs typeface="SimSun"/>
              </a:rPr>
              <a:t>PROPOSTAS</a:t>
            </a:r>
            <a:r>
              <a:rPr lang="pt-BR" sz="3000" i="1" dirty="0">
                <a:effectLst/>
                <a:latin typeface="Times New Roman"/>
                <a:ea typeface="Calibri"/>
                <a:cs typeface="SimSun"/>
              </a:rPr>
              <a:t> </a:t>
            </a:r>
            <a:r>
              <a:rPr lang="pt-BR" sz="1200" dirty="0">
                <a:effectLst/>
                <a:latin typeface="Times New Roman"/>
                <a:ea typeface="Calibri"/>
                <a:cs typeface="SimSun"/>
              </a:rPr>
              <a:t>[Art. 56, 57 e 58</a:t>
            </a:r>
            <a:r>
              <a:rPr lang="pt-BR" sz="1200" dirty="0" smtClean="0">
                <a:effectLst/>
                <a:latin typeface="Times New Roman"/>
                <a:ea typeface="Calibri"/>
                <a:cs typeface="SimSun"/>
              </a:rPr>
              <a:t>]</a:t>
            </a:r>
          </a:p>
          <a:p>
            <a:pPr marL="914400" indent="-457200" algn="ctr">
              <a:lnSpc>
                <a:spcPct val="115000"/>
              </a:lnSpc>
              <a:spcAft>
                <a:spcPts val="0"/>
              </a:spcAft>
              <a:buFont typeface="Wingdings" pitchFamily="2" charset="2"/>
              <a:buChar char="ü"/>
            </a:pPr>
            <a:endParaRPr lang="pt-BR" sz="1200" dirty="0" smtClean="0">
              <a:effectLst/>
              <a:latin typeface="Times New Roman"/>
              <a:ea typeface="Calibri"/>
              <a:cs typeface="SimSun"/>
            </a:endParaRPr>
          </a:p>
          <a:p>
            <a:pPr marL="457200" algn="ctr">
              <a:lnSpc>
                <a:spcPct val="115000"/>
              </a:lnSpc>
              <a:spcAft>
                <a:spcPts val="0"/>
              </a:spcAft>
            </a:pPr>
            <a:endParaRPr lang="pt-BR" sz="1100" dirty="0">
              <a:effectLst/>
              <a:latin typeface="Calibri"/>
              <a:ea typeface="Calibri"/>
              <a:cs typeface="SimSun"/>
            </a:endParaRPr>
          </a:p>
          <a:p>
            <a:pPr marL="457200" indent="-457200">
              <a:lnSpc>
                <a:spcPct val="115000"/>
              </a:lnSpc>
              <a:spcAft>
                <a:spcPts val="0"/>
              </a:spcAft>
              <a:buClr>
                <a:srgbClr val="FF0000"/>
              </a:buClr>
              <a:buFont typeface="Wingdings" pitchFamily="2" charset="2"/>
              <a:buChar char="v"/>
            </a:pPr>
            <a:r>
              <a:rPr lang="pt-BR" sz="2400" b="1" dirty="0">
                <a:effectLst/>
                <a:latin typeface="Times New Roman" pitchFamily="18" charset="0"/>
                <a:ea typeface="Calibri"/>
                <a:cs typeface="Times New Roman" pitchFamily="18" charset="0"/>
              </a:rPr>
              <a:t>MODOS DE DISPUTA [combinados ou não]</a:t>
            </a:r>
          </a:p>
          <a:p>
            <a:pPr marL="457200">
              <a:lnSpc>
                <a:spcPct val="115000"/>
              </a:lnSpc>
              <a:spcAft>
                <a:spcPts val="0"/>
              </a:spcAft>
            </a:pPr>
            <a:r>
              <a:rPr lang="pt-BR" sz="2400" dirty="0">
                <a:effectLst/>
                <a:latin typeface="Times New Roman" pitchFamily="18" charset="0"/>
                <a:ea typeface="Calibri"/>
                <a:cs typeface="Times New Roman" pitchFamily="18" charset="0"/>
              </a:rPr>
              <a:t> </a:t>
            </a:r>
          </a:p>
        </p:txBody>
      </p:sp>
      <p:sp>
        <p:nvSpPr>
          <p:cNvPr id="1048657" name="CaixaDeTexto 1"/>
          <p:cNvSpPr txBox="1"/>
          <p:nvPr/>
        </p:nvSpPr>
        <p:spPr>
          <a:xfrm>
            <a:off x="1305596" y="2749012"/>
            <a:ext cx="7852356" cy="1653541"/>
          </a:xfrm>
          <a:prstGeom prst="rect">
            <a:avLst/>
          </a:prstGeom>
          <a:noFill/>
        </p:spPr>
        <p:txBody>
          <a:bodyPr wrap="square" rtlCol="0">
            <a:spAutoFit/>
          </a:bodyPr>
          <a:lstStyle/>
          <a:p>
            <a:pPr algn="just">
              <a:lnSpc>
                <a:spcPct val="115000"/>
              </a:lnSpc>
              <a:spcAft>
                <a:spcPts val="0"/>
              </a:spcAft>
            </a:pPr>
            <a:r>
              <a:rPr lang="pt-BR" sz="2200" b="1" dirty="0">
                <a:solidFill>
                  <a:srgbClr val="000000"/>
                </a:solidFill>
                <a:latin typeface="Times New Roman" pitchFamily="18" charset="0"/>
                <a:ea typeface="Calibri"/>
                <a:cs typeface="Times New Roman" pitchFamily="18" charset="0"/>
              </a:rPr>
              <a:t>ABERTO</a:t>
            </a:r>
            <a:r>
              <a:rPr lang="pt-BR" sz="2200" dirty="0">
                <a:solidFill>
                  <a:srgbClr val="000000"/>
                </a:solidFill>
                <a:latin typeface="Times New Roman" pitchFamily="18" charset="0"/>
                <a:ea typeface="Calibri"/>
                <a:cs typeface="Times New Roman" pitchFamily="18" charset="0"/>
              </a:rPr>
              <a:t> [VEDADO PARA: técnica e preço]</a:t>
            </a:r>
            <a:endParaRPr lang="pt-BR" sz="2200" dirty="0">
              <a:latin typeface="Times New Roman" pitchFamily="18" charset="0"/>
              <a:ea typeface="Calibri"/>
              <a:cs typeface="Times New Roman" pitchFamily="18" charset="0"/>
            </a:endParaRPr>
          </a:p>
          <a:p>
            <a:pPr algn="just">
              <a:lnSpc>
                <a:spcPct val="115000"/>
              </a:lnSpc>
              <a:spcAft>
                <a:spcPts val="0"/>
              </a:spcAft>
            </a:pPr>
            <a:r>
              <a:rPr lang="pt-BR" sz="2200" dirty="0">
                <a:solidFill>
                  <a:srgbClr val="000000"/>
                </a:solidFill>
                <a:latin typeface="Times New Roman" pitchFamily="18" charset="0"/>
                <a:ea typeface="Calibri"/>
                <a:cs typeface="Times New Roman" pitchFamily="18" charset="0"/>
              </a:rPr>
              <a:t> </a:t>
            </a:r>
            <a:endParaRPr lang="pt-BR" sz="2200" dirty="0">
              <a:latin typeface="Times New Roman" pitchFamily="18" charset="0"/>
              <a:ea typeface="Calibri"/>
              <a:cs typeface="Times New Roman" pitchFamily="18" charset="0"/>
            </a:endParaRPr>
          </a:p>
          <a:p>
            <a:pPr algn="just">
              <a:lnSpc>
                <a:spcPct val="115000"/>
              </a:lnSpc>
              <a:spcAft>
                <a:spcPts val="0"/>
              </a:spcAft>
            </a:pPr>
            <a:r>
              <a:rPr lang="pt-BR" sz="2200" b="1" dirty="0">
                <a:solidFill>
                  <a:srgbClr val="000000"/>
                </a:solidFill>
                <a:latin typeface="Times New Roman" pitchFamily="18" charset="0"/>
                <a:ea typeface="Calibri"/>
                <a:cs typeface="Times New Roman" pitchFamily="18" charset="0"/>
              </a:rPr>
              <a:t>FECHADO </a:t>
            </a:r>
            <a:r>
              <a:rPr lang="pt-BR" sz="2200" dirty="0">
                <a:solidFill>
                  <a:srgbClr val="000000"/>
                </a:solidFill>
                <a:latin typeface="Times New Roman" pitchFamily="18" charset="0"/>
                <a:ea typeface="Calibri"/>
                <a:cs typeface="Times New Roman" pitchFamily="18" charset="0"/>
              </a:rPr>
              <a:t>[VEDADO PARA: menor preço ou maior desconto]</a:t>
            </a:r>
            <a:endParaRPr lang="pt-BR" sz="2200" dirty="0">
              <a:latin typeface="Times New Roman" pitchFamily="18" charset="0"/>
              <a:ea typeface="Calibri"/>
              <a:cs typeface="Times New Roman" pitchFamily="18" charset="0"/>
            </a:endParaRPr>
          </a:p>
          <a:p>
            <a:pPr>
              <a:lnSpc>
                <a:spcPct val="115000"/>
              </a:lnSpc>
              <a:spcAft>
                <a:spcPts val="1000"/>
              </a:spcAft>
            </a:pPr>
            <a:r>
              <a:rPr lang="pt-BR" sz="800" dirty="0">
                <a:ea typeface="Calibri"/>
                <a:cs typeface="SimSun"/>
              </a:rPr>
              <a:t> </a:t>
            </a:r>
          </a:p>
          <a:p>
            <a:endParaRPr lang="pt-BR" dirty="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81"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656" name="Caixa de Texto 2"/>
          <p:cNvSpPr txBox="1">
            <a:spLocks noChangeArrowheads="1"/>
          </p:cNvSpPr>
          <p:nvPr/>
        </p:nvSpPr>
        <p:spPr bwMode="auto">
          <a:xfrm>
            <a:off x="1562100" y="250084"/>
            <a:ext cx="6553200" cy="1136465"/>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marL="457200" algn="ctr">
              <a:lnSpc>
                <a:spcPct val="115000"/>
              </a:lnSpc>
              <a:spcAft>
                <a:spcPts val="0"/>
              </a:spcAft>
            </a:pPr>
            <a:endParaRPr lang="pt-BR" sz="1100" dirty="0">
              <a:solidFill>
                <a:srgbClr val="FF0000"/>
              </a:solidFill>
              <a:effectLst/>
              <a:latin typeface="Calibri"/>
              <a:ea typeface="Calibri"/>
              <a:cs typeface="SimSun"/>
            </a:endParaRPr>
          </a:p>
          <a:p>
            <a:pPr marL="457200" indent="-457200">
              <a:lnSpc>
                <a:spcPct val="115000"/>
              </a:lnSpc>
              <a:spcAft>
                <a:spcPts val="0"/>
              </a:spcAft>
              <a:buClr>
                <a:srgbClr val="FF0000"/>
              </a:buClr>
              <a:buFont typeface="Wingdings" pitchFamily="2" charset="2"/>
              <a:buChar char="v"/>
            </a:pPr>
            <a:r>
              <a:rPr lang="pt-BR" sz="2400" b="1" dirty="0">
                <a:solidFill>
                  <a:srgbClr val="FF0000"/>
                </a:solidFill>
                <a:effectLst/>
                <a:latin typeface="Times New Roman" pitchFamily="18" charset="0"/>
                <a:ea typeface="Calibri"/>
                <a:cs typeface="Times New Roman" pitchFamily="18" charset="0"/>
              </a:rPr>
              <a:t>MODOS DE </a:t>
            </a:r>
            <a:r>
              <a:rPr lang="pt-BR" sz="2400" b="1" dirty="0" smtClean="0">
                <a:solidFill>
                  <a:srgbClr val="FF0000"/>
                </a:solidFill>
                <a:effectLst/>
                <a:latin typeface="Times New Roman" pitchFamily="18" charset="0"/>
                <a:ea typeface="Calibri"/>
                <a:cs typeface="Times New Roman" pitchFamily="18" charset="0"/>
              </a:rPr>
              <a:t>DISPUTA NA IN 73/22</a:t>
            </a:r>
            <a:endParaRPr lang="pt-BR" sz="2400" b="1" dirty="0">
              <a:solidFill>
                <a:srgbClr val="FF0000"/>
              </a:solidFill>
              <a:effectLst/>
              <a:latin typeface="Times New Roman" pitchFamily="18" charset="0"/>
              <a:ea typeface="Calibri"/>
              <a:cs typeface="Times New Roman" pitchFamily="18" charset="0"/>
            </a:endParaRPr>
          </a:p>
          <a:p>
            <a:pPr marL="457200">
              <a:lnSpc>
                <a:spcPct val="115000"/>
              </a:lnSpc>
              <a:spcAft>
                <a:spcPts val="0"/>
              </a:spcAft>
            </a:pPr>
            <a:r>
              <a:rPr lang="pt-BR" sz="2400" dirty="0">
                <a:effectLst/>
                <a:latin typeface="Times New Roman" pitchFamily="18" charset="0"/>
                <a:ea typeface="Calibri"/>
                <a:cs typeface="Times New Roman" pitchFamily="18" charset="0"/>
              </a:rPr>
              <a:t> </a:t>
            </a:r>
          </a:p>
        </p:txBody>
      </p:sp>
      <p:sp>
        <p:nvSpPr>
          <p:cNvPr id="1048657" name="CaixaDeTexto 1"/>
          <p:cNvSpPr txBox="1"/>
          <p:nvPr/>
        </p:nvSpPr>
        <p:spPr>
          <a:xfrm>
            <a:off x="647700" y="914400"/>
            <a:ext cx="8915400" cy="5193729"/>
          </a:xfrm>
          <a:prstGeom prst="rect">
            <a:avLst/>
          </a:prstGeom>
          <a:noFill/>
        </p:spPr>
        <p:txBody>
          <a:bodyPr wrap="square" rtlCol="0">
            <a:spAutoFit/>
          </a:bodyPr>
          <a:lstStyle/>
          <a:p>
            <a:pPr algn="just">
              <a:lnSpc>
                <a:spcPct val="115000"/>
              </a:lnSpc>
              <a:spcAft>
                <a:spcPts val="0"/>
              </a:spcAft>
            </a:pPr>
            <a:r>
              <a:rPr lang="pt-BR" sz="1800" b="1" dirty="0" smtClean="0">
                <a:solidFill>
                  <a:srgbClr val="000000"/>
                </a:solidFill>
                <a:latin typeface="Times New Roman" pitchFamily="18" charset="0"/>
                <a:ea typeface="Calibri"/>
                <a:cs typeface="Times New Roman" pitchFamily="18" charset="0"/>
              </a:rPr>
              <a:t>ABERTO</a:t>
            </a:r>
            <a:endParaRPr lang="pt-BR" sz="1800" b="1" dirty="0">
              <a:solidFill>
                <a:srgbClr val="000000"/>
              </a:solidFill>
              <a:latin typeface="Times New Roman" pitchFamily="18" charset="0"/>
              <a:ea typeface="Calibri"/>
              <a:cs typeface="Times New Roman" pitchFamily="18" charset="0"/>
            </a:endParaRPr>
          </a:p>
          <a:p>
            <a:pPr algn="just">
              <a:lnSpc>
                <a:spcPct val="115000"/>
              </a:lnSpc>
              <a:spcAft>
                <a:spcPts val="0"/>
              </a:spcAft>
            </a:pPr>
            <a:r>
              <a:rPr lang="pt-BR" sz="1800" dirty="0">
                <a:solidFill>
                  <a:srgbClr val="000000"/>
                </a:solidFill>
                <a:latin typeface="Times New Roman" pitchFamily="18" charset="0"/>
                <a:ea typeface="Calibri"/>
                <a:cs typeface="Times New Roman" pitchFamily="18" charset="0"/>
              </a:rPr>
              <a:t>10 minutos de lances, prorrogados em 2 minutos se houver lances nos últimos 2 minutos, inclusive lances intermediários.</a:t>
            </a:r>
          </a:p>
          <a:p>
            <a:pPr algn="just">
              <a:lnSpc>
                <a:spcPct val="115000"/>
              </a:lnSpc>
              <a:spcAft>
                <a:spcPts val="0"/>
              </a:spcAft>
            </a:pPr>
            <a:r>
              <a:rPr lang="pt-BR" sz="1800" dirty="0">
                <a:solidFill>
                  <a:srgbClr val="000000"/>
                </a:solidFill>
                <a:latin typeface="Times New Roman" pitchFamily="18" charset="0"/>
                <a:ea typeface="Calibri"/>
                <a:cs typeface="Times New Roman" pitchFamily="18" charset="0"/>
              </a:rPr>
              <a:t>- Se a diferença da melhor para a segunda proposta for de pelo menos 5%, </a:t>
            </a:r>
            <a:r>
              <a:rPr lang="pt-BR" sz="1800" dirty="0" smtClean="0">
                <a:solidFill>
                  <a:srgbClr val="000000"/>
                </a:solidFill>
                <a:latin typeface="Times New Roman" pitchFamily="18" charset="0"/>
                <a:ea typeface="Calibri"/>
                <a:cs typeface="Times New Roman" pitchFamily="18" charset="0"/>
              </a:rPr>
              <a:t>poderá abrir disputa intermediária. </a:t>
            </a:r>
            <a:endParaRPr lang="pt-BR" sz="1800" dirty="0">
              <a:solidFill>
                <a:srgbClr val="000000"/>
              </a:solidFill>
              <a:latin typeface="Times New Roman" pitchFamily="18" charset="0"/>
              <a:ea typeface="Calibri"/>
              <a:cs typeface="Times New Roman" pitchFamily="18" charset="0"/>
            </a:endParaRPr>
          </a:p>
          <a:p>
            <a:r>
              <a:rPr lang="pt-BR" dirty="0" smtClean="0"/>
              <a:t>                                                                                                </a:t>
            </a:r>
            <a:r>
              <a:rPr lang="pt-BR" sz="1800" dirty="0" smtClean="0"/>
              <a:t>2 min</a:t>
            </a:r>
          </a:p>
          <a:p>
            <a:endParaRPr lang="pt-BR" dirty="0"/>
          </a:p>
          <a:p>
            <a:endParaRPr lang="pt-BR" dirty="0" smtClean="0"/>
          </a:p>
          <a:p>
            <a:endParaRPr lang="pt-BR" dirty="0"/>
          </a:p>
          <a:p>
            <a:endParaRPr lang="pt-BR" dirty="0" smtClean="0"/>
          </a:p>
          <a:p>
            <a:endParaRPr lang="pt-BR" dirty="0"/>
          </a:p>
          <a:p>
            <a:endParaRPr lang="pt-BR" dirty="0" smtClean="0"/>
          </a:p>
          <a:p>
            <a:endParaRPr lang="pt-BR" dirty="0"/>
          </a:p>
          <a:p>
            <a:endParaRPr lang="pt-BR" dirty="0" smtClean="0"/>
          </a:p>
          <a:p>
            <a:endParaRPr lang="pt-BR" dirty="0"/>
          </a:p>
          <a:p>
            <a:r>
              <a:rPr lang="pt-BR" dirty="0" smtClean="0"/>
              <a:t>                                                                                                     </a:t>
            </a:r>
          </a:p>
          <a:p>
            <a:endParaRPr lang="pt-BR" dirty="0"/>
          </a:p>
          <a:p>
            <a:endParaRPr lang="pt-BR" dirty="0" smtClean="0"/>
          </a:p>
          <a:p>
            <a:endParaRPr lang="pt-BR" dirty="0"/>
          </a:p>
          <a:p>
            <a:endParaRPr lang="pt-BR" dirty="0" smtClean="0"/>
          </a:p>
          <a:p>
            <a:endParaRPr lang="pt-BR" dirty="0"/>
          </a:p>
        </p:txBody>
      </p:sp>
      <p:sp>
        <p:nvSpPr>
          <p:cNvPr id="2" name="Retângulo 1"/>
          <p:cNvSpPr/>
          <p:nvPr/>
        </p:nvSpPr>
        <p:spPr>
          <a:xfrm>
            <a:off x="850900" y="2819400"/>
            <a:ext cx="4254500" cy="7620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2500" dirty="0" smtClean="0"/>
              <a:t>10 minutos de lances</a:t>
            </a:r>
            <a:endParaRPr lang="pt-BR" sz="2500" dirty="0"/>
          </a:p>
        </p:txBody>
      </p:sp>
      <p:sp>
        <p:nvSpPr>
          <p:cNvPr id="3" name="Retângulo 2"/>
          <p:cNvSpPr/>
          <p:nvPr/>
        </p:nvSpPr>
        <p:spPr>
          <a:xfrm>
            <a:off x="4457700" y="2819400"/>
            <a:ext cx="762000" cy="762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 name="Chave esquerda 3"/>
          <p:cNvSpPr/>
          <p:nvPr/>
        </p:nvSpPr>
        <p:spPr>
          <a:xfrm rot="16200000">
            <a:off x="4476750" y="3526773"/>
            <a:ext cx="647700" cy="76200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pt-BR"/>
          </a:p>
        </p:txBody>
      </p:sp>
      <p:sp>
        <p:nvSpPr>
          <p:cNvPr id="8" name="Retângulo 7"/>
          <p:cNvSpPr/>
          <p:nvPr/>
        </p:nvSpPr>
        <p:spPr>
          <a:xfrm>
            <a:off x="4445000" y="4399248"/>
            <a:ext cx="762000" cy="762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800" dirty="0"/>
              <a:t>2 min</a:t>
            </a:r>
          </a:p>
          <a:p>
            <a:pPr algn="ctr"/>
            <a:endParaRPr lang="pt-BR" dirty="0"/>
          </a:p>
        </p:txBody>
      </p:sp>
      <p:sp>
        <p:nvSpPr>
          <p:cNvPr id="5" name="Mais 4"/>
          <p:cNvSpPr/>
          <p:nvPr/>
        </p:nvSpPr>
        <p:spPr>
          <a:xfrm>
            <a:off x="3619500" y="4424648"/>
            <a:ext cx="419100" cy="457200"/>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1026" name="Picture 2"/>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96000" l="0" r="100000"/>
                    </a14:imgEffect>
                  </a14:imgLayer>
                </a14:imgProps>
              </a:ext>
              <a:ext uri="{28A0092B-C50C-407E-A947-70E740481C1C}">
                <a14:useLocalDpi xmlns:a14="http://schemas.microsoft.com/office/drawing/2010/main" val="0"/>
              </a:ext>
            </a:extLst>
          </a:blip>
          <a:srcRect/>
          <a:stretch>
            <a:fillRect/>
          </a:stretch>
        </p:blipFill>
        <p:spPr bwMode="auto">
          <a:xfrm>
            <a:off x="2419350" y="2285999"/>
            <a:ext cx="1200150"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96000" l="0" r="100000"/>
                    </a14:imgEffect>
                  </a14:imgLayer>
                </a14:imgProps>
              </a:ext>
              <a:ext uri="{28A0092B-C50C-407E-A947-70E740481C1C}">
                <a14:useLocalDpi xmlns:a14="http://schemas.microsoft.com/office/drawing/2010/main" val="0"/>
              </a:ext>
            </a:extLst>
          </a:blip>
          <a:srcRect/>
          <a:stretch>
            <a:fillRect/>
          </a:stretch>
        </p:blipFill>
        <p:spPr bwMode="auto">
          <a:xfrm>
            <a:off x="4200525" y="4804060"/>
            <a:ext cx="1200150"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98043694"/>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81"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656" name="Caixa de Texto 2"/>
          <p:cNvSpPr txBox="1">
            <a:spLocks noChangeArrowheads="1"/>
          </p:cNvSpPr>
          <p:nvPr/>
        </p:nvSpPr>
        <p:spPr bwMode="auto">
          <a:xfrm>
            <a:off x="1562100" y="250084"/>
            <a:ext cx="6553200" cy="1136465"/>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marL="457200" algn="ctr">
              <a:lnSpc>
                <a:spcPct val="115000"/>
              </a:lnSpc>
              <a:spcAft>
                <a:spcPts val="0"/>
              </a:spcAft>
            </a:pPr>
            <a:endParaRPr lang="pt-BR" sz="1100" dirty="0">
              <a:solidFill>
                <a:srgbClr val="FF0000"/>
              </a:solidFill>
              <a:effectLst/>
              <a:latin typeface="Calibri"/>
              <a:ea typeface="Calibri"/>
              <a:cs typeface="SimSun"/>
            </a:endParaRPr>
          </a:p>
          <a:p>
            <a:pPr marL="457200" indent="-457200">
              <a:lnSpc>
                <a:spcPct val="115000"/>
              </a:lnSpc>
              <a:spcAft>
                <a:spcPts val="0"/>
              </a:spcAft>
              <a:buClr>
                <a:srgbClr val="FF0000"/>
              </a:buClr>
              <a:buFont typeface="Wingdings" pitchFamily="2" charset="2"/>
              <a:buChar char="v"/>
            </a:pPr>
            <a:r>
              <a:rPr lang="pt-BR" sz="2400" b="1" dirty="0">
                <a:solidFill>
                  <a:srgbClr val="FF0000"/>
                </a:solidFill>
                <a:effectLst/>
                <a:latin typeface="Times New Roman" pitchFamily="18" charset="0"/>
                <a:ea typeface="Calibri"/>
                <a:cs typeface="Times New Roman" pitchFamily="18" charset="0"/>
              </a:rPr>
              <a:t>MODOS DE </a:t>
            </a:r>
            <a:r>
              <a:rPr lang="pt-BR" sz="2400" b="1" dirty="0" smtClean="0">
                <a:solidFill>
                  <a:srgbClr val="FF0000"/>
                </a:solidFill>
                <a:effectLst/>
                <a:latin typeface="Times New Roman" pitchFamily="18" charset="0"/>
                <a:ea typeface="Calibri"/>
                <a:cs typeface="Times New Roman" pitchFamily="18" charset="0"/>
              </a:rPr>
              <a:t>DISPUTA NA IN 73/22</a:t>
            </a:r>
            <a:endParaRPr lang="pt-BR" sz="2400" b="1" dirty="0">
              <a:solidFill>
                <a:srgbClr val="FF0000"/>
              </a:solidFill>
              <a:effectLst/>
              <a:latin typeface="Times New Roman" pitchFamily="18" charset="0"/>
              <a:ea typeface="Calibri"/>
              <a:cs typeface="Times New Roman" pitchFamily="18" charset="0"/>
            </a:endParaRPr>
          </a:p>
          <a:p>
            <a:pPr marL="457200">
              <a:lnSpc>
                <a:spcPct val="115000"/>
              </a:lnSpc>
              <a:spcAft>
                <a:spcPts val="0"/>
              </a:spcAft>
            </a:pPr>
            <a:r>
              <a:rPr lang="pt-BR" sz="2400" dirty="0">
                <a:effectLst/>
                <a:latin typeface="Times New Roman" pitchFamily="18" charset="0"/>
                <a:ea typeface="Calibri"/>
                <a:cs typeface="Times New Roman" pitchFamily="18" charset="0"/>
              </a:rPr>
              <a:t> </a:t>
            </a:r>
          </a:p>
        </p:txBody>
      </p:sp>
      <p:sp>
        <p:nvSpPr>
          <p:cNvPr id="1048657" name="CaixaDeTexto 1"/>
          <p:cNvSpPr txBox="1"/>
          <p:nvPr/>
        </p:nvSpPr>
        <p:spPr>
          <a:xfrm>
            <a:off x="647700" y="914400"/>
            <a:ext cx="8915400" cy="4916731"/>
          </a:xfrm>
          <a:prstGeom prst="rect">
            <a:avLst/>
          </a:prstGeom>
          <a:noFill/>
        </p:spPr>
        <p:txBody>
          <a:bodyPr wrap="square" rtlCol="0">
            <a:spAutoFit/>
          </a:bodyPr>
          <a:lstStyle/>
          <a:p>
            <a:pPr algn="just">
              <a:lnSpc>
                <a:spcPct val="115000"/>
              </a:lnSpc>
              <a:spcAft>
                <a:spcPts val="0"/>
              </a:spcAft>
            </a:pPr>
            <a:r>
              <a:rPr lang="pt-BR" sz="1800" b="1" dirty="0" smtClean="0">
                <a:solidFill>
                  <a:srgbClr val="000000"/>
                </a:solidFill>
                <a:latin typeface="Times New Roman" pitchFamily="18" charset="0"/>
                <a:ea typeface="Calibri"/>
                <a:cs typeface="Times New Roman" pitchFamily="18" charset="0"/>
              </a:rPr>
              <a:t>ABERTO FECHADO</a:t>
            </a:r>
          </a:p>
          <a:p>
            <a:pPr algn="just">
              <a:lnSpc>
                <a:spcPct val="115000"/>
              </a:lnSpc>
              <a:spcAft>
                <a:spcPts val="0"/>
              </a:spcAft>
            </a:pPr>
            <a:r>
              <a:rPr lang="pt-BR" sz="1800" dirty="0" smtClean="0">
                <a:solidFill>
                  <a:srgbClr val="000000"/>
                </a:solidFill>
                <a:latin typeface="Times New Roman" pitchFamily="18" charset="0"/>
                <a:ea typeface="Calibri"/>
                <a:cs typeface="Times New Roman" pitchFamily="18" charset="0"/>
              </a:rPr>
              <a:t>15 minutos de lances.</a:t>
            </a:r>
          </a:p>
          <a:p>
            <a:pPr algn="just">
              <a:lnSpc>
                <a:spcPct val="115000"/>
              </a:lnSpc>
              <a:spcAft>
                <a:spcPts val="0"/>
              </a:spcAft>
            </a:pPr>
            <a:r>
              <a:rPr lang="pt-BR" sz="1800" dirty="0" smtClean="0">
                <a:solidFill>
                  <a:srgbClr val="000000"/>
                </a:solidFill>
                <a:latin typeface="Times New Roman" pitchFamily="18" charset="0"/>
                <a:ea typeface="Calibri"/>
                <a:cs typeface="Times New Roman" pitchFamily="18" charset="0"/>
              </a:rPr>
              <a:t>10 minutos surpresa.</a:t>
            </a:r>
          </a:p>
          <a:p>
            <a:pPr algn="just">
              <a:lnSpc>
                <a:spcPct val="115000"/>
              </a:lnSpc>
              <a:spcAft>
                <a:spcPts val="0"/>
              </a:spcAft>
            </a:pPr>
            <a:r>
              <a:rPr lang="pt-BR" sz="1800" dirty="0" smtClean="0">
                <a:solidFill>
                  <a:srgbClr val="000000"/>
                </a:solidFill>
                <a:latin typeface="Times New Roman" pitchFamily="18" charset="0"/>
                <a:ea typeface="Calibri"/>
                <a:cs typeface="Times New Roman" pitchFamily="18" charset="0"/>
              </a:rPr>
              <a:t>5 surpresa para lance final das propostas até 10% do melhor valor ou classificadas até 4ª colocação.</a:t>
            </a:r>
          </a:p>
          <a:p>
            <a:endParaRPr lang="pt-BR" dirty="0"/>
          </a:p>
          <a:p>
            <a:endParaRPr lang="pt-BR" dirty="0" smtClean="0"/>
          </a:p>
          <a:p>
            <a:endParaRPr lang="pt-BR" dirty="0"/>
          </a:p>
          <a:p>
            <a:endParaRPr lang="pt-BR" dirty="0" smtClean="0"/>
          </a:p>
          <a:p>
            <a:endParaRPr lang="pt-BR" dirty="0"/>
          </a:p>
          <a:p>
            <a:endParaRPr lang="pt-BR" dirty="0" smtClean="0"/>
          </a:p>
          <a:p>
            <a:endParaRPr lang="pt-BR" dirty="0"/>
          </a:p>
          <a:p>
            <a:endParaRPr lang="pt-BR" dirty="0" smtClean="0"/>
          </a:p>
          <a:p>
            <a:endParaRPr lang="pt-BR" dirty="0"/>
          </a:p>
          <a:p>
            <a:r>
              <a:rPr lang="pt-BR" dirty="0" smtClean="0"/>
              <a:t>                                                                                                     </a:t>
            </a:r>
          </a:p>
          <a:p>
            <a:endParaRPr lang="pt-BR" dirty="0"/>
          </a:p>
          <a:p>
            <a:endParaRPr lang="pt-BR" dirty="0" smtClean="0"/>
          </a:p>
          <a:p>
            <a:endParaRPr lang="pt-BR" dirty="0"/>
          </a:p>
          <a:p>
            <a:endParaRPr lang="pt-BR" dirty="0" smtClean="0"/>
          </a:p>
          <a:p>
            <a:endParaRPr lang="pt-BR" dirty="0"/>
          </a:p>
        </p:txBody>
      </p:sp>
      <p:sp>
        <p:nvSpPr>
          <p:cNvPr id="2" name="Retângulo 1"/>
          <p:cNvSpPr/>
          <p:nvPr/>
        </p:nvSpPr>
        <p:spPr>
          <a:xfrm>
            <a:off x="850900" y="2819400"/>
            <a:ext cx="3835400" cy="7620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2500" dirty="0" smtClean="0"/>
              <a:t>15 minutos de lances</a:t>
            </a:r>
            <a:endParaRPr lang="pt-BR" sz="2500" dirty="0"/>
          </a:p>
        </p:txBody>
      </p:sp>
      <p:sp>
        <p:nvSpPr>
          <p:cNvPr id="10" name="Retângulo 9"/>
          <p:cNvSpPr/>
          <p:nvPr/>
        </p:nvSpPr>
        <p:spPr>
          <a:xfrm>
            <a:off x="4302125" y="3682640"/>
            <a:ext cx="3149600" cy="7620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2500" dirty="0" smtClean="0"/>
              <a:t>10 min surpresa</a:t>
            </a:r>
            <a:endParaRPr lang="pt-BR" sz="2500" dirty="0"/>
          </a:p>
        </p:txBody>
      </p:sp>
      <p:pic>
        <p:nvPicPr>
          <p:cNvPr id="12" name="Picture 3"/>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5475287" y="3251200"/>
            <a:ext cx="116205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0" b="96000" l="0" r="100000"/>
                    </a14:imgEffect>
                  </a14:imgLayer>
                </a14:imgProps>
              </a:ext>
              <a:ext uri="{28A0092B-C50C-407E-A947-70E740481C1C}">
                <a14:useLocalDpi xmlns:a14="http://schemas.microsoft.com/office/drawing/2010/main" val="0"/>
              </a:ext>
            </a:extLst>
          </a:blip>
          <a:srcRect/>
          <a:stretch>
            <a:fillRect/>
          </a:stretch>
        </p:blipFill>
        <p:spPr bwMode="auto">
          <a:xfrm>
            <a:off x="2419350" y="2285999"/>
            <a:ext cx="1200150"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Seta em curva para a direita 12"/>
          <p:cNvSpPr/>
          <p:nvPr/>
        </p:nvSpPr>
        <p:spPr>
          <a:xfrm rot="18782161">
            <a:off x="3744633" y="3644540"/>
            <a:ext cx="800100" cy="1524000"/>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solidFill>
                <a:schemeClr val="tx1"/>
              </a:solidFill>
            </a:endParaRPr>
          </a:p>
        </p:txBody>
      </p:sp>
      <p:sp>
        <p:nvSpPr>
          <p:cNvPr id="14" name="Retângulo 13"/>
          <p:cNvSpPr/>
          <p:nvPr/>
        </p:nvSpPr>
        <p:spPr>
          <a:xfrm>
            <a:off x="7089775" y="4609020"/>
            <a:ext cx="2511425" cy="72462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2500" dirty="0" smtClean="0"/>
              <a:t>5 min surpresa</a:t>
            </a:r>
            <a:endParaRPr lang="pt-BR" sz="2500" dirty="0"/>
          </a:p>
        </p:txBody>
      </p:sp>
      <p:pic>
        <p:nvPicPr>
          <p:cNvPr id="16" name="Picture 3"/>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7639050" y="3937000"/>
            <a:ext cx="116205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Seta em curva para a direita 16"/>
          <p:cNvSpPr/>
          <p:nvPr/>
        </p:nvSpPr>
        <p:spPr>
          <a:xfrm rot="18782161">
            <a:off x="6106832" y="4571641"/>
            <a:ext cx="800100" cy="1524000"/>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solidFill>
                <a:schemeClr val="tx1"/>
              </a:solidFill>
            </a:endParaRPr>
          </a:p>
        </p:txBody>
      </p:sp>
    </p:spTree>
    <p:extLst>
      <p:ext uri="{BB962C8B-B14F-4D97-AF65-F5344CB8AC3E}">
        <p14:creationId xmlns:p14="http://schemas.microsoft.com/office/powerpoint/2010/main" val="544155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81"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656" name="Caixa de Texto 2"/>
          <p:cNvSpPr txBox="1">
            <a:spLocks noChangeArrowheads="1"/>
          </p:cNvSpPr>
          <p:nvPr/>
        </p:nvSpPr>
        <p:spPr bwMode="auto">
          <a:xfrm>
            <a:off x="1562100" y="250084"/>
            <a:ext cx="6553200" cy="1136465"/>
          </a:xfrm>
          <a:prstGeom prst="rect">
            <a:avLst/>
          </a:prstGeom>
          <a:solidFill>
            <a:srgbClr val="FFFFFF"/>
          </a:solidFill>
          <a:ln w="9525">
            <a:noFill/>
            <a:miter lim="800000"/>
            <a:headEnd/>
            <a:tailEnd/>
          </a:ln>
        </p:spPr>
        <p:txBody>
          <a:bodyPr rot="0" vert="horz" wrap="square" lIns="91440" tIns="45720" rIns="91440" bIns="45720" anchor="t" anchorCtr="0">
            <a:spAutoFit/>
          </a:bodyPr>
          <a:lstStyle/>
          <a:p>
            <a:pPr marL="457200" algn="ctr">
              <a:lnSpc>
                <a:spcPct val="115000"/>
              </a:lnSpc>
              <a:spcAft>
                <a:spcPts val="0"/>
              </a:spcAft>
            </a:pPr>
            <a:endParaRPr lang="pt-BR" sz="1100" dirty="0">
              <a:solidFill>
                <a:srgbClr val="FF0000"/>
              </a:solidFill>
              <a:effectLst/>
              <a:latin typeface="Calibri"/>
              <a:ea typeface="Calibri"/>
              <a:cs typeface="SimSun"/>
            </a:endParaRPr>
          </a:p>
          <a:p>
            <a:pPr marL="457200" indent="-457200">
              <a:lnSpc>
                <a:spcPct val="115000"/>
              </a:lnSpc>
              <a:spcAft>
                <a:spcPts val="0"/>
              </a:spcAft>
              <a:buClr>
                <a:srgbClr val="FF0000"/>
              </a:buClr>
              <a:buFont typeface="Wingdings" pitchFamily="2" charset="2"/>
              <a:buChar char="v"/>
            </a:pPr>
            <a:r>
              <a:rPr lang="pt-BR" sz="2400" b="1" dirty="0">
                <a:solidFill>
                  <a:srgbClr val="FF0000"/>
                </a:solidFill>
                <a:effectLst/>
                <a:latin typeface="Times New Roman" pitchFamily="18" charset="0"/>
                <a:ea typeface="Calibri"/>
                <a:cs typeface="Times New Roman" pitchFamily="18" charset="0"/>
              </a:rPr>
              <a:t>MODOS DE </a:t>
            </a:r>
            <a:r>
              <a:rPr lang="pt-BR" sz="2400" b="1" dirty="0" smtClean="0">
                <a:solidFill>
                  <a:srgbClr val="FF0000"/>
                </a:solidFill>
                <a:effectLst/>
                <a:latin typeface="Times New Roman" pitchFamily="18" charset="0"/>
                <a:ea typeface="Calibri"/>
                <a:cs typeface="Times New Roman" pitchFamily="18" charset="0"/>
              </a:rPr>
              <a:t>DISPUTA NA IN 73/22</a:t>
            </a:r>
            <a:endParaRPr lang="pt-BR" sz="2400" b="1" dirty="0">
              <a:solidFill>
                <a:srgbClr val="FF0000"/>
              </a:solidFill>
              <a:effectLst/>
              <a:latin typeface="Times New Roman" pitchFamily="18" charset="0"/>
              <a:ea typeface="Calibri"/>
              <a:cs typeface="Times New Roman" pitchFamily="18" charset="0"/>
            </a:endParaRPr>
          </a:p>
          <a:p>
            <a:pPr marL="457200">
              <a:lnSpc>
                <a:spcPct val="115000"/>
              </a:lnSpc>
              <a:spcAft>
                <a:spcPts val="0"/>
              </a:spcAft>
            </a:pPr>
            <a:r>
              <a:rPr lang="pt-BR" sz="2400" dirty="0">
                <a:effectLst/>
                <a:latin typeface="Times New Roman" pitchFamily="18" charset="0"/>
                <a:ea typeface="Calibri"/>
                <a:cs typeface="Times New Roman" pitchFamily="18" charset="0"/>
              </a:rPr>
              <a:t> </a:t>
            </a:r>
          </a:p>
        </p:txBody>
      </p:sp>
      <p:sp>
        <p:nvSpPr>
          <p:cNvPr id="1048657" name="CaixaDeTexto 1"/>
          <p:cNvSpPr txBox="1"/>
          <p:nvPr/>
        </p:nvSpPr>
        <p:spPr>
          <a:xfrm>
            <a:off x="647700" y="914400"/>
            <a:ext cx="8915400" cy="5193729"/>
          </a:xfrm>
          <a:prstGeom prst="rect">
            <a:avLst/>
          </a:prstGeom>
          <a:noFill/>
        </p:spPr>
        <p:txBody>
          <a:bodyPr wrap="square" rtlCol="0">
            <a:spAutoFit/>
          </a:bodyPr>
          <a:lstStyle/>
          <a:p>
            <a:pPr algn="just">
              <a:lnSpc>
                <a:spcPct val="115000"/>
              </a:lnSpc>
              <a:spcAft>
                <a:spcPts val="0"/>
              </a:spcAft>
            </a:pPr>
            <a:r>
              <a:rPr lang="pt-BR" sz="1800" b="1" dirty="0">
                <a:solidFill>
                  <a:srgbClr val="000000"/>
                </a:solidFill>
                <a:latin typeface="Times New Roman" pitchFamily="18" charset="0"/>
                <a:ea typeface="Calibri"/>
                <a:cs typeface="Times New Roman" pitchFamily="18" charset="0"/>
              </a:rPr>
              <a:t>FECHADO E ABERTO</a:t>
            </a:r>
          </a:p>
          <a:p>
            <a:pPr algn="just">
              <a:lnSpc>
                <a:spcPct val="115000"/>
              </a:lnSpc>
              <a:spcAft>
                <a:spcPts val="0"/>
              </a:spcAft>
            </a:pPr>
            <a:r>
              <a:rPr lang="pt-BR" sz="1800" dirty="0">
                <a:solidFill>
                  <a:srgbClr val="000000"/>
                </a:solidFill>
                <a:latin typeface="Times New Roman" pitchFamily="18" charset="0"/>
                <a:ea typeface="Calibri"/>
                <a:cs typeface="Times New Roman" pitchFamily="18" charset="0"/>
              </a:rPr>
              <a:t>Classificados para fase aberta pelo sistema as propostas até 10% ou as 3 melhores propostas, considerados os empates.</a:t>
            </a:r>
          </a:p>
          <a:p>
            <a:pPr algn="just">
              <a:lnSpc>
                <a:spcPct val="115000"/>
              </a:lnSpc>
              <a:spcAft>
                <a:spcPts val="0"/>
              </a:spcAft>
            </a:pPr>
            <a:r>
              <a:rPr lang="pt-BR" sz="1800" dirty="0">
                <a:solidFill>
                  <a:srgbClr val="000000"/>
                </a:solidFill>
                <a:latin typeface="Times New Roman" pitchFamily="18" charset="0"/>
                <a:ea typeface="Calibri"/>
                <a:cs typeface="Times New Roman" pitchFamily="18" charset="0"/>
              </a:rPr>
              <a:t>- Se a diferença da melhor para a segunda proposta for de pelo menos 5%, o poderá abrir a disputa intermediária.</a:t>
            </a:r>
            <a:endParaRPr lang="pt-BR" sz="1800" dirty="0">
              <a:ea typeface="Calibri"/>
              <a:cs typeface="SimSun"/>
            </a:endParaRPr>
          </a:p>
          <a:p>
            <a:r>
              <a:rPr lang="pt-BR" dirty="0" smtClean="0"/>
              <a:t>                                                                                                                                                  </a:t>
            </a:r>
            <a:r>
              <a:rPr lang="pt-BR" sz="1800" dirty="0" smtClean="0"/>
              <a:t>2 min</a:t>
            </a:r>
          </a:p>
          <a:p>
            <a:endParaRPr lang="pt-BR" dirty="0"/>
          </a:p>
          <a:p>
            <a:endParaRPr lang="pt-BR" dirty="0" smtClean="0"/>
          </a:p>
          <a:p>
            <a:endParaRPr lang="pt-BR" dirty="0"/>
          </a:p>
          <a:p>
            <a:endParaRPr lang="pt-BR" dirty="0" smtClean="0"/>
          </a:p>
          <a:p>
            <a:endParaRPr lang="pt-BR" dirty="0"/>
          </a:p>
          <a:p>
            <a:endParaRPr lang="pt-BR" dirty="0" smtClean="0"/>
          </a:p>
          <a:p>
            <a:endParaRPr lang="pt-BR" dirty="0"/>
          </a:p>
          <a:p>
            <a:endParaRPr lang="pt-BR" dirty="0" smtClean="0"/>
          </a:p>
          <a:p>
            <a:endParaRPr lang="pt-BR" dirty="0"/>
          </a:p>
          <a:p>
            <a:r>
              <a:rPr lang="pt-BR" dirty="0" smtClean="0"/>
              <a:t>                                                                                                     </a:t>
            </a:r>
          </a:p>
          <a:p>
            <a:endParaRPr lang="pt-BR" dirty="0"/>
          </a:p>
          <a:p>
            <a:endParaRPr lang="pt-BR" dirty="0" smtClean="0"/>
          </a:p>
          <a:p>
            <a:endParaRPr lang="pt-BR" dirty="0"/>
          </a:p>
          <a:p>
            <a:endParaRPr lang="pt-BR" dirty="0" smtClean="0"/>
          </a:p>
          <a:p>
            <a:endParaRPr lang="pt-BR" dirty="0"/>
          </a:p>
        </p:txBody>
      </p:sp>
      <p:sp>
        <p:nvSpPr>
          <p:cNvPr id="2" name="Retângulo 1"/>
          <p:cNvSpPr/>
          <p:nvPr/>
        </p:nvSpPr>
        <p:spPr>
          <a:xfrm>
            <a:off x="2959100" y="2819400"/>
            <a:ext cx="4254500" cy="7620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2500" dirty="0" smtClean="0"/>
              <a:t>10 minutos de lances</a:t>
            </a:r>
            <a:endParaRPr lang="pt-BR" sz="2500" dirty="0"/>
          </a:p>
        </p:txBody>
      </p:sp>
      <p:sp>
        <p:nvSpPr>
          <p:cNvPr id="3" name="Retângulo 2"/>
          <p:cNvSpPr/>
          <p:nvPr/>
        </p:nvSpPr>
        <p:spPr>
          <a:xfrm>
            <a:off x="6451600" y="2819400"/>
            <a:ext cx="762000" cy="762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 name="Chave esquerda 3"/>
          <p:cNvSpPr/>
          <p:nvPr/>
        </p:nvSpPr>
        <p:spPr>
          <a:xfrm rot="16200000">
            <a:off x="6496050" y="3719798"/>
            <a:ext cx="647700" cy="76200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pt-BR"/>
          </a:p>
        </p:txBody>
      </p:sp>
      <p:sp>
        <p:nvSpPr>
          <p:cNvPr id="8" name="Retângulo 7"/>
          <p:cNvSpPr/>
          <p:nvPr/>
        </p:nvSpPr>
        <p:spPr>
          <a:xfrm>
            <a:off x="6438900" y="4424648"/>
            <a:ext cx="762000" cy="762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800" dirty="0"/>
              <a:t>2 min</a:t>
            </a:r>
          </a:p>
          <a:p>
            <a:pPr algn="ctr"/>
            <a:endParaRPr lang="pt-BR" dirty="0"/>
          </a:p>
        </p:txBody>
      </p:sp>
      <p:sp>
        <p:nvSpPr>
          <p:cNvPr id="5" name="Mais 4"/>
          <p:cNvSpPr/>
          <p:nvPr/>
        </p:nvSpPr>
        <p:spPr>
          <a:xfrm>
            <a:off x="5600700" y="4594796"/>
            <a:ext cx="419100" cy="457200"/>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1026" name="Picture 2"/>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96000" l="0" r="100000"/>
                    </a14:imgEffect>
                  </a14:imgLayer>
                </a14:imgProps>
              </a:ext>
              <a:ext uri="{28A0092B-C50C-407E-A947-70E740481C1C}">
                <a14:useLocalDpi xmlns:a14="http://schemas.microsoft.com/office/drawing/2010/main" val="0"/>
              </a:ext>
            </a:extLst>
          </a:blip>
          <a:srcRect/>
          <a:stretch>
            <a:fillRect/>
          </a:stretch>
        </p:blipFill>
        <p:spPr bwMode="auto">
          <a:xfrm>
            <a:off x="4505325" y="2285999"/>
            <a:ext cx="1200150"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96000" l="0" r="100000"/>
                    </a14:imgEffect>
                  </a14:imgLayer>
                </a14:imgProps>
              </a:ext>
              <a:ext uri="{28A0092B-C50C-407E-A947-70E740481C1C}">
                <a14:useLocalDpi xmlns:a14="http://schemas.microsoft.com/office/drawing/2010/main" val="0"/>
              </a:ext>
            </a:extLst>
          </a:blip>
          <a:srcRect/>
          <a:stretch>
            <a:fillRect/>
          </a:stretch>
        </p:blipFill>
        <p:spPr bwMode="auto">
          <a:xfrm>
            <a:off x="6219825" y="4829460"/>
            <a:ext cx="1200150"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3"/>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981075" y="2806699"/>
            <a:ext cx="116205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Seta em curva para a direita 12"/>
          <p:cNvSpPr/>
          <p:nvPr/>
        </p:nvSpPr>
        <p:spPr>
          <a:xfrm rot="16764080">
            <a:off x="1767067" y="3367836"/>
            <a:ext cx="1159629" cy="1920868"/>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solidFill>
                <a:schemeClr val="tx1"/>
              </a:solidFill>
            </a:endParaRPr>
          </a:p>
        </p:txBody>
      </p:sp>
    </p:spTree>
    <p:extLst>
      <p:ext uri="{BB962C8B-B14F-4D97-AF65-F5344CB8AC3E}">
        <p14:creationId xmlns:p14="http://schemas.microsoft.com/office/powerpoint/2010/main" val="54536645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60" name="Título 1"/>
          <p:cNvSpPr>
            <a:spLocks noGrp="1"/>
          </p:cNvSpPr>
          <p:nvPr>
            <p:ph type="title"/>
          </p:nvPr>
        </p:nvSpPr>
        <p:spPr>
          <a:xfrm>
            <a:off x="564809" y="914400"/>
            <a:ext cx="9102646" cy="4362733"/>
          </a:xfrm>
        </p:spPr>
        <p:txBody>
          <a:bodyPr/>
          <a:lstStyle/>
          <a:p>
            <a:pPr algn="l">
              <a:lnSpc>
                <a:spcPct val="150000"/>
              </a:lnSpc>
            </a:pPr>
            <a:r>
              <a:rPr lang="en-US" sz="2700" b="1" dirty="0" smtClean="0"/>
              <a:t>- P</a:t>
            </a:r>
            <a:r>
              <a:rPr lang="pt-BR" sz="2700" b="1" dirty="0" smtClean="0"/>
              <a:t>oderá</a:t>
            </a:r>
            <a:r>
              <a:rPr lang="pt-BR" sz="2700" dirty="0" smtClean="0"/>
              <a:t> </a:t>
            </a:r>
            <a:r>
              <a:rPr lang="pt-BR" sz="2700" dirty="0"/>
              <a:t>ser exigida</a:t>
            </a:r>
            <a:r>
              <a:rPr lang="en-US" sz="2700" dirty="0"/>
              <a:t> n</a:t>
            </a:r>
            <a:r>
              <a:rPr lang="pt-BR" sz="2700" dirty="0" smtClean="0"/>
              <a:t>a apresentação </a:t>
            </a:r>
            <a:r>
              <a:rPr lang="pt-BR" sz="2700" dirty="0"/>
              <a:t>da proposta</a:t>
            </a:r>
            <a:r>
              <a:rPr lang="en-US" sz="2700" dirty="0"/>
              <a:t>, c</a:t>
            </a:r>
            <a:r>
              <a:rPr lang="pt-BR" sz="2700" dirty="0"/>
              <a:t>omo </a:t>
            </a:r>
            <a:r>
              <a:rPr lang="pt-BR" sz="2700" b="1" dirty="0"/>
              <a:t>requisito de pré-habilitação</a:t>
            </a:r>
            <a:r>
              <a:rPr lang="pt-BR" sz="2700" dirty="0" smtClean="0"/>
              <a:t>.</a:t>
            </a:r>
            <a:r>
              <a:rPr lang="pt-BR" sz="2700" dirty="0"/>
              <a:t/>
            </a:r>
            <a:br>
              <a:rPr lang="pt-BR" sz="2700" dirty="0"/>
            </a:br>
            <a:r>
              <a:rPr lang="pt-BR" sz="2700" dirty="0" smtClean="0"/>
              <a:t>- A </a:t>
            </a:r>
            <a:r>
              <a:rPr lang="pt-BR" sz="2700" dirty="0"/>
              <a:t>garantia de proposta </a:t>
            </a:r>
            <a:r>
              <a:rPr lang="pt-BR" sz="2700" b="1" dirty="0"/>
              <a:t>não poderá ser superior a 1% </a:t>
            </a:r>
            <a:r>
              <a:rPr lang="pt-BR" sz="2700" b="1" dirty="0" smtClean="0"/>
              <a:t>do </a:t>
            </a:r>
            <a:r>
              <a:rPr lang="pt-BR" sz="2700" b="1" dirty="0"/>
              <a:t>valor estimado para a contratação</a:t>
            </a:r>
            <a:r>
              <a:rPr lang="pt-BR" sz="2700" dirty="0" smtClean="0"/>
              <a:t>.</a:t>
            </a:r>
            <a:br>
              <a:rPr lang="pt-BR" sz="2700" dirty="0" smtClean="0"/>
            </a:br>
            <a:r>
              <a:rPr lang="pt-BR" sz="2700" dirty="0"/>
              <a:t>- </a:t>
            </a:r>
            <a:r>
              <a:rPr lang="pt-BR" sz="2700" b="1" dirty="0" smtClean="0"/>
              <a:t>Deverá ser devolvida </a:t>
            </a:r>
            <a:r>
              <a:rPr lang="pt-BR" sz="2700" b="1" dirty="0"/>
              <a:t>aos licitantes no prazo de 10 </a:t>
            </a:r>
            <a:r>
              <a:rPr lang="pt-BR" sz="2700" b="1" dirty="0" smtClean="0"/>
              <a:t>dias úteis</a:t>
            </a:r>
            <a:r>
              <a:rPr lang="pt-BR" sz="2700" dirty="0"/>
              <a:t>.</a:t>
            </a:r>
            <a:br>
              <a:rPr lang="pt-BR" sz="2700" dirty="0"/>
            </a:br>
            <a:r>
              <a:rPr lang="pt-BR" sz="2700" b="1" dirty="0"/>
              <a:t>- caução em dinheiro ou em títulos da dívida pública; seguro-garantia e fiança bancária.</a:t>
            </a:r>
          </a:p>
        </p:txBody>
      </p:sp>
      <p:sp>
        <p:nvSpPr>
          <p:cNvPr id="1048661" name="CaixaDeTexto 2"/>
          <p:cNvSpPr txBox="1"/>
          <p:nvPr/>
        </p:nvSpPr>
        <p:spPr>
          <a:xfrm>
            <a:off x="2449132" y="228600"/>
            <a:ext cx="5334000" cy="492443"/>
          </a:xfrm>
          <a:prstGeom prst="rect">
            <a:avLst/>
          </a:prstGeom>
          <a:noFill/>
        </p:spPr>
        <p:txBody>
          <a:bodyPr wrap="square" rtlCol="0">
            <a:spAutoFit/>
          </a:bodyPr>
          <a:lstStyle/>
          <a:p>
            <a:r>
              <a:rPr lang="pt-BR" sz="2600" b="1" dirty="0" smtClean="0">
                <a:latin typeface="Times New Roman" pitchFamily="18" charset="0"/>
                <a:cs typeface="Times New Roman" pitchFamily="18" charset="0"/>
              </a:rPr>
              <a:t>GARANTIA PARA LICITAR </a:t>
            </a:r>
            <a:r>
              <a:rPr lang="pt-BR" sz="1600" dirty="0" smtClean="0">
                <a:latin typeface="Times New Roman" pitchFamily="18" charset="0"/>
                <a:cs typeface="Times New Roman" pitchFamily="18" charset="0"/>
              </a:rPr>
              <a:t>[ART. 58] </a:t>
            </a:r>
            <a:endParaRPr lang="pt-BR" sz="1600" dirty="0">
              <a:latin typeface="Times New Roman" pitchFamily="18" charset="0"/>
              <a:cs typeface="Times New Roman" pitchFamily="18" charset="0"/>
            </a:endParaRPr>
          </a:p>
        </p:txBody>
      </p:sp>
      <p:pic>
        <p:nvPicPr>
          <p:cNvPr id="2097183" name="Picture 2"/>
          <p:cNvPicPr>
            <a:picLocks noChangeAspect="1" noChangeArrowheads="1"/>
          </p:cNvPicPr>
          <p:nvPr/>
        </p:nvPicPr>
        <p:blipFill>
          <a:blip r:embed="rId2"/>
          <a:srcRect/>
          <a:stretch>
            <a:fillRect/>
          </a:stretch>
        </p:blipFill>
        <p:spPr bwMode="auto">
          <a:xfrm>
            <a:off x="8724900" y="228600"/>
            <a:ext cx="1212850" cy="469900"/>
          </a:xfrm>
          <a:prstGeom prst="rect">
            <a:avLst/>
          </a:prstGeom>
          <a:noFill/>
          <a:ln>
            <a:noFill/>
          </a:ln>
          <a:effectLst/>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62" name="Título 1"/>
          <p:cNvSpPr>
            <a:spLocks noGrp="1"/>
          </p:cNvSpPr>
          <p:nvPr>
            <p:ph type="title"/>
          </p:nvPr>
        </p:nvSpPr>
        <p:spPr>
          <a:xfrm>
            <a:off x="570113" y="1219200"/>
            <a:ext cx="9366250" cy="4678204"/>
          </a:xfrm>
        </p:spPr>
        <p:txBody>
          <a:bodyPr/>
          <a:lstStyle/>
          <a:p>
            <a:pPr marL="457200" lvl="0" indent="-457200" algn="l">
              <a:buClr>
                <a:srgbClr val="FF0000"/>
              </a:buClr>
              <a:buFont typeface="Wingdings" pitchFamily="2" charset="2"/>
              <a:buChar char="v"/>
            </a:pPr>
            <a:r>
              <a:rPr lang="pt-BR" dirty="0" smtClean="0"/>
              <a:t>Desclassificadas </a:t>
            </a:r>
            <a:r>
              <a:rPr lang="pt-BR" dirty="0"/>
              <a:t>as propostas </a:t>
            </a:r>
            <a:r>
              <a:rPr lang="pt-BR" sz="1600" dirty="0"/>
              <a:t>[art. 59</a:t>
            </a:r>
            <a:r>
              <a:rPr lang="pt-BR" sz="1600" dirty="0" smtClean="0"/>
              <a:t>]:</a:t>
            </a:r>
            <a:br>
              <a:rPr lang="pt-BR" sz="1600" dirty="0" smtClean="0"/>
            </a:br>
            <a:r>
              <a:rPr lang="pt-BR" dirty="0"/>
              <a:t/>
            </a:r>
            <a:br>
              <a:rPr lang="pt-BR" dirty="0"/>
            </a:br>
            <a:r>
              <a:rPr lang="pt-BR" sz="2600" dirty="0"/>
              <a:t>I </a:t>
            </a:r>
            <a:r>
              <a:rPr lang="pt-BR" sz="2600" dirty="0" smtClean="0"/>
              <a:t>– </a:t>
            </a:r>
            <a:r>
              <a:rPr lang="pt-BR" sz="2600" b="1" dirty="0" smtClean="0"/>
              <a:t>vícios </a:t>
            </a:r>
            <a:r>
              <a:rPr lang="pt-BR" sz="2600" b="1" dirty="0"/>
              <a:t>insanáveis</a:t>
            </a:r>
            <a:r>
              <a:rPr lang="pt-BR" sz="2600" dirty="0" smtClean="0"/>
              <a:t>;</a:t>
            </a:r>
            <a:r>
              <a:rPr lang="pt-BR" sz="2600" dirty="0"/>
              <a:t/>
            </a:r>
            <a:br>
              <a:rPr lang="pt-BR" sz="2600" dirty="0"/>
            </a:br>
            <a:r>
              <a:rPr lang="pt-BR" sz="2600" dirty="0"/>
              <a:t>II - </a:t>
            </a:r>
            <a:r>
              <a:rPr lang="pt-BR" sz="2600" b="1" dirty="0"/>
              <a:t>não obedecerem às especificações</a:t>
            </a:r>
            <a:r>
              <a:rPr lang="pt-BR" sz="2600" dirty="0"/>
              <a:t> técnicas pormenorizadas no edital;</a:t>
            </a:r>
            <a:br>
              <a:rPr lang="pt-BR" sz="2600" dirty="0"/>
            </a:br>
            <a:r>
              <a:rPr lang="pt-BR" sz="2600" dirty="0"/>
              <a:t>III - apresentarem </a:t>
            </a:r>
            <a:r>
              <a:rPr lang="pt-BR" sz="2600" b="1" dirty="0"/>
              <a:t>preços inexequíveis ou acima do orçamento</a:t>
            </a:r>
            <a:r>
              <a:rPr lang="pt-BR" sz="2600" dirty="0"/>
              <a:t> estimado para a contratação;</a:t>
            </a:r>
            <a:br>
              <a:rPr lang="pt-BR" sz="2600" dirty="0"/>
            </a:br>
            <a:r>
              <a:rPr lang="pt-BR" sz="2600" dirty="0"/>
              <a:t>IV - </a:t>
            </a:r>
            <a:r>
              <a:rPr lang="pt-BR" sz="2600" b="1" dirty="0"/>
              <a:t>não tiverem sua exequibilidade demonstrada</a:t>
            </a:r>
            <a:r>
              <a:rPr lang="pt-BR" sz="2600" dirty="0"/>
              <a:t>;</a:t>
            </a:r>
            <a:br>
              <a:rPr lang="pt-BR" sz="2600" dirty="0"/>
            </a:br>
            <a:r>
              <a:rPr lang="pt-BR" sz="2600" dirty="0"/>
              <a:t>V – em </a:t>
            </a:r>
            <a:r>
              <a:rPr lang="pt-BR" sz="2600" b="1" dirty="0"/>
              <a:t>desconformidade</a:t>
            </a:r>
            <a:r>
              <a:rPr lang="pt-BR" sz="2600" dirty="0"/>
              <a:t> </a:t>
            </a:r>
            <a:r>
              <a:rPr lang="pt-BR" sz="2600" b="1" dirty="0"/>
              <a:t>com outras exigências do edital</a:t>
            </a:r>
            <a:r>
              <a:rPr lang="pt-BR" sz="2600" dirty="0"/>
              <a:t>, </a:t>
            </a:r>
            <a:r>
              <a:rPr lang="pt-BR" sz="2600" b="1" dirty="0" smtClean="0"/>
              <a:t>insanáveis</a:t>
            </a:r>
            <a:r>
              <a:rPr lang="pt-BR" sz="2600" dirty="0" smtClean="0"/>
              <a:t>.</a:t>
            </a:r>
            <a:r>
              <a:rPr lang="pt-BR" dirty="0"/>
              <a:t/>
            </a:r>
            <a:br>
              <a:rPr lang="pt-BR" dirty="0"/>
            </a:br>
            <a:r>
              <a:rPr lang="pt-BR" dirty="0"/>
              <a:t> </a:t>
            </a:r>
          </a:p>
        </p:txBody>
      </p:sp>
      <p:pic>
        <p:nvPicPr>
          <p:cNvPr id="2097184"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663" name="CaixaDeTexto 3"/>
          <p:cNvSpPr txBox="1"/>
          <p:nvPr/>
        </p:nvSpPr>
        <p:spPr>
          <a:xfrm>
            <a:off x="3467100" y="348417"/>
            <a:ext cx="3572277" cy="584775"/>
          </a:xfrm>
          <a:prstGeom prst="rect">
            <a:avLst/>
          </a:prstGeom>
          <a:noFill/>
        </p:spPr>
        <p:txBody>
          <a:bodyPr wrap="square" rtlCol="0">
            <a:spAutoFit/>
          </a:bodyPr>
          <a:lstStyle/>
          <a:p>
            <a:pPr marL="457200" indent="-457200">
              <a:buFont typeface="Wingdings" pitchFamily="2" charset="2"/>
              <a:buChar char="ü"/>
            </a:pPr>
            <a:r>
              <a:rPr lang="pt-BR" sz="3200" dirty="0">
                <a:latin typeface="Times New Roman" pitchFamily="18" charset="0"/>
                <a:cs typeface="Times New Roman" pitchFamily="18" charset="0"/>
              </a:rPr>
              <a:t>JULGAMENTO</a:t>
            </a: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85" name="Picture 2"/>
          <p:cNvPicPr>
            <a:picLocks noChangeAspect="1" noChangeArrowheads="1"/>
          </p:cNvPicPr>
          <p:nvPr/>
        </p:nvPicPr>
        <p:blipFill>
          <a:blip r:embed="rId2"/>
          <a:srcRect/>
          <a:stretch>
            <a:fillRect/>
          </a:stretch>
        </p:blipFill>
        <p:spPr bwMode="auto">
          <a:xfrm>
            <a:off x="8826500" y="113467"/>
            <a:ext cx="1212850" cy="469900"/>
          </a:xfrm>
          <a:prstGeom prst="rect">
            <a:avLst/>
          </a:prstGeom>
          <a:noFill/>
          <a:ln>
            <a:noFill/>
          </a:ln>
          <a:effectLst/>
        </p:spPr>
      </p:pic>
      <p:sp>
        <p:nvSpPr>
          <p:cNvPr id="1048665" name="CaixaDeTexto 3"/>
          <p:cNvSpPr txBox="1"/>
          <p:nvPr/>
        </p:nvSpPr>
        <p:spPr>
          <a:xfrm>
            <a:off x="3467100" y="56029"/>
            <a:ext cx="3572277" cy="584775"/>
          </a:xfrm>
          <a:prstGeom prst="rect">
            <a:avLst/>
          </a:prstGeom>
          <a:noFill/>
        </p:spPr>
        <p:txBody>
          <a:bodyPr wrap="square" rtlCol="0">
            <a:spAutoFit/>
          </a:bodyPr>
          <a:lstStyle/>
          <a:p>
            <a:pPr marL="457200" indent="-457200">
              <a:buFont typeface="Wingdings" pitchFamily="2" charset="2"/>
              <a:buChar char="ü"/>
            </a:pPr>
            <a:r>
              <a:rPr lang="pt-BR" sz="3200" dirty="0">
                <a:latin typeface="Times New Roman" pitchFamily="18" charset="0"/>
                <a:cs typeface="Times New Roman" pitchFamily="18" charset="0"/>
              </a:rPr>
              <a:t>JULGAMENTO</a:t>
            </a:r>
          </a:p>
        </p:txBody>
      </p:sp>
      <p:sp>
        <p:nvSpPr>
          <p:cNvPr id="1048666" name="CaixaDeTexto 2"/>
          <p:cNvSpPr txBox="1"/>
          <p:nvPr/>
        </p:nvSpPr>
        <p:spPr>
          <a:xfrm>
            <a:off x="902224" y="583367"/>
            <a:ext cx="8889476" cy="6093976"/>
          </a:xfrm>
          <a:prstGeom prst="rect">
            <a:avLst/>
          </a:prstGeom>
          <a:noFill/>
        </p:spPr>
        <p:txBody>
          <a:bodyPr wrap="square" rtlCol="0">
            <a:spAutoFit/>
          </a:bodyPr>
          <a:lstStyle/>
          <a:p>
            <a:pPr marL="457200" indent="-457200" algn="just">
              <a:buFont typeface="Wingdings" pitchFamily="2" charset="2"/>
              <a:buChar char="Ø"/>
            </a:pPr>
            <a:r>
              <a:rPr lang="pt-BR" sz="2600" dirty="0">
                <a:latin typeface="Times New Roman" pitchFamily="18" charset="0"/>
                <a:cs typeface="Times New Roman" pitchFamily="18" charset="0"/>
              </a:rPr>
              <a:t>No caso de obras e serviços de engenharia, serão consideradas </a:t>
            </a:r>
            <a:r>
              <a:rPr lang="pt-BR" sz="2600" b="1" dirty="0">
                <a:latin typeface="Times New Roman" pitchFamily="18" charset="0"/>
                <a:cs typeface="Times New Roman" pitchFamily="18" charset="0"/>
              </a:rPr>
              <a:t>inexequíveis</a:t>
            </a:r>
            <a:r>
              <a:rPr lang="pt-BR" sz="2600" dirty="0">
                <a:latin typeface="Times New Roman" pitchFamily="18" charset="0"/>
                <a:cs typeface="Times New Roman" pitchFamily="18" charset="0"/>
              </a:rPr>
              <a:t> as propostas cujos valores forem inferiores a 75% do valor orçado pela </a:t>
            </a:r>
            <a:r>
              <a:rPr lang="pt-BR" sz="2600" dirty="0" smtClean="0">
                <a:latin typeface="Times New Roman" pitchFamily="18" charset="0"/>
                <a:cs typeface="Times New Roman" pitchFamily="18" charset="0"/>
              </a:rPr>
              <a:t>Administração</a:t>
            </a:r>
          </a:p>
          <a:p>
            <a:pPr marL="457200" indent="-457200" algn="just">
              <a:buFont typeface="Wingdings" pitchFamily="2" charset="2"/>
              <a:buChar char="Ø"/>
            </a:pPr>
            <a:endParaRPr lang="pt-BR" sz="2600" dirty="0">
              <a:latin typeface="Times New Roman" pitchFamily="18" charset="0"/>
              <a:cs typeface="Times New Roman" pitchFamily="18" charset="0"/>
            </a:endParaRPr>
          </a:p>
          <a:p>
            <a:pPr marL="457200" indent="-457200" algn="just">
              <a:buFont typeface="Wingdings" pitchFamily="2" charset="2"/>
              <a:buChar char="Ø"/>
            </a:pPr>
            <a:r>
              <a:rPr lang="pt-BR" sz="2600" dirty="0" smtClean="0">
                <a:solidFill>
                  <a:srgbClr val="FF0000"/>
                </a:solidFill>
                <a:latin typeface="Times New Roman" pitchFamily="18" charset="0"/>
                <a:cs typeface="Times New Roman" pitchFamily="18" charset="0"/>
              </a:rPr>
              <a:t>“IN 73/22: 50% para bens e </a:t>
            </a:r>
            <a:r>
              <a:rPr lang="pt-BR" sz="2600" dirty="0">
                <a:solidFill>
                  <a:srgbClr val="FF0000"/>
                </a:solidFill>
                <a:latin typeface="Times New Roman" pitchFamily="18" charset="0"/>
                <a:cs typeface="Times New Roman" pitchFamily="18" charset="0"/>
              </a:rPr>
              <a:t>serviços;” </a:t>
            </a:r>
            <a:r>
              <a:rPr lang="pt-BR" sz="2600" dirty="0" smtClean="0">
                <a:solidFill>
                  <a:srgbClr val="FF0000"/>
                </a:solidFill>
                <a:latin typeface="Times New Roman" pitchFamily="18" charset="0"/>
                <a:cs typeface="Times New Roman" pitchFamily="18" charset="0"/>
              </a:rPr>
              <a:t>[1- o </a:t>
            </a:r>
            <a:r>
              <a:rPr lang="pt-BR" sz="2600" dirty="0">
                <a:solidFill>
                  <a:srgbClr val="FF0000"/>
                </a:solidFill>
                <a:latin typeface="Times New Roman" pitchFamily="18" charset="0"/>
                <a:cs typeface="Times New Roman" pitchFamily="18" charset="0"/>
              </a:rPr>
              <a:t>custo </a:t>
            </a:r>
            <a:r>
              <a:rPr lang="pt-BR" sz="2600" dirty="0" smtClean="0">
                <a:solidFill>
                  <a:srgbClr val="FF0000"/>
                </a:solidFill>
                <a:latin typeface="Times New Roman" pitchFamily="18" charset="0"/>
                <a:cs typeface="Times New Roman" pitchFamily="18" charset="0"/>
              </a:rPr>
              <a:t>ultrapassa </a:t>
            </a:r>
            <a:r>
              <a:rPr lang="pt-BR" sz="2600" dirty="0">
                <a:solidFill>
                  <a:srgbClr val="FF0000"/>
                </a:solidFill>
                <a:latin typeface="Times New Roman" pitchFamily="18" charset="0"/>
                <a:cs typeface="Times New Roman" pitchFamily="18" charset="0"/>
              </a:rPr>
              <a:t>o valor da proposta; </a:t>
            </a:r>
            <a:r>
              <a:rPr lang="pt-BR" sz="2600" dirty="0" smtClean="0">
                <a:solidFill>
                  <a:srgbClr val="FF0000"/>
                </a:solidFill>
                <a:latin typeface="Times New Roman" pitchFamily="18" charset="0"/>
                <a:cs typeface="Times New Roman" pitchFamily="18" charset="0"/>
              </a:rPr>
              <a:t>e II </a:t>
            </a:r>
            <a:r>
              <a:rPr lang="pt-BR" sz="2600" dirty="0">
                <a:solidFill>
                  <a:srgbClr val="FF0000"/>
                </a:solidFill>
                <a:latin typeface="Times New Roman" pitchFamily="18" charset="0"/>
                <a:cs typeface="Times New Roman" pitchFamily="18" charset="0"/>
              </a:rPr>
              <a:t>- </a:t>
            </a:r>
            <a:r>
              <a:rPr lang="pt-BR" sz="2600" dirty="0" smtClean="0">
                <a:solidFill>
                  <a:srgbClr val="FF0000"/>
                </a:solidFill>
                <a:latin typeface="Times New Roman" pitchFamily="18" charset="0"/>
                <a:cs typeface="Times New Roman" pitchFamily="18" charset="0"/>
              </a:rPr>
              <a:t>inexiste </a:t>
            </a:r>
            <a:r>
              <a:rPr lang="pt-BR" sz="2600" dirty="0">
                <a:solidFill>
                  <a:srgbClr val="FF0000"/>
                </a:solidFill>
                <a:latin typeface="Times New Roman" pitchFamily="18" charset="0"/>
                <a:cs typeface="Times New Roman" pitchFamily="18" charset="0"/>
              </a:rPr>
              <a:t>custos de oportunidade </a:t>
            </a:r>
            <a:r>
              <a:rPr lang="pt-BR" sz="2600" dirty="0" smtClean="0">
                <a:solidFill>
                  <a:srgbClr val="FF0000"/>
                </a:solidFill>
                <a:latin typeface="Times New Roman" pitchFamily="18" charset="0"/>
                <a:cs typeface="Times New Roman" pitchFamily="18" charset="0"/>
              </a:rPr>
              <a:t>que justifiquem a oferta]</a:t>
            </a:r>
          </a:p>
          <a:p>
            <a:pPr algn="just"/>
            <a:r>
              <a:rPr lang="pt-BR" sz="2600" dirty="0" smtClean="0">
                <a:latin typeface="Times New Roman" pitchFamily="18" charset="0"/>
                <a:cs typeface="Times New Roman" pitchFamily="18" charset="0"/>
              </a:rPr>
              <a:t> </a:t>
            </a:r>
            <a:endParaRPr lang="pt-BR" sz="2600" dirty="0">
              <a:latin typeface="Times New Roman" pitchFamily="18" charset="0"/>
              <a:cs typeface="Times New Roman" pitchFamily="18" charset="0"/>
            </a:endParaRPr>
          </a:p>
          <a:p>
            <a:pPr marL="457200" indent="-457200" algn="just">
              <a:buFont typeface="Wingdings" pitchFamily="2" charset="2"/>
              <a:buChar char="Ø"/>
            </a:pPr>
            <a:r>
              <a:rPr lang="pt-BR" sz="2600" dirty="0" smtClean="0">
                <a:latin typeface="Times New Roman" pitchFamily="18" charset="0"/>
                <a:cs typeface="Times New Roman" pitchFamily="18" charset="0"/>
              </a:rPr>
              <a:t>Será exigida garantia </a:t>
            </a:r>
            <a:r>
              <a:rPr lang="pt-BR" sz="2600" dirty="0">
                <a:latin typeface="Times New Roman" pitchFamily="18" charset="0"/>
                <a:cs typeface="Times New Roman" pitchFamily="18" charset="0"/>
              </a:rPr>
              <a:t>adicional no caso </a:t>
            </a:r>
            <a:r>
              <a:rPr lang="pt-BR" sz="2600" dirty="0" smtClean="0">
                <a:latin typeface="Times New Roman" pitchFamily="18" charset="0"/>
                <a:cs typeface="Times New Roman" pitchFamily="18" charset="0"/>
              </a:rPr>
              <a:t>de obras e engenharia com </a:t>
            </a:r>
            <a:r>
              <a:rPr lang="pt-BR" sz="2600" dirty="0">
                <a:latin typeface="Times New Roman" pitchFamily="18" charset="0"/>
                <a:cs typeface="Times New Roman" pitchFamily="18" charset="0"/>
              </a:rPr>
              <a:t>propostas 85% abaixo do valor </a:t>
            </a:r>
            <a:r>
              <a:rPr lang="pt-BR" sz="2600" dirty="0" smtClean="0">
                <a:latin typeface="Times New Roman" pitchFamily="18" charset="0"/>
                <a:cs typeface="Times New Roman" pitchFamily="18" charset="0"/>
              </a:rPr>
              <a:t>orçado [no valor da diferença entre proposta x preço estimado]</a:t>
            </a:r>
          </a:p>
          <a:p>
            <a:pPr marL="457200" indent="-457200" algn="just">
              <a:buFont typeface="Wingdings" pitchFamily="2" charset="2"/>
              <a:buChar char="Ø"/>
            </a:pPr>
            <a:endParaRPr lang="pt-BR" sz="2600" dirty="0">
              <a:latin typeface="Times New Roman" pitchFamily="18" charset="0"/>
              <a:cs typeface="Times New Roman" pitchFamily="18" charset="0"/>
            </a:endParaRPr>
          </a:p>
          <a:p>
            <a:pPr marL="457200" indent="-457200" algn="just">
              <a:buFont typeface="Wingdings" pitchFamily="2" charset="2"/>
              <a:buChar char="Ø"/>
            </a:pPr>
            <a:r>
              <a:rPr lang="pt-BR" sz="2600" dirty="0">
                <a:latin typeface="Times New Roman" pitchFamily="18" charset="0"/>
                <a:cs typeface="Times New Roman" pitchFamily="18" charset="0"/>
              </a:rPr>
              <a:t>A Administração poderá realizar </a:t>
            </a:r>
            <a:r>
              <a:rPr lang="pt-BR" sz="2600" b="1" dirty="0">
                <a:latin typeface="Times New Roman" pitchFamily="18" charset="0"/>
                <a:cs typeface="Times New Roman" pitchFamily="18" charset="0"/>
              </a:rPr>
              <a:t>diligências</a:t>
            </a:r>
            <a:r>
              <a:rPr lang="pt-BR" sz="2600" dirty="0">
                <a:latin typeface="Times New Roman" pitchFamily="18" charset="0"/>
                <a:cs typeface="Times New Roman" pitchFamily="18" charset="0"/>
              </a:rPr>
              <a:t> para </a:t>
            </a:r>
            <a:r>
              <a:rPr lang="pt-BR" sz="2600" b="1" dirty="0">
                <a:latin typeface="Times New Roman" pitchFamily="18" charset="0"/>
                <a:cs typeface="Times New Roman" pitchFamily="18" charset="0"/>
              </a:rPr>
              <a:t>aferir </a:t>
            </a:r>
            <a:r>
              <a:rPr lang="pt-BR" sz="2600" dirty="0">
                <a:latin typeface="Times New Roman" pitchFamily="18" charset="0"/>
                <a:cs typeface="Times New Roman" pitchFamily="18" charset="0"/>
              </a:rPr>
              <a:t>a </a:t>
            </a:r>
            <a:r>
              <a:rPr lang="pt-BR" sz="2600" b="1" dirty="0">
                <a:latin typeface="Times New Roman" pitchFamily="18" charset="0"/>
                <a:cs typeface="Times New Roman" pitchFamily="18" charset="0"/>
              </a:rPr>
              <a:t>exequibilidade</a:t>
            </a:r>
            <a:r>
              <a:rPr lang="pt-BR" sz="2600" dirty="0">
                <a:latin typeface="Times New Roman" pitchFamily="18" charset="0"/>
                <a:cs typeface="Times New Roman" pitchFamily="18" charset="0"/>
              </a:rPr>
              <a:t> das propostas ou </a:t>
            </a:r>
            <a:r>
              <a:rPr lang="pt-BR" sz="2600" b="1" dirty="0">
                <a:latin typeface="Times New Roman" pitchFamily="18" charset="0"/>
                <a:cs typeface="Times New Roman" pitchFamily="18" charset="0"/>
              </a:rPr>
              <a:t>exigir</a:t>
            </a:r>
            <a:r>
              <a:rPr lang="pt-BR" sz="2600" dirty="0">
                <a:latin typeface="Times New Roman" pitchFamily="18" charset="0"/>
                <a:cs typeface="Times New Roman" pitchFamily="18" charset="0"/>
              </a:rPr>
              <a:t> dos licitantes que ela seja demonstrada</a:t>
            </a:r>
            <a:r>
              <a:rPr lang="pt-BR" sz="2600" dirty="0" smtClean="0"/>
              <a:t>; </a:t>
            </a:r>
            <a:endParaRPr lang="pt-BR" sz="26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19100" y="304800"/>
            <a:ext cx="9601200" cy="4847481"/>
          </a:xfrm>
        </p:spPr>
        <p:txBody>
          <a:bodyPr/>
          <a:lstStyle/>
          <a:p>
            <a:pPr algn="ctr"/>
            <a:r>
              <a:rPr lang="pt-BR" sz="4500" dirty="0" smtClean="0"/>
              <a:t>ETP </a:t>
            </a:r>
            <a:r>
              <a:rPr lang="pt-BR" sz="3500" dirty="0" smtClean="0"/>
              <a:t>[art. 18, I]</a:t>
            </a:r>
            <a:r>
              <a:rPr lang="pt-BR" sz="4500" dirty="0" smtClean="0"/>
              <a:t/>
            </a:r>
            <a:br>
              <a:rPr lang="pt-BR" sz="4500" dirty="0" smtClean="0"/>
            </a:br>
            <a:r>
              <a:rPr lang="pt-BR" sz="4500" dirty="0" smtClean="0"/>
              <a:t/>
            </a:r>
            <a:br>
              <a:rPr lang="pt-BR" sz="4500" dirty="0" smtClean="0"/>
            </a:br>
            <a:r>
              <a:rPr lang="pt-BR" sz="4500" dirty="0" smtClean="0"/>
              <a:t>deverá </a:t>
            </a:r>
            <a:r>
              <a:rPr lang="pt-BR" sz="4500" b="1" dirty="0"/>
              <a:t>evidenciar o problema a ser resolvido e a sua melhor solução</a:t>
            </a:r>
            <a:r>
              <a:rPr lang="pt-BR" sz="4500" dirty="0"/>
              <a:t>, de modo a permitir a avaliação da viabilidade técnica e econômica da </a:t>
            </a:r>
            <a:r>
              <a:rPr lang="pt-BR" sz="4500" dirty="0" smtClean="0"/>
              <a:t>contratação</a:t>
            </a:r>
            <a:endParaRPr lang="pt-BR" sz="4500" dirty="0"/>
          </a:p>
        </p:txBody>
      </p:sp>
    </p:spTree>
    <p:extLst>
      <p:ext uri="{BB962C8B-B14F-4D97-AF65-F5344CB8AC3E}">
        <p14:creationId xmlns:p14="http://schemas.microsoft.com/office/powerpoint/2010/main" val="111723770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86"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667" name="CaixaDeTexto 1"/>
          <p:cNvSpPr txBox="1"/>
          <p:nvPr/>
        </p:nvSpPr>
        <p:spPr>
          <a:xfrm>
            <a:off x="760246" y="561427"/>
            <a:ext cx="8928960" cy="5570756"/>
          </a:xfrm>
          <a:prstGeom prst="rect">
            <a:avLst/>
          </a:prstGeom>
          <a:noFill/>
        </p:spPr>
        <p:txBody>
          <a:bodyPr wrap="square" rtlCol="0">
            <a:spAutoFit/>
          </a:bodyPr>
          <a:lstStyle/>
          <a:p>
            <a:pPr marL="285750" lvl="0" indent="-285750" algn="ctr">
              <a:buFont typeface="Wingdings" pitchFamily="2" charset="2"/>
              <a:buChar char="ü"/>
            </a:pPr>
            <a:r>
              <a:rPr lang="pt-BR" sz="2800" b="1" i="1" dirty="0">
                <a:latin typeface="Times New Roman" pitchFamily="18" charset="0"/>
                <a:cs typeface="Times New Roman" pitchFamily="18" charset="0"/>
              </a:rPr>
              <a:t>CRITÉRIOS DE </a:t>
            </a:r>
            <a:r>
              <a:rPr lang="pt-BR" sz="2800" b="1" i="1" dirty="0" smtClean="0">
                <a:latin typeface="Times New Roman" pitchFamily="18" charset="0"/>
                <a:cs typeface="Times New Roman" pitchFamily="18" charset="0"/>
              </a:rPr>
              <a:t>JULGAMENTO</a:t>
            </a:r>
          </a:p>
          <a:p>
            <a:pPr lvl="0" algn="ctr"/>
            <a:r>
              <a:rPr lang="pt-BR" sz="2800" b="1" i="1" dirty="0" smtClean="0">
                <a:latin typeface="Times New Roman" pitchFamily="18" charset="0"/>
                <a:cs typeface="Times New Roman" pitchFamily="18" charset="0"/>
              </a:rPr>
              <a:t> </a:t>
            </a:r>
            <a:r>
              <a:rPr lang="pt-BR" sz="2800" b="1" i="1" dirty="0">
                <a:latin typeface="Times New Roman" pitchFamily="18" charset="0"/>
                <a:cs typeface="Times New Roman" pitchFamily="18" charset="0"/>
              </a:rPr>
              <a:t>[TIPOS DE LICITAÇÃO</a:t>
            </a:r>
            <a:r>
              <a:rPr lang="pt-BR" sz="2800" b="1" i="1" dirty="0" smtClean="0">
                <a:latin typeface="Times New Roman" pitchFamily="18" charset="0"/>
                <a:cs typeface="Times New Roman" pitchFamily="18" charset="0"/>
              </a:rPr>
              <a:t>]</a:t>
            </a:r>
          </a:p>
          <a:p>
            <a:pPr lvl="0"/>
            <a:endParaRPr lang="pt-BR" sz="2400" dirty="0">
              <a:latin typeface="Times New Roman" pitchFamily="18" charset="0"/>
              <a:cs typeface="Times New Roman" pitchFamily="18" charset="0"/>
            </a:endParaRPr>
          </a:p>
          <a:p>
            <a:pPr marL="342900" lvl="0" indent="-342900">
              <a:buFont typeface="Wingdings" pitchFamily="2" charset="2"/>
              <a:buChar char="Ø"/>
            </a:pPr>
            <a:r>
              <a:rPr lang="pt-BR" sz="2600" b="1" dirty="0">
                <a:latin typeface="Times New Roman" pitchFamily="18" charset="0"/>
                <a:cs typeface="Times New Roman" pitchFamily="18" charset="0"/>
              </a:rPr>
              <a:t>menor </a:t>
            </a:r>
            <a:r>
              <a:rPr lang="pt-BR" sz="2600" b="1" dirty="0" smtClean="0">
                <a:latin typeface="Times New Roman" pitchFamily="18" charset="0"/>
                <a:cs typeface="Times New Roman" pitchFamily="18" charset="0"/>
              </a:rPr>
              <a:t>preço </a:t>
            </a:r>
            <a:r>
              <a:rPr lang="pt-BR" sz="2600" dirty="0" smtClean="0">
                <a:latin typeface="Times New Roman" pitchFamily="18" charset="0"/>
                <a:cs typeface="Times New Roman" pitchFamily="18" charset="0"/>
              </a:rPr>
              <a:t>[aquisição de produtos de limpeza]</a:t>
            </a:r>
          </a:p>
          <a:p>
            <a:pPr lvl="0"/>
            <a:endParaRPr lang="pt-BR" sz="2600" dirty="0">
              <a:latin typeface="Times New Roman" pitchFamily="18" charset="0"/>
              <a:cs typeface="Times New Roman" pitchFamily="18" charset="0"/>
            </a:endParaRPr>
          </a:p>
          <a:p>
            <a:pPr marL="342900" lvl="0" indent="-342900">
              <a:buFont typeface="Wingdings" pitchFamily="2" charset="2"/>
              <a:buChar char="Ø"/>
            </a:pPr>
            <a:r>
              <a:rPr lang="pt-BR" sz="2600" b="1" dirty="0">
                <a:latin typeface="Times New Roman" pitchFamily="18" charset="0"/>
                <a:cs typeface="Times New Roman" pitchFamily="18" charset="0"/>
              </a:rPr>
              <a:t>melhor técnica ou conteúdo artístico</a:t>
            </a:r>
            <a:r>
              <a:rPr lang="pt-BR" sz="2600" b="1" dirty="0" smtClean="0">
                <a:latin typeface="Times New Roman" pitchFamily="18" charset="0"/>
                <a:cs typeface="Times New Roman" pitchFamily="18" charset="0"/>
              </a:rPr>
              <a:t>; </a:t>
            </a:r>
            <a:r>
              <a:rPr lang="pt-BR" sz="2600" dirty="0" smtClean="0">
                <a:latin typeface="Times New Roman" pitchFamily="18" charset="0"/>
                <a:cs typeface="Times New Roman" pitchFamily="18" charset="0"/>
              </a:rPr>
              <a:t>[premiações culturais]</a:t>
            </a:r>
          </a:p>
          <a:p>
            <a:pPr lvl="0"/>
            <a:endParaRPr lang="pt-BR" sz="2600" dirty="0" smtClean="0">
              <a:latin typeface="Times New Roman" pitchFamily="18" charset="0"/>
              <a:cs typeface="Times New Roman" pitchFamily="18" charset="0"/>
            </a:endParaRPr>
          </a:p>
          <a:p>
            <a:pPr marL="342900" lvl="0" indent="-342900">
              <a:buFont typeface="Wingdings" pitchFamily="2" charset="2"/>
              <a:buChar char="Ø"/>
            </a:pPr>
            <a:r>
              <a:rPr lang="pt-BR" sz="2600" b="1" dirty="0" smtClean="0">
                <a:latin typeface="Times New Roman" pitchFamily="18" charset="0"/>
                <a:cs typeface="Times New Roman" pitchFamily="18" charset="0"/>
              </a:rPr>
              <a:t>técnica e preço;  </a:t>
            </a:r>
            <a:r>
              <a:rPr lang="pt-BR" sz="2600" dirty="0" smtClean="0">
                <a:latin typeface="Times New Roman" pitchFamily="18" charset="0"/>
                <a:cs typeface="Times New Roman" pitchFamily="18" charset="0"/>
              </a:rPr>
              <a:t>[serviços da GEPAM]</a:t>
            </a:r>
            <a:endParaRPr lang="pt-BR" sz="2600" dirty="0">
              <a:latin typeface="Times New Roman" pitchFamily="18" charset="0"/>
              <a:cs typeface="Times New Roman" pitchFamily="18" charset="0"/>
            </a:endParaRPr>
          </a:p>
          <a:p>
            <a:pPr lvl="0"/>
            <a:endParaRPr lang="pt-BR" sz="2600" dirty="0" smtClean="0">
              <a:latin typeface="Times New Roman" pitchFamily="18" charset="0"/>
              <a:cs typeface="Times New Roman" pitchFamily="18" charset="0"/>
            </a:endParaRPr>
          </a:p>
          <a:p>
            <a:pPr marL="342900" lvl="0" indent="-342900">
              <a:buFont typeface="Wingdings" pitchFamily="2" charset="2"/>
              <a:buChar char="Ø"/>
            </a:pPr>
            <a:r>
              <a:rPr lang="pt-BR" sz="2600" b="1" dirty="0" smtClean="0">
                <a:latin typeface="Times New Roman" pitchFamily="18" charset="0"/>
                <a:cs typeface="Times New Roman" pitchFamily="18" charset="0"/>
              </a:rPr>
              <a:t>maior </a:t>
            </a:r>
            <a:r>
              <a:rPr lang="pt-BR" sz="2600" b="1" dirty="0">
                <a:latin typeface="Times New Roman" pitchFamily="18" charset="0"/>
                <a:cs typeface="Times New Roman" pitchFamily="18" charset="0"/>
              </a:rPr>
              <a:t>retorno </a:t>
            </a:r>
            <a:r>
              <a:rPr lang="pt-BR" sz="2600" b="1" dirty="0" smtClean="0">
                <a:latin typeface="Times New Roman" pitchFamily="18" charset="0"/>
                <a:cs typeface="Times New Roman" pitchFamily="18" charset="0"/>
              </a:rPr>
              <a:t>econômico;</a:t>
            </a:r>
            <a:r>
              <a:rPr lang="pt-BR" sz="2600" dirty="0">
                <a:latin typeface="Times New Roman" pitchFamily="18" charset="0"/>
                <a:cs typeface="Times New Roman" pitchFamily="18" charset="0"/>
              </a:rPr>
              <a:t> </a:t>
            </a:r>
            <a:r>
              <a:rPr lang="pt-BR" sz="2600" dirty="0" smtClean="0">
                <a:latin typeface="Times New Roman" pitchFamily="18" charset="0"/>
                <a:cs typeface="Times New Roman" pitchFamily="18" charset="0"/>
              </a:rPr>
              <a:t>[contratos </a:t>
            </a:r>
            <a:r>
              <a:rPr lang="pt-BR" sz="2600" dirty="0">
                <a:latin typeface="Times New Roman" pitchFamily="18" charset="0"/>
                <a:cs typeface="Times New Roman" pitchFamily="18" charset="0"/>
              </a:rPr>
              <a:t>de </a:t>
            </a:r>
            <a:r>
              <a:rPr lang="pt-BR" sz="2600" dirty="0" smtClean="0">
                <a:latin typeface="Times New Roman" pitchFamily="18" charset="0"/>
                <a:cs typeface="Times New Roman" pitchFamily="18" charset="0"/>
              </a:rPr>
              <a:t>eficiência]</a:t>
            </a:r>
          </a:p>
          <a:p>
            <a:pPr lvl="0"/>
            <a:endParaRPr lang="pt-BR" sz="2600" dirty="0">
              <a:latin typeface="Times New Roman" pitchFamily="18" charset="0"/>
              <a:cs typeface="Times New Roman" pitchFamily="18" charset="0"/>
            </a:endParaRPr>
          </a:p>
          <a:p>
            <a:pPr marL="342900" lvl="0" indent="-342900">
              <a:buFont typeface="Wingdings" pitchFamily="2" charset="2"/>
              <a:buChar char="Ø"/>
            </a:pPr>
            <a:r>
              <a:rPr lang="pt-BR" sz="2600" b="1" dirty="0">
                <a:latin typeface="Times New Roman" pitchFamily="18" charset="0"/>
                <a:cs typeface="Times New Roman" pitchFamily="18" charset="0"/>
              </a:rPr>
              <a:t>maior desconto</a:t>
            </a:r>
            <a:r>
              <a:rPr lang="pt-BR" sz="2600" b="1" dirty="0" smtClean="0">
                <a:latin typeface="Times New Roman" pitchFamily="18" charset="0"/>
                <a:cs typeface="Times New Roman" pitchFamily="18" charset="0"/>
              </a:rPr>
              <a:t>; </a:t>
            </a:r>
            <a:r>
              <a:rPr lang="pt-BR" sz="2600" dirty="0" smtClean="0">
                <a:latin typeface="Times New Roman" pitchFamily="18" charset="0"/>
                <a:cs typeface="Times New Roman" pitchFamily="18" charset="0"/>
              </a:rPr>
              <a:t>[medicamentos]</a:t>
            </a:r>
            <a:endParaRPr lang="pt-BR" sz="2600" dirty="0">
              <a:latin typeface="Times New Roman" pitchFamily="18" charset="0"/>
              <a:cs typeface="Times New Roman" pitchFamily="18" charset="0"/>
            </a:endParaRPr>
          </a:p>
          <a:p>
            <a:r>
              <a:rPr lang="pt-BR" i="1" dirty="0"/>
              <a:t/>
            </a:r>
            <a:br>
              <a:rPr lang="pt-BR" i="1" dirty="0"/>
            </a:br>
            <a:r>
              <a:rPr lang="pt-BR" i="1" dirty="0"/>
              <a:t> </a:t>
            </a:r>
            <a:endParaRPr lang="pt-BR" dirty="0"/>
          </a:p>
          <a:p>
            <a:endParaRPr lang="pt-BR" dirty="0"/>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0"/>
            <a:ext cx="1027747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tângulo 1"/>
          <p:cNvSpPr/>
          <p:nvPr/>
        </p:nvSpPr>
        <p:spPr>
          <a:xfrm>
            <a:off x="2964081" y="2719604"/>
            <a:ext cx="7334188" cy="584775"/>
          </a:xfrm>
          <a:prstGeom prst="rect">
            <a:avLst/>
          </a:prstGeom>
        </p:spPr>
        <p:txBody>
          <a:bodyPr wrap="none">
            <a:spAutoFit/>
          </a:bodyPr>
          <a:lstStyle/>
          <a:p>
            <a:pPr lvl="0" algn="ctr"/>
            <a:r>
              <a:rPr lang="pt-BR" sz="3200" b="1" dirty="0" smtClean="0">
                <a:solidFill>
                  <a:srgbClr val="FF0000"/>
                </a:solidFill>
                <a:latin typeface="Times New Roman" pitchFamily="18" charset="0"/>
                <a:cs typeface="Times New Roman" pitchFamily="18" charset="0"/>
              </a:rPr>
              <a:t>IN 73/22 – menor preço e maior desconto</a:t>
            </a:r>
            <a:endParaRPr lang="pt-BR" sz="3200" b="1" dirty="0">
              <a:solidFill>
                <a:srgbClr val="FF0000"/>
              </a:solidFill>
              <a:latin typeface="Times New Roman" pitchFamily="18" charset="0"/>
              <a:cs typeface="Times New Roman" pitchFamily="18" charset="0"/>
            </a:endParaRPr>
          </a:p>
        </p:txBody>
      </p:sp>
      <p:sp>
        <p:nvSpPr>
          <p:cNvPr id="3" name="object 3"/>
          <p:cNvSpPr/>
          <p:nvPr/>
        </p:nvSpPr>
        <p:spPr>
          <a:xfrm>
            <a:off x="3086100" y="3281520"/>
            <a:ext cx="7212169" cy="45719"/>
          </a:xfrm>
          <a:custGeom>
            <a:avLst/>
            <a:gdLst/>
            <a:ahLst/>
            <a:cxnLst/>
            <a:rect l="l" t="t" r="r" b="b"/>
            <a:pathLst>
              <a:path w="5251450" h="18414">
                <a:moveTo>
                  <a:pt x="5251069" y="0"/>
                </a:moveTo>
                <a:lnTo>
                  <a:pt x="0" y="0"/>
                </a:lnTo>
                <a:lnTo>
                  <a:pt x="0" y="18287"/>
                </a:lnTo>
                <a:lnTo>
                  <a:pt x="5251069" y="18287"/>
                </a:lnTo>
                <a:lnTo>
                  <a:pt x="5251069" y="0"/>
                </a:lnTo>
                <a:close/>
              </a:path>
            </a:pathLst>
          </a:custGeom>
          <a:solidFill>
            <a:srgbClr val="000000"/>
          </a:solidFill>
        </p:spPr>
        <p:txBody>
          <a:bodyPr wrap="square" lIns="0" tIns="0" rIns="0" bIns="0" rtlCol="0"/>
          <a:lstStyle/>
          <a:p>
            <a:endParaRPr/>
          </a:p>
        </p:txBody>
      </p:sp>
    </p:spTree>
    <p:extLst>
      <p:ext uri="{BB962C8B-B14F-4D97-AF65-F5344CB8AC3E}">
        <p14:creationId xmlns:p14="http://schemas.microsoft.com/office/powerpoint/2010/main" val="3149791009"/>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67" name="CaixaDeTexto 1"/>
          <p:cNvSpPr txBox="1"/>
          <p:nvPr/>
        </p:nvSpPr>
        <p:spPr>
          <a:xfrm>
            <a:off x="266700" y="0"/>
            <a:ext cx="9829800" cy="6617196"/>
          </a:xfrm>
          <a:prstGeom prst="rect">
            <a:avLst/>
          </a:prstGeom>
          <a:noFill/>
        </p:spPr>
        <p:txBody>
          <a:bodyPr wrap="square" rtlCol="0">
            <a:spAutoFit/>
          </a:bodyPr>
          <a:lstStyle/>
          <a:p>
            <a:pPr marL="652242" lvl="1" indent="-285750" algn="just">
              <a:buFont typeface="Wingdings" pitchFamily="2" charset="2"/>
              <a:buChar char="ü"/>
            </a:pPr>
            <a:r>
              <a:rPr lang="pt-BR" sz="3200" dirty="0" smtClean="0">
                <a:solidFill>
                  <a:srgbClr val="FF0000"/>
                </a:solidFill>
                <a:latin typeface="Times New Roman" pitchFamily="18" charset="0"/>
                <a:cs typeface="Times New Roman" pitchFamily="18" charset="0"/>
              </a:rPr>
              <a:t>Regulamentação federal dos critérios menor preço e maior desconto – IN 73/22</a:t>
            </a:r>
          </a:p>
          <a:p>
            <a:pPr lvl="0" algn="just"/>
            <a:r>
              <a:rPr lang="pt-BR" sz="1800" dirty="0">
                <a:latin typeface="Times New Roman" pitchFamily="18" charset="0"/>
                <a:cs typeface="Times New Roman" pitchFamily="18" charset="0"/>
              </a:rPr>
              <a:t>- </a:t>
            </a:r>
            <a:r>
              <a:rPr lang="pt-BR" sz="1800" b="1" dirty="0">
                <a:latin typeface="Times New Roman" pitchFamily="18" charset="0"/>
                <a:cs typeface="Times New Roman" pitchFamily="18" charset="0"/>
              </a:rPr>
              <a:t>Responsabilidade do participante</a:t>
            </a:r>
            <a:r>
              <a:rPr lang="pt-BR" sz="1800" dirty="0">
                <a:latin typeface="Times New Roman" pitchFamily="18" charset="0"/>
                <a:cs typeface="Times New Roman" pitchFamily="18" charset="0"/>
              </a:rPr>
              <a:t>: uso do sistema, senhas, atos processuais, mensagens não lidas ou desconexão;</a:t>
            </a:r>
          </a:p>
          <a:p>
            <a:pPr lvl="0" algn="just"/>
            <a:r>
              <a:rPr lang="pt-BR" sz="1800" dirty="0">
                <a:latin typeface="Times New Roman" pitchFamily="18" charset="0"/>
                <a:cs typeface="Times New Roman" pitchFamily="18" charset="0"/>
              </a:rPr>
              <a:t>- </a:t>
            </a:r>
            <a:r>
              <a:rPr lang="pt-BR" sz="1800" b="1" dirty="0" smtClean="0">
                <a:latin typeface="Times New Roman" pitchFamily="18" charset="0"/>
                <a:cs typeface="Times New Roman" pitchFamily="18" charset="0"/>
              </a:rPr>
              <a:t>vedada </a:t>
            </a:r>
            <a:r>
              <a:rPr lang="pt-BR" sz="1800" b="1" dirty="0">
                <a:latin typeface="Times New Roman" pitchFamily="18" charset="0"/>
                <a:cs typeface="Times New Roman" pitchFamily="18" charset="0"/>
              </a:rPr>
              <a:t>outra forma de </a:t>
            </a:r>
            <a:r>
              <a:rPr lang="pt-BR" sz="1800" b="1" dirty="0" smtClean="0">
                <a:latin typeface="Times New Roman" pitchFamily="18" charset="0"/>
                <a:cs typeface="Times New Roman" pitchFamily="18" charset="0"/>
              </a:rPr>
              <a:t>comunicação </a:t>
            </a:r>
            <a:r>
              <a:rPr lang="pt-BR" sz="1800" dirty="0" smtClean="0">
                <a:latin typeface="Times New Roman" pitchFamily="18" charset="0"/>
                <a:cs typeface="Times New Roman" pitchFamily="18" charset="0"/>
              </a:rPr>
              <a:t>se não chat.</a:t>
            </a:r>
            <a:endParaRPr lang="pt-BR" sz="1800" dirty="0">
              <a:latin typeface="Times New Roman" pitchFamily="18" charset="0"/>
              <a:cs typeface="Times New Roman" pitchFamily="18" charset="0"/>
            </a:endParaRPr>
          </a:p>
          <a:p>
            <a:pPr lvl="0" algn="just"/>
            <a:r>
              <a:rPr lang="pt-BR" sz="1800" dirty="0">
                <a:latin typeface="Times New Roman" pitchFamily="18" charset="0"/>
                <a:cs typeface="Times New Roman" pitchFamily="18" charset="0"/>
              </a:rPr>
              <a:t>- </a:t>
            </a:r>
            <a:r>
              <a:rPr lang="pt-BR" sz="1800" dirty="0" smtClean="0">
                <a:latin typeface="Times New Roman" pitchFamily="18" charset="0"/>
                <a:cs typeface="Times New Roman" pitchFamily="18" charset="0"/>
              </a:rPr>
              <a:t>licitante </a:t>
            </a:r>
            <a:r>
              <a:rPr lang="pt-BR" sz="1800" dirty="0">
                <a:latin typeface="Times New Roman" pitchFamily="18" charset="0"/>
                <a:cs typeface="Times New Roman" pitchFamily="18" charset="0"/>
              </a:rPr>
              <a:t>poderá, uma única vez, </a:t>
            </a:r>
            <a:r>
              <a:rPr lang="pt-BR" sz="1800" b="1" dirty="0">
                <a:latin typeface="Times New Roman" pitchFamily="18" charset="0"/>
                <a:cs typeface="Times New Roman" pitchFamily="18" charset="0"/>
              </a:rPr>
              <a:t>excluir seu último lance </a:t>
            </a:r>
            <a:r>
              <a:rPr lang="pt-BR" sz="1800" dirty="0">
                <a:latin typeface="Times New Roman" pitchFamily="18" charset="0"/>
                <a:cs typeface="Times New Roman" pitchFamily="18" charset="0"/>
              </a:rPr>
              <a:t>ofertado, no intervalo de quinze segundos após o registro no sistema;</a:t>
            </a:r>
          </a:p>
          <a:p>
            <a:pPr lvl="0" algn="just"/>
            <a:r>
              <a:rPr lang="pt-BR" sz="1800" dirty="0">
                <a:latin typeface="Times New Roman" pitchFamily="18" charset="0"/>
                <a:cs typeface="Times New Roman" pitchFamily="18" charset="0"/>
              </a:rPr>
              <a:t>- Agente/Comissão poderá durante a disputa, medida excepcional, </a:t>
            </a:r>
            <a:r>
              <a:rPr lang="pt-BR" sz="1800" b="1" dirty="0">
                <a:latin typeface="Times New Roman" pitchFamily="18" charset="0"/>
                <a:cs typeface="Times New Roman" pitchFamily="18" charset="0"/>
              </a:rPr>
              <a:t>excluir a proposta ou o lance </a:t>
            </a:r>
            <a:r>
              <a:rPr lang="pt-BR" sz="1800" dirty="0">
                <a:latin typeface="Times New Roman" pitchFamily="18" charset="0"/>
                <a:cs typeface="Times New Roman" pitchFamily="18" charset="0"/>
              </a:rPr>
              <a:t>que possa comprometer, restringir ou frustrar o caráter competitivo do processo licitatório, mediante comunicação eletrônica automática via sistema.</a:t>
            </a:r>
          </a:p>
          <a:p>
            <a:pPr lvl="0" algn="just"/>
            <a:r>
              <a:rPr lang="pt-BR" sz="1800" dirty="0">
                <a:latin typeface="Times New Roman" pitchFamily="18" charset="0"/>
                <a:cs typeface="Times New Roman" pitchFamily="18" charset="0"/>
              </a:rPr>
              <a:t>- a exclusão implica a retirada do licitante do certame, sem prejuízo do direito de defesa.</a:t>
            </a:r>
          </a:p>
          <a:p>
            <a:pPr lvl="0" algn="just"/>
            <a:r>
              <a:rPr lang="pt-BR" sz="1800" dirty="0">
                <a:latin typeface="Times New Roman" pitchFamily="18" charset="0"/>
                <a:cs typeface="Times New Roman" pitchFamily="18" charset="0"/>
              </a:rPr>
              <a:t>- </a:t>
            </a:r>
            <a:r>
              <a:rPr lang="pt-BR" sz="1800" b="1" dirty="0" smtClean="0">
                <a:latin typeface="Times New Roman" pitchFamily="18" charset="0"/>
                <a:cs typeface="Times New Roman" pitchFamily="18" charset="0"/>
              </a:rPr>
              <a:t>vedada </a:t>
            </a:r>
            <a:r>
              <a:rPr lang="pt-BR" sz="1800" b="1" dirty="0">
                <a:latin typeface="Times New Roman" pitchFamily="18" charset="0"/>
                <a:cs typeface="Times New Roman" pitchFamily="18" charset="0"/>
              </a:rPr>
              <a:t>a identificação do </a:t>
            </a:r>
            <a:r>
              <a:rPr lang="pt-BR" sz="1800" b="1" dirty="0" smtClean="0">
                <a:latin typeface="Times New Roman" pitchFamily="18" charset="0"/>
                <a:cs typeface="Times New Roman" pitchFamily="18" charset="0"/>
              </a:rPr>
              <a:t>licitante</a:t>
            </a:r>
            <a:r>
              <a:rPr lang="pt-BR" sz="1800" dirty="0" smtClean="0">
                <a:latin typeface="Times New Roman" pitchFamily="18" charset="0"/>
                <a:cs typeface="Times New Roman" pitchFamily="18" charset="0"/>
              </a:rPr>
              <a:t>, só valores;</a:t>
            </a:r>
            <a:endParaRPr lang="pt-BR" sz="1800" dirty="0">
              <a:latin typeface="Times New Roman" pitchFamily="18" charset="0"/>
              <a:cs typeface="Times New Roman" pitchFamily="18" charset="0"/>
            </a:endParaRPr>
          </a:p>
          <a:p>
            <a:pPr lvl="0" algn="just"/>
            <a:r>
              <a:rPr lang="pt-BR" sz="1800" dirty="0" smtClean="0">
                <a:latin typeface="Times New Roman" pitchFamily="18" charset="0"/>
                <a:cs typeface="Times New Roman" pitchFamily="18" charset="0"/>
              </a:rPr>
              <a:t>- proposta vencedora </a:t>
            </a:r>
            <a:r>
              <a:rPr lang="pt-BR" sz="1800" b="1" dirty="0">
                <a:latin typeface="Times New Roman" pitchFamily="18" charset="0"/>
                <a:cs typeface="Times New Roman" pitchFamily="18" charset="0"/>
              </a:rPr>
              <a:t>não atenda ao quantitativo total estimado </a:t>
            </a:r>
            <a:r>
              <a:rPr lang="pt-BR" sz="1800" dirty="0">
                <a:latin typeface="Times New Roman" pitchFamily="18" charset="0"/>
                <a:cs typeface="Times New Roman" pitchFamily="18" charset="0"/>
              </a:rPr>
              <a:t>para a contratação, poderá ser convocada a quantidade de licitantes necessária para alcançar o total estimado, respeitada a ordem de classificação, </a:t>
            </a:r>
            <a:r>
              <a:rPr lang="pt-BR" sz="1800" b="1" dirty="0">
                <a:latin typeface="Times New Roman" pitchFamily="18" charset="0"/>
                <a:cs typeface="Times New Roman" pitchFamily="18" charset="0"/>
              </a:rPr>
              <a:t>observado o preço da proposta vencedora</a:t>
            </a:r>
            <a:r>
              <a:rPr lang="pt-BR" sz="1800" dirty="0">
                <a:latin typeface="Times New Roman" pitchFamily="18" charset="0"/>
                <a:cs typeface="Times New Roman" pitchFamily="18" charset="0"/>
              </a:rPr>
              <a:t>.</a:t>
            </a:r>
          </a:p>
          <a:p>
            <a:pPr lvl="0" algn="just"/>
            <a:r>
              <a:rPr lang="pt-BR" sz="1800" dirty="0">
                <a:latin typeface="Times New Roman" pitchFamily="18" charset="0"/>
                <a:cs typeface="Times New Roman" pitchFamily="18" charset="0"/>
              </a:rPr>
              <a:t>- </a:t>
            </a:r>
            <a:r>
              <a:rPr lang="pt-BR" sz="1800" b="1" dirty="0">
                <a:latin typeface="Times New Roman" pitchFamily="18" charset="0"/>
                <a:cs typeface="Times New Roman" pitchFamily="18" charset="0"/>
              </a:rPr>
              <a:t>documentos </a:t>
            </a:r>
            <a:r>
              <a:rPr lang="pt-BR" sz="1800" b="1" dirty="0" smtClean="0">
                <a:latin typeface="Times New Roman" pitchFamily="18" charset="0"/>
                <a:cs typeface="Times New Roman" pitchFamily="18" charset="0"/>
              </a:rPr>
              <a:t>solicitados </a:t>
            </a:r>
            <a:r>
              <a:rPr lang="pt-BR" sz="1800" b="1" dirty="0">
                <a:latin typeface="Times New Roman" pitchFamily="18" charset="0"/>
                <a:cs typeface="Times New Roman" pitchFamily="18" charset="0"/>
              </a:rPr>
              <a:t>via sistema com prazo mínimo de duas horas</a:t>
            </a:r>
            <a:r>
              <a:rPr lang="pt-BR" sz="1800" dirty="0">
                <a:latin typeface="Times New Roman" pitchFamily="18" charset="0"/>
                <a:cs typeface="Times New Roman" pitchFamily="18" charset="0"/>
              </a:rPr>
              <a:t>, </a:t>
            </a:r>
            <a:r>
              <a:rPr lang="pt-BR" sz="1800" dirty="0" smtClean="0">
                <a:latin typeface="Times New Roman" pitchFamily="18" charset="0"/>
                <a:cs typeface="Times New Roman" pitchFamily="18" charset="0"/>
              </a:rPr>
              <a:t>prorrogável p/igual</a:t>
            </a:r>
            <a:endParaRPr lang="pt-BR" sz="1800" dirty="0">
              <a:latin typeface="Times New Roman" pitchFamily="18" charset="0"/>
              <a:cs typeface="Times New Roman" pitchFamily="18" charset="0"/>
            </a:endParaRPr>
          </a:p>
          <a:p>
            <a:pPr lvl="0" algn="just"/>
            <a:r>
              <a:rPr lang="pt-BR" sz="1800" dirty="0">
                <a:latin typeface="Times New Roman" pitchFamily="18" charset="0"/>
                <a:cs typeface="Times New Roman" pitchFamily="18" charset="0"/>
              </a:rPr>
              <a:t>- suspensão da sessão para diligências, o reinício somente poderá ocorrer mediante aviso prévio no sistema com, no mínimo, vinte e quatro horas de antecedência;</a:t>
            </a:r>
          </a:p>
          <a:p>
            <a:pPr lvl="0" algn="just"/>
            <a:r>
              <a:rPr lang="pt-BR" sz="1800" dirty="0">
                <a:latin typeface="Times New Roman" pitchFamily="18" charset="0"/>
                <a:cs typeface="Times New Roman" pitchFamily="18" charset="0"/>
              </a:rPr>
              <a:t>- Não assinado contrato no prazo: </a:t>
            </a:r>
          </a:p>
          <a:p>
            <a:pPr lvl="0" algn="just"/>
            <a:r>
              <a:rPr lang="pt-BR" sz="1800" dirty="0">
                <a:latin typeface="Times New Roman" pitchFamily="18" charset="0"/>
                <a:cs typeface="Times New Roman" pitchFamily="18" charset="0"/>
              </a:rPr>
              <a:t>a) convoca os demais classificados para </a:t>
            </a:r>
            <a:r>
              <a:rPr lang="pt-BR" sz="1800" b="1" dirty="0">
                <a:latin typeface="Times New Roman" pitchFamily="18" charset="0"/>
                <a:cs typeface="Times New Roman" pitchFamily="18" charset="0"/>
              </a:rPr>
              <a:t>fornecerem no mesmo preço</a:t>
            </a:r>
            <a:r>
              <a:rPr lang="pt-BR" sz="1800" dirty="0">
                <a:latin typeface="Times New Roman" pitchFamily="18" charset="0"/>
                <a:cs typeface="Times New Roman" pitchFamily="18" charset="0"/>
              </a:rPr>
              <a:t>;</a:t>
            </a:r>
          </a:p>
          <a:p>
            <a:pPr lvl="0" algn="just"/>
            <a:r>
              <a:rPr lang="pt-BR" sz="1800" dirty="0">
                <a:latin typeface="Times New Roman" pitchFamily="18" charset="0"/>
                <a:cs typeface="Times New Roman" pitchFamily="18" charset="0"/>
              </a:rPr>
              <a:t>b) convoca os demais classificados para </a:t>
            </a:r>
            <a:r>
              <a:rPr lang="pt-BR" sz="1800" b="1" dirty="0">
                <a:latin typeface="Times New Roman" pitchFamily="18" charset="0"/>
                <a:cs typeface="Times New Roman" pitchFamily="18" charset="0"/>
              </a:rPr>
              <a:t>fornecerem em preço melhor</a:t>
            </a:r>
            <a:r>
              <a:rPr lang="pt-BR" sz="1800" dirty="0">
                <a:latin typeface="Times New Roman" pitchFamily="18" charset="0"/>
                <a:cs typeface="Times New Roman" pitchFamily="18" charset="0"/>
              </a:rPr>
              <a:t>, ainda que acima do menor;</a:t>
            </a:r>
          </a:p>
          <a:p>
            <a:pPr lvl="0" algn="just"/>
            <a:r>
              <a:rPr lang="pt-BR" sz="1800" dirty="0">
                <a:latin typeface="Times New Roman" pitchFamily="18" charset="0"/>
                <a:cs typeface="Times New Roman" pitchFamily="18" charset="0"/>
              </a:rPr>
              <a:t>c) não havendo, convoca os demais classificados para </a:t>
            </a:r>
            <a:r>
              <a:rPr lang="pt-BR" sz="1800" b="1" dirty="0">
                <a:latin typeface="Times New Roman" pitchFamily="18" charset="0"/>
                <a:cs typeface="Times New Roman" pitchFamily="18" charset="0"/>
              </a:rPr>
              <a:t>fornecerem no preço ofertado </a:t>
            </a:r>
            <a:r>
              <a:rPr lang="pt-BR" sz="1800" dirty="0">
                <a:latin typeface="Times New Roman" pitchFamily="18" charset="0"/>
                <a:cs typeface="Times New Roman" pitchFamily="18" charset="0"/>
              </a:rPr>
              <a:t>por eles</a:t>
            </a:r>
            <a:r>
              <a:rPr lang="pt-BR" sz="1800" dirty="0" smtClean="0">
                <a:latin typeface="Times New Roman" pitchFamily="18" charset="0"/>
                <a:cs typeface="Times New Roman" pitchFamily="18" charset="0"/>
              </a:rPr>
              <a:t>;</a:t>
            </a:r>
            <a:endParaRPr lang="pt-BR" sz="1800" dirty="0">
              <a:latin typeface="Times New Roman" pitchFamily="18" charset="0"/>
              <a:cs typeface="Times New Roman" pitchFamily="18" charset="0"/>
            </a:endParaRPr>
          </a:p>
        </p:txBody>
      </p:sp>
    </p:spTree>
    <p:extLst>
      <p:ext uri="{BB962C8B-B14F-4D97-AF65-F5344CB8AC3E}">
        <p14:creationId xmlns:p14="http://schemas.microsoft.com/office/powerpoint/2010/main" val="1787501842"/>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932" y="15765"/>
            <a:ext cx="10344201" cy="6902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tângulo 1"/>
          <p:cNvSpPr/>
          <p:nvPr/>
        </p:nvSpPr>
        <p:spPr>
          <a:xfrm>
            <a:off x="5302126" y="2719604"/>
            <a:ext cx="2658100" cy="584775"/>
          </a:xfrm>
          <a:prstGeom prst="rect">
            <a:avLst/>
          </a:prstGeom>
        </p:spPr>
        <p:txBody>
          <a:bodyPr wrap="none">
            <a:spAutoFit/>
          </a:bodyPr>
          <a:lstStyle/>
          <a:p>
            <a:pPr lvl="0" algn="ctr"/>
            <a:r>
              <a:rPr lang="pt-BR" sz="3200" b="1" dirty="0" smtClean="0">
                <a:solidFill>
                  <a:srgbClr val="FF0000"/>
                </a:solidFill>
                <a:latin typeface="Times New Roman" pitchFamily="18" charset="0"/>
                <a:cs typeface="Times New Roman" pitchFamily="18" charset="0"/>
              </a:rPr>
              <a:t>IN nº 02/2023 </a:t>
            </a:r>
            <a:endParaRPr lang="pt-BR" sz="3200" b="1" dirty="0">
              <a:solidFill>
                <a:srgbClr val="FF0000"/>
              </a:solidFill>
              <a:latin typeface="Times New Roman" pitchFamily="18" charset="0"/>
              <a:cs typeface="Times New Roman" pitchFamily="18" charset="0"/>
            </a:endParaRPr>
          </a:p>
        </p:txBody>
      </p:sp>
      <p:sp>
        <p:nvSpPr>
          <p:cNvPr id="3" name="object 3"/>
          <p:cNvSpPr/>
          <p:nvPr/>
        </p:nvSpPr>
        <p:spPr>
          <a:xfrm>
            <a:off x="3086100" y="3281520"/>
            <a:ext cx="7212169" cy="45719"/>
          </a:xfrm>
          <a:custGeom>
            <a:avLst/>
            <a:gdLst/>
            <a:ahLst/>
            <a:cxnLst/>
            <a:rect l="l" t="t" r="r" b="b"/>
            <a:pathLst>
              <a:path w="5251450" h="18414">
                <a:moveTo>
                  <a:pt x="5251069" y="0"/>
                </a:moveTo>
                <a:lnTo>
                  <a:pt x="0" y="0"/>
                </a:lnTo>
                <a:lnTo>
                  <a:pt x="0" y="18287"/>
                </a:lnTo>
                <a:lnTo>
                  <a:pt x="5251069" y="18287"/>
                </a:lnTo>
                <a:lnTo>
                  <a:pt x="5251069" y="0"/>
                </a:lnTo>
                <a:close/>
              </a:path>
            </a:pathLst>
          </a:custGeom>
          <a:solidFill>
            <a:srgbClr val="000000"/>
          </a:solidFill>
        </p:spPr>
        <p:txBody>
          <a:bodyPr wrap="square" lIns="0" tIns="0" rIns="0" bIns="0" rtlCol="0"/>
          <a:lstStyle/>
          <a:p>
            <a:endParaRPr/>
          </a:p>
        </p:txBody>
      </p:sp>
      <p:sp>
        <p:nvSpPr>
          <p:cNvPr id="5" name="Retângulo 4"/>
          <p:cNvSpPr/>
          <p:nvPr/>
        </p:nvSpPr>
        <p:spPr>
          <a:xfrm>
            <a:off x="2933700" y="1905000"/>
            <a:ext cx="7189597" cy="584775"/>
          </a:xfrm>
          <a:prstGeom prst="rect">
            <a:avLst/>
          </a:prstGeom>
        </p:spPr>
        <p:txBody>
          <a:bodyPr wrap="none">
            <a:spAutoFit/>
          </a:bodyPr>
          <a:lstStyle/>
          <a:p>
            <a:pPr lvl="0" algn="ctr"/>
            <a:r>
              <a:rPr lang="pt-BR" sz="3200" b="1" dirty="0" smtClean="0">
                <a:solidFill>
                  <a:srgbClr val="FF0000"/>
                </a:solidFill>
                <a:latin typeface="Times New Roman" pitchFamily="18" charset="0"/>
                <a:cs typeface="Times New Roman" pitchFamily="18" charset="0"/>
              </a:rPr>
              <a:t>“TÉCNICA” E “TÉCNICA E PREÇO”</a:t>
            </a:r>
            <a:endParaRPr lang="pt-BR" sz="32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2890535914"/>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67" name="CaixaDeTexto 1"/>
          <p:cNvSpPr txBox="1"/>
          <p:nvPr/>
        </p:nvSpPr>
        <p:spPr>
          <a:xfrm>
            <a:off x="266700" y="191949"/>
            <a:ext cx="9829800" cy="6401753"/>
          </a:xfrm>
          <a:prstGeom prst="rect">
            <a:avLst/>
          </a:prstGeom>
          <a:noFill/>
        </p:spPr>
        <p:txBody>
          <a:bodyPr wrap="square" rtlCol="0">
            <a:spAutoFit/>
          </a:bodyPr>
          <a:lstStyle/>
          <a:p>
            <a:pPr marL="285750" lvl="0" indent="-285750" algn="just">
              <a:buFont typeface="Wingdings" pitchFamily="2" charset="2"/>
              <a:buChar char="ü"/>
            </a:pPr>
            <a:r>
              <a:rPr lang="pt-BR" sz="3200" dirty="0" smtClean="0">
                <a:solidFill>
                  <a:srgbClr val="FF0000"/>
                </a:solidFill>
                <a:latin typeface="Times New Roman" pitchFamily="18" charset="0"/>
                <a:cs typeface="Times New Roman" pitchFamily="18" charset="0"/>
              </a:rPr>
              <a:t>IN 2/2023 – “técnica” e “técnica e preço”</a:t>
            </a:r>
          </a:p>
          <a:p>
            <a:pPr marL="285750" lvl="0" indent="-285750" algn="just">
              <a:buFontTx/>
              <a:buChar char="-"/>
            </a:pPr>
            <a:r>
              <a:rPr lang="pt-BR" sz="1800" b="1" dirty="0" smtClean="0">
                <a:latin typeface="Times New Roman" pitchFamily="18" charset="0"/>
                <a:cs typeface="Times New Roman" pitchFamily="18" charset="0"/>
              </a:rPr>
              <a:t>ETP demonstrará</a:t>
            </a:r>
            <a:r>
              <a:rPr lang="pt-BR" sz="1800" dirty="0" smtClean="0">
                <a:latin typeface="Times New Roman" pitchFamily="18" charset="0"/>
                <a:cs typeface="Times New Roman" pitchFamily="18" charset="0"/>
              </a:rPr>
              <a:t> que a técnica é </a:t>
            </a:r>
            <a:r>
              <a:rPr lang="pt-BR" sz="1800" b="1" dirty="0" smtClean="0">
                <a:latin typeface="Times New Roman" pitchFamily="18" charset="0"/>
                <a:cs typeface="Times New Roman" pitchFamily="18" charset="0"/>
              </a:rPr>
              <a:t>relevante</a:t>
            </a:r>
            <a:r>
              <a:rPr lang="pt-BR" sz="1800" dirty="0" smtClean="0">
                <a:latin typeface="Times New Roman" pitchFamily="18" charset="0"/>
                <a:cs typeface="Times New Roman" pitchFamily="18" charset="0"/>
              </a:rPr>
              <a:t>;</a:t>
            </a:r>
          </a:p>
          <a:p>
            <a:pPr marL="285750" lvl="0" indent="-285750" algn="just">
              <a:buFontTx/>
              <a:buChar char="-"/>
            </a:pPr>
            <a:r>
              <a:rPr lang="pt-BR" sz="1800" b="1" dirty="0" smtClean="0">
                <a:latin typeface="Times New Roman" pitchFamily="18" charset="0"/>
                <a:cs typeface="Times New Roman" pitchFamily="18" charset="0"/>
              </a:rPr>
              <a:t>Elenca algumas atividades </a:t>
            </a:r>
            <a:r>
              <a:rPr lang="pt-BR" sz="1800" dirty="0" smtClean="0">
                <a:latin typeface="Times New Roman" pitchFamily="18" charset="0"/>
                <a:cs typeface="Times New Roman" pitchFamily="18" charset="0"/>
              </a:rPr>
              <a:t>que são consideradas “serviços técnicos especializados”;</a:t>
            </a:r>
          </a:p>
          <a:p>
            <a:pPr marL="285750" lvl="0" indent="-285750" algn="just">
              <a:buFontTx/>
              <a:buChar char="-"/>
            </a:pPr>
            <a:r>
              <a:rPr lang="pt-BR" sz="1800" u="sng" dirty="0" smtClean="0">
                <a:latin typeface="Times New Roman" pitchFamily="18" charset="0"/>
                <a:cs typeface="Times New Roman" pitchFamily="18" charset="0"/>
              </a:rPr>
              <a:t>Concorrência e Diálogo Competitivo </a:t>
            </a:r>
            <a:r>
              <a:rPr lang="pt-BR" sz="1800" dirty="0" smtClean="0">
                <a:latin typeface="Times New Roman" pitchFamily="18" charset="0"/>
                <a:cs typeface="Times New Roman" pitchFamily="18" charset="0"/>
              </a:rPr>
              <a:t>[na fase </a:t>
            </a:r>
            <a:r>
              <a:rPr lang="pt-BR" sz="1800" u="sng" dirty="0" smtClean="0">
                <a:latin typeface="Times New Roman" pitchFamily="18" charset="0"/>
                <a:cs typeface="Times New Roman" pitchFamily="18" charset="0"/>
              </a:rPr>
              <a:t>competitiva</a:t>
            </a:r>
            <a:r>
              <a:rPr lang="pt-BR" sz="1800" dirty="0" smtClean="0">
                <a:latin typeface="Times New Roman" pitchFamily="18" charset="0"/>
                <a:cs typeface="Times New Roman" pitchFamily="18" charset="0"/>
              </a:rPr>
              <a:t>];</a:t>
            </a:r>
          </a:p>
          <a:p>
            <a:pPr marL="285750" lvl="0" indent="-285750" algn="just">
              <a:buFontTx/>
              <a:buChar char="-"/>
            </a:pPr>
            <a:r>
              <a:rPr lang="pt-BR" sz="1800" dirty="0" smtClean="0">
                <a:latin typeface="Times New Roman" pitchFamily="18" charset="0"/>
                <a:cs typeface="Times New Roman" pitchFamily="18" charset="0"/>
              </a:rPr>
              <a:t>Possibilidade de inversão da habilitação com as propostas;</a:t>
            </a:r>
          </a:p>
          <a:p>
            <a:pPr marL="285750" lvl="0" indent="-285750" algn="just">
              <a:buFontTx/>
              <a:buChar char="-"/>
            </a:pPr>
            <a:r>
              <a:rPr lang="pt-BR" sz="1800" b="1" dirty="0" smtClean="0">
                <a:latin typeface="Times New Roman" pitchFamily="18" charset="0"/>
                <a:cs typeface="Times New Roman" pitchFamily="18" charset="0"/>
              </a:rPr>
              <a:t>Quesitos qualitativos são avaliados por banca </a:t>
            </a:r>
            <a:r>
              <a:rPr lang="pt-BR" sz="1800" dirty="0" smtClean="0">
                <a:latin typeface="Times New Roman" pitchFamily="18" charset="0"/>
                <a:cs typeface="Times New Roman" pitchFamily="18" charset="0"/>
              </a:rPr>
              <a:t>[efetivos, empregados ou contratados especialistas - supervisionados];</a:t>
            </a:r>
          </a:p>
          <a:p>
            <a:pPr marL="285750" lvl="0" indent="-285750" algn="just">
              <a:buFontTx/>
              <a:buChar char="-"/>
            </a:pPr>
            <a:r>
              <a:rPr lang="pt-BR" sz="1800" b="1" dirty="0" smtClean="0">
                <a:latin typeface="Times New Roman" pitchFamily="18" charset="0"/>
                <a:cs typeface="Times New Roman" pitchFamily="18" charset="0"/>
              </a:rPr>
              <a:t>Justificativas para critérios de pontuação</a:t>
            </a:r>
            <a:r>
              <a:rPr lang="pt-BR" sz="1800" dirty="0" smtClean="0">
                <a:latin typeface="Times New Roman" pitchFamily="18" charset="0"/>
                <a:cs typeface="Times New Roman" pitchFamily="18" charset="0"/>
              </a:rPr>
              <a:t>;</a:t>
            </a:r>
          </a:p>
          <a:p>
            <a:pPr marL="285750" lvl="0" indent="-285750" algn="just">
              <a:buFontTx/>
              <a:buChar char="-"/>
            </a:pPr>
            <a:r>
              <a:rPr lang="pt-BR" sz="1800" b="1" dirty="0" smtClean="0">
                <a:latin typeface="Times New Roman" pitchFamily="18" charset="0"/>
                <a:cs typeface="Times New Roman" pitchFamily="18" charset="0"/>
              </a:rPr>
              <a:t>Graduar notas dos quesitos</a:t>
            </a:r>
            <a:r>
              <a:rPr lang="pt-BR" sz="1800" dirty="0" smtClean="0">
                <a:latin typeface="Times New Roman" pitchFamily="18" charset="0"/>
                <a:cs typeface="Times New Roman" pitchFamily="18" charset="0"/>
              </a:rPr>
              <a:t>;</a:t>
            </a:r>
          </a:p>
          <a:p>
            <a:pPr marL="285750" lvl="0" indent="-285750" algn="just">
              <a:buFontTx/>
              <a:buChar char="-"/>
            </a:pPr>
            <a:r>
              <a:rPr lang="pt-BR" sz="1800" b="1" dirty="0" smtClean="0">
                <a:latin typeface="Times New Roman" pitchFamily="18" charset="0"/>
                <a:cs typeface="Times New Roman" pitchFamily="18" charset="0"/>
              </a:rPr>
              <a:t>Máxima</a:t>
            </a:r>
            <a:r>
              <a:rPr lang="pt-BR" sz="1800" dirty="0" smtClean="0">
                <a:latin typeface="Times New Roman" pitchFamily="18" charset="0"/>
                <a:cs typeface="Times New Roman" pitchFamily="18" charset="0"/>
              </a:rPr>
              <a:t> proporção: </a:t>
            </a:r>
            <a:r>
              <a:rPr lang="pt-BR" sz="1800" b="1" dirty="0" smtClean="0">
                <a:latin typeface="Times New Roman" pitchFamily="18" charset="0"/>
                <a:cs typeface="Times New Roman" pitchFamily="18" charset="0"/>
              </a:rPr>
              <a:t>70% para técnica</a:t>
            </a:r>
            <a:r>
              <a:rPr lang="pt-BR" sz="1800" dirty="0" smtClean="0">
                <a:latin typeface="Times New Roman" pitchFamily="18" charset="0"/>
                <a:cs typeface="Times New Roman" pitchFamily="18" charset="0"/>
              </a:rPr>
              <a:t>;</a:t>
            </a:r>
          </a:p>
          <a:p>
            <a:pPr marL="285750" lvl="0" indent="-285750" algn="just">
              <a:buFontTx/>
              <a:buChar char="-"/>
            </a:pPr>
            <a:r>
              <a:rPr lang="pt-BR" sz="1800" dirty="0" smtClean="0">
                <a:latin typeface="Times New Roman" pitchFamily="18" charset="0"/>
                <a:cs typeface="Times New Roman" pitchFamily="18" charset="0"/>
              </a:rPr>
              <a:t>Solicitar </a:t>
            </a:r>
            <a:r>
              <a:rPr lang="pt-BR" sz="1800" b="1" dirty="0" smtClean="0">
                <a:latin typeface="Times New Roman" pitchFamily="18" charset="0"/>
                <a:cs typeface="Times New Roman" pitchFamily="18" charset="0"/>
              </a:rPr>
              <a:t>documentos comprobatórios</a:t>
            </a:r>
            <a:r>
              <a:rPr lang="pt-BR" sz="1800" dirty="0" smtClean="0">
                <a:latin typeface="Times New Roman" pitchFamily="18" charset="0"/>
                <a:cs typeface="Times New Roman" pitchFamily="18" charset="0"/>
              </a:rPr>
              <a:t>, somente pelo </a:t>
            </a:r>
            <a:r>
              <a:rPr lang="pt-BR" sz="1800" b="1" dirty="0" smtClean="0">
                <a:latin typeface="Times New Roman" pitchFamily="18" charset="0"/>
                <a:cs typeface="Times New Roman" pitchFamily="18" charset="0"/>
              </a:rPr>
              <a:t>melhor classificado</a:t>
            </a:r>
            <a:r>
              <a:rPr lang="pt-BR" sz="1800" dirty="0" smtClean="0">
                <a:latin typeface="Times New Roman" pitchFamily="18" charset="0"/>
                <a:cs typeface="Times New Roman" pitchFamily="18" charset="0"/>
              </a:rPr>
              <a:t>;</a:t>
            </a:r>
          </a:p>
          <a:p>
            <a:pPr marL="285750" lvl="0" indent="-285750" algn="just">
              <a:buFontTx/>
              <a:buChar char="-"/>
            </a:pPr>
            <a:r>
              <a:rPr lang="pt-BR" sz="1800" dirty="0" smtClean="0">
                <a:latin typeface="Times New Roman" pitchFamily="18" charset="0"/>
                <a:cs typeface="Times New Roman" pitchFamily="18" charset="0"/>
              </a:rPr>
              <a:t>No modo fechado: deve informar prazo para apreciação das propostas;</a:t>
            </a:r>
          </a:p>
          <a:p>
            <a:pPr marL="285750" lvl="0" indent="-285750" algn="just">
              <a:buFontTx/>
              <a:buChar char="-"/>
            </a:pPr>
            <a:r>
              <a:rPr lang="pt-BR" sz="1800" b="1" dirty="0" smtClean="0">
                <a:latin typeface="Times New Roman" pitchFamily="18" charset="0"/>
                <a:cs typeface="Times New Roman" pitchFamily="18" charset="0"/>
              </a:rPr>
              <a:t>Edital deve prever prazo mínimo de 2 horas para envio de documentação complementar</a:t>
            </a:r>
            <a:r>
              <a:rPr lang="pt-BR" sz="1800" dirty="0" smtClean="0">
                <a:latin typeface="Times New Roman" pitchFamily="18" charset="0"/>
                <a:cs typeface="Times New Roman" pitchFamily="18" charset="0"/>
              </a:rPr>
              <a:t>;</a:t>
            </a:r>
          </a:p>
          <a:p>
            <a:pPr marL="285750" lvl="0" indent="-285750" algn="just">
              <a:buFontTx/>
              <a:buChar char="-"/>
            </a:pPr>
            <a:r>
              <a:rPr lang="pt-BR" sz="1800" b="1" dirty="0" smtClean="0">
                <a:latin typeface="Times New Roman" pitchFamily="18" charset="0"/>
                <a:cs typeface="Times New Roman" pitchFamily="18" charset="0"/>
              </a:rPr>
              <a:t>Intenção de recorrer</a:t>
            </a:r>
            <a:r>
              <a:rPr lang="pt-BR" sz="1800" dirty="0" smtClean="0">
                <a:latin typeface="Times New Roman" pitchFamily="18" charset="0"/>
                <a:cs typeface="Times New Roman" pitchFamily="18" charset="0"/>
              </a:rPr>
              <a:t>: </a:t>
            </a:r>
            <a:r>
              <a:rPr lang="pt-BR" sz="1800" b="1" dirty="0">
                <a:latin typeface="Times New Roman" pitchFamily="18" charset="0"/>
                <a:cs typeface="Times New Roman" pitchFamily="18" charset="0"/>
              </a:rPr>
              <a:t>prazo não inferior a 10 min </a:t>
            </a:r>
            <a:r>
              <a:rPr lang="pt-BR" sz="1800" dirty="0">
                <a:latin typeface="Times New Roman" pitchFamily="18" charset="0"/>
                <a:cs typeface="Times New Roman" pitchFamily="18" charset="0"/>
              </a:rPr>
              <a:t>após julgamento das propostas e da habilitação, campo próprio, sob risco de </a:t>
            </a:r>
            <a:r>
              <a:rPr lang="pt-BR" sz="1800" dirty="0" smtClean="0">
                <a:latin typeface="Times New Roman" pitchFamily="18" charset="0"/>
                <a:cs typeface="Times New Roman" pitchFamily="18" charset="0"/>
              </a:rPr>
              <a:t>preclusão;</a:t>
            </a:r>
          </a:p>
          <a:p>
            <a:pPr marL="285750" lvl="0" indent="-285750" algn="just">
              <a:buFontTx/>
              <a:buChar char="-"/>
            </a:pPr>
            <a:r>
              <a:rPr lang="pt-BR" sz="1800" b="1" dirty="0" smtClean="0">
                <a:latin typeface="Times New Roman" pitchFamily="18" charset="0"/>
                <a:cs typeface="Times New Roman" pitchFamily="18" charset="0"/>
              </a:rPr>
              <a:t>Suspensão para diligências</a:t>
            </a:r>
            <a:r>
              <a:rPr lang="pt-BR" sz="1800" dirty="0" smtClean="0">
                <a:latin typeface="Times New Roman" pitchFamily="18" charset="0"/>
                <a:cs typeface="Times New Roman" pitchFamily="18" charset="0"/>
              </a:rPr>
              <a:t>: </a:t>
            </a:r>
            <a:r>
              <a:rPr lang="pt-BR" sz="1800" b="1" dirty="0" smtClean="0">
                <a:latin typeface="Times New Roman" pitchFamily="18" charset="0"/>
                <a:cs typeface="Times New Roman" pitchFamily="18" charset="0"/>
              </a:rPr>
              <a:t>retomada </a:t>
            </a:r>
            <a:r>
              <a:rPr lang="pt-BR" sz="1800" dirty="0" smtClean="0">
                <a:latin typeface="Times New Roman" pitchFamily="18" charset="0"/>
                <a:cs typeface="Times New Roman" pitchFamily="18" charset="0"/>
              </a:rPr>
              <a:t>com </a:t>
            </a:r>
            <a:r>
              <a:rPr lang="pt-BR" sz="1800" b="1" dirty="0" smtClean="0">
                <a:latin typeface="Times New Roman" pitchFamily="18" charset="0"/>
                <a:cs typeface="Times New Roman" pitchFamily="18" charset="0"/>
              </a:rPr>
              <a:t>aviso prévio de no mínimo 24 horas de antecedência</a:t>
            </a:r>
            <a:r>
              <a:rPr lang="pt-BR" sz="1800" dirty="0" smtClean="0">
                <a:latin typeface="Times New Roman" pitchFamily="18" charset="0"/>
                <a:cs typeface="Times New Roman" pitchFamily="18" charset="0"/>
              </a:rPr>
              <a:t>;</a:t>
            </a:r>
          </a:p>
          <a:p>
            <a:pPr marL="285750" lvl="0" indent="-285750" algn="just">
              <a:buFontTx/>
              <a:buChar char="-"/>
            </a:pPr>
            <a:r>
              <a:rPr lang="pt-BR" sz="1800" dirty="0" smtClean="0">
                <a:latin typeface="Times New Roman" pitchFamily="18" charset="0"/>
                <a:cs typeface="Times New Roman" pitchFamily="18" charset="0"/>
              </a:rPr>
              <a:t>Recusa de assinar contrato: 1- convoca os </a:t>
            </a:r>
            <a:r>
              <a:rPr lang="pt-BR" sz="1800" b="1" dirty="0" smtClean="0">
                <a:latin typeface="Times New Roman" pitchFamily="18" charset="0"/>
                <a:cs typeface="Times New Roman" pitchFamily="18" charset="0"/>
              </a:rPr>
              <a:t>demais na mesma condição</a:t>
            </a:r>
            <a:r>
              <a:rPr lang="pt-BR" sz="1800" dirty="0" smtClean="0">
                <a:latin typeface="Times New Roman" pitchFamily="18" charset="0"/>
                <a:cs typeface="Times New Roman" pitchFamily="18" charset="0"/>
              </a:rPr>
              <a:t>; 2- não tendo, negocia </a:t>
            </a:r>
            <a:r>
              <a:rPr lang="pt-BR" sz="1800" b="1" dirty="0" smtClean="0">
                <a:latin typeface="Times New Roman" pitchFamily="18" charset="0"/>
                <a:cs typeface="Times New Roman" pitchFamily="18" charset="0"/>
              </a:rPr>
              <a:t>condições melhores</a:t>
            </a:r>
            <a:r>
              <a:rPr lang="pt-BR" sz="1800" dirty="0" smtClean="0">
                <a:latin typeface="Times New Roman" pitchFamily="18" charset="0"/>
                <a:cs typeface="Times New Roman" pitchFamily="18" charset="0"/>
              </a:rPr>
              <a:t>; 3- sem sucesso, </a:t>
            </a:r>
            <a:r>
              <a:rPr lang="pt-BR" sz="1800" b="1" dirty="0" smtClean="0">
                <a:latin typeface="Times New Roman" pitchFamily="18" charset="0"/>
                <a:cs typeface="Times New Roman" pitchFamily="18" charset="0"/>
              </a:rPr>
              <a:t>contrata com as condições por eles propostas</a:t>
            </a:r>
            <a:r>
              <a:rPr lang="pt-BR" sz="1800" dirty="0" smtClean="0">
                <a:latin typeface="Times New Roman" pitchFamily="18" charset="0"/>
                <a:cs typeface="Times New Roman" pitchFamily="18" charset="0"/>
              </a:rPr>
              <a:t>.</a:t>
            </a:r>
          </a:p>
          <a:p>
            <a:pPr marL="285750" lvl="0" indent="-285750" algn="just">
              <a:buFontTx/>
              <a:buChar char="-"/>
            </a:pPr>
            <a:r>
              <a:rPr lang="pt-BR" sz="1800" dirty="0">
                <a:latin typeface="Times New Roman" pitchFamily="18" charset="0"/>
                <a:cs typeface="Times New Roman" pitchFamily="18" charset="0"/>
              </a:rPr>
              <a:t>Valoração das propostas técnicas pode se basear:</a:t>
            </a:r>
          </a:p>
          <a:p>
            <a:pPr lvl="0" algn="just"/>
            <a:r>
              <a:rPr lang="pt-BR" sz="1800" dirty="0">
                <a:latin typeface="Times New Roman" pitchFamily="18" charset="0"/>
                <a:cs typeface="Times New Roman" pitchFamily="18" charset="0"/>
              </a:rPr>
              <a:t>a) notas de desempenho anterior [PNCP]; </a:t>
            </a:r>
            <a:r>
              <a:rPr lang="pt-BR" sz="1800" dirty="0" smtClean="0">
                <a:latin typeface="Times New Roman" pitchFamily="18" charset="0"/>
                <a:cs typeface="Times New Roman" pitchFamily="18" charset="0"/>
              </a:rPr>
              <a:t> b</a:t>
            </a:r>
            <a:r>
              <a:rPr lang="pt-BR" sz="1800" dirty="0">
                <a:latin typeface="Times New Roman" pitchFamily="18" charset="0"/>
                <a:cs typeface="Times New Roman" pitchFamily="18" charset="0"/>
              </a:rPr>
              <a:t>) capacitação </a:t>
            </a:r>
            <a:r>
              <a:rPr lang="pt-BR" sz="1800" dirty="0" smtClean="0">
                <a:latin typeface="Times New Roman" pitchFamily="18" charset="0"/>
                <a:cs typeface="Times New Roman" pitchFamily="18" charset="0"/>
              </a:rPr>
              <a:t>técnico-profissional; c</a:t>
            </a:r>
            <a:r>
              <a:rPr lang="pt-BR" sz="1800" dirty="0">
                <a:latin typeface="Times New Roman" pitchFamily="18" charset="0"/>
                <a:cs typeface="Times New Roman" pitchFamily="18" charset="0"/>
              </a:rPr>
              <a:t>) qualitativa [banca]: 1- conhecimento do objeto; 2- </a:t>
            </a:r>
            <a:r>
              <a:rPr lang="pt-BR" sz="1800" dirty="0" smtClean="0">
                <a:latin typeface="Times New Roman" pitchFamily="18" charset="0"/>
                <a:cs typeface="Times New Roman" pitchFamily="18" charset="0"/>
              </a:rPr>
              <a:t>metodologia </a:t>
            </a:r>
            <a:r>
              <a:rPr lang="pt-BR" sz="1800" dirty="0">
                <a:latin typeface="Times New Roman" pitchFamily="18" charset="0"/>
                <a:cs typeface="Times New Roman" pitchFamily="18" charset="0"/>
              </a:rPr>
              <a:t>e programa de trabalho; 3- qualificação da equipe; e 4- relação dos produtos que serão entregues</a:t>
            </a:r>
            <a:r>
              <a:rPr lang="pt-BR" sz="1800" dirty="0" smtClean="0">
                <a:latin typeface="Times New Roman" pitchFamily="18" charset="0"/>
                <a:cs typeface="Times New Roman" pitchFamily="18" charset="0"/>
              </a:rPr>
              <a:t>.</a:t>
            </a:r>
          </a:p>
        </p:txBody>
      </p:sp>
    </p:spTree>
    <p:extLst>
      <p:ext uri="{BB962C8B-B14F-4D97-AF65-F5344CB8AC3E}">
        <p14:creationId xmlns:p14="http://schemas.microsoft.com/office/powerpoint/2010/main" val="3086403938"/>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0"/>
            <a:ext cx="1027747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tângulo 1"/>
          <p:cNvSpPr/>
          <p:nvPr/>
        </p:nvSpPr>
        <p:spPr>
          <a:xfrm>
            <a:off x="3382759" y="2719604"/>
            <a:ext cx="6496843" cy="584775"/>
          </a:xfrm>
          <a:prstGeom prst="rect">
            <a:avLst/>
          </a:prstGeom>
        </p:spPr>
        <p:txBody>
          <a:bodyPr wrap="none">
            <a:spAutoFit/>
          </a:bodyPr>
          <a:lstStyle/>
          <a:p>
            <a:pPr lvl="0" algn="ctr"/>
            <a:r>
              <a:rPr lang="pt-BR" sz="3200" b="1" dirty="0" smtClean="0">
                <a:solidFill>
                  <a:srgbClr val="FF0000"/>
                </a:solidFill>
                <a:latin typeface="Times New Roman" pitchFamily="18" charset="0"/>
                <a:cs typeface="Times New Roman" pitchFamily="18" charset="0"/>
              </a:rPr>
              <a:t>IN 96/22 – maior retorno econômico</a:t>
            </a:r>
            <a:endParaRPr lang="pt-BR" sz="3200" b="1" dirty="0">
              <a:solidFill>
                <a:srgbClr val="FF0000"/>
              </a:solidFill>
              <a:latin typeface="Times New Roman" pitchFamily="18" charset="0"/>
              <a:cs typeface="Times New Roman" pitchFamily="18" charset="0"/>
            </a:endParaRPr>
          </a:p>
        </p:txBody>
      </p:sp>
      <p:sp>
        <p:nvSpPr>
          <p:cNvPr id="3" name="object 3"/>
          <p:cNvSpPr/>
          <p:nvPr/>
        </p:nvSpPr>
        <p:spPr>
          <a:xfrm>
            <a:off x="3086100" y="3281520"/>
            <a:ext cx="7212169" cy="45719"/>
          </a:xfrm>
          <a:custGeom>
            <a:avLst/>
            <a:gdLst/>
            <a:ahLst/>
            <a:cxnLst/>
            <a:rect l="l" t="t" r="r" b="b"/>
            <a:pathLst>
              <a:path w="5251450" h="18414">
                <a:moveTo>
                  <a:pt x="5251069" y="0"/>
                </a:moveTo>
                <a:lnTo>
                  <a:pt x="0" y="0"/>
                </a:lnTo>
                <a:lnTo>
                  <a:pt x="0" y="18287"/>
                </a:lnTo>
                <a:lnTo>
                  <a:pt x="5251069" y="18287"/>
                </a:lnTo>
                <a:lnTo>
                  <a:pt x="5251069" y="0"/>
                </a:lnTo>
                <a:close/>
              </a:path>
            </a:pathLst>
          </a:custGeom>
          <a:solidFill>
            <a:srgbClr val="000000"/>
          </a:solidFill>
        </p:spPr>
        <p:txBody>
          <a:bodyPr wrap="square" lIns="0" tIns="0" rIns="0" bIns="0" rtlCol="0"/>
          <a:lstStyle/>
          <a:p>
            <a:endParaRPr/>
          </a:p>
        </p:txBody>
      </p:sp>
    </p:spTree>
    <p:extLst>
      <p:ext uri="{BB962C8B-B14F-4D97-AF65-F5344CB8AC3E}">
        <p14:creationId xmlns:p14="http://schemas.microsoft.com/office/powerpoint/2010/main" val="2626264815"/>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67" name="CaixaDeTexto 1"/>
          <p:cNvSpPr txBox="1"/>
          <p:nvPr/>
        </p:nvSpPr>
        <p:spPr>
          <a:xfrm>
            <a:off x="266700" y="191949"/>
            <a:ext cx="9829800" cy="5016758"/>
          </a:xfrm>
          <a:prstGeom prst="rect">
            <a:avLst/>
          </a:prstGeom>
          <a:noFill/>
        </p:spPr>
        <p:txBody>
          <a:bodyPr wrap="square" rtlCol="0">
            <a:spAutoFit/>
          </a:bodyPr>
          <a:lstStyle/>
          <a:p>
            <a:pPr marL="285750" lvl="0" indent="-285750" algn="just">
              <a:buFont typeface="Wingdings" pitchFamily="2" charset="2"/>
              <a:buChar char="ü"/>
            </a:pPr>
            <a:r>
              <a:rPr lang="pt-BR" sz="3200" dirty="0" smtClean="0">
                <a:solidFill>
                  <a:srgbClr val="FF0000"/>
                </a:solidFill>
                <a:latin typeface="Times New Roman" pitchFamily="18" charset="0"/>
                <a:cs typeface="Times New Roman" pitchFamily="18" charset="0"/>
              </a:rPr>
              <a:t>IN 96/22– maior retorno econômico</a:t>
            </a:r>
          </a:p>
          <a:p>
            <a:pPr marL="285750" lvl="0" indent="-285750" algn="just">
              <a:buFontTx/>
              <a:buChar char="-"/>
            </a:pPr>
            <a:r>
              <a:rPr lang="pt-BR" sz="1800" b="1" dirty="0" smtClean="0">
                <a:latin typeface="Times New Roman" pitchFamily="18" charset="0"/>
                <a:cs typeface="Times New Roman" pitchFamily="18" charset="0"/>
              </a:rPr>
              <a:t>Contratos de eficiência:</a:t>
            </a:r>
          </a:p>
          <a:p>
            <a:pPr lvl="0" algn="ctr"/>
            <a:r>
              <a:rPr lang="pt-BR" sz="1800" dirty="0" smtClean="0"/>
              <a:t>“prestação </a:t>
            </a:r>
            <a:r>
              <a:rPr lang="pt-BR" sz="1800" dirty="0"/>
              <a:t>de serviços, que pode incluir a realização de obras e o fornecimento de bens, com o objetivo de proporcionar economia ao contratante, na forma de redução de despesas correntes, remunerado o contratado com base em percentual da economia </a:t>
            </a:r>
            <a:r>
              <a:rPr lang="pt-BR" sz="1800" dirty="0" smtClean="0"/>
              <a:t>gerada”</a:t>
            </a:r>
            <a:endParaRPr lang="pt-BR" sz="1800" b="1" dirty="0" smtClean="0">
              <a:latin typeface="Times New Roman" pitchFamily="18" charset="0"/>
              <a:cs typeface="Times New Roman" pitchFamily="18" charset="0"/>
            </a:endParaRPr>
          </a:p>
          <a:p>
            <a:pPr marL="285750" lvl="0" indent="-285750" algn="just">
              <a:buFontTx/>
              <a:buChar char="-"/>
            </a:pPr>
            <a:r>
              <a:rPr lang="pt-BR" sz="1800" dirty="0" smtClean="0">
                <a:latin typeface="Times New Roman" pitchFamily="18" charset="0"/>
                <a:cs typeface="Times New Roman" pitchFamily="18" charset="0"/>
              </a:rPr>
              <a:t>Concorrência ou Diálogo Competitivo [fase competitiva]</a:t>
            </a:r>
          </a:p>
          <a:p>
            <a:pPr marL="285750" lvl="0" indent="-285750" algn="just">
              <a:buFontTx/>
              <a:buChar char="-"/>
            </a:pPr>
            <a:r>
              <a:rPr lang="pt-BR" sz="1800" dirty="0" smtClean="0">
                <a:latin typeface="Times New Roman" pitchFamily="18" charset="0"/>
                <a:cs typeface="Times New Roman" pitchFamily="18" charset="0"/>
              </a:rPr>
              <a:t>ETP deve indicar;</a:t>
            </a:r>
          </a:p>
          <a:p>
            <a:pPr marL="285750" indent="-285750" algn="just">
              <a:buFontTx/>
              <a:buChar char="-"/>
            </a:pPr>
            <a:r>
              <a:rPr lang="pt-BR" sz="1800" b="1" dirty="0" smtClean="0">
                <a:latin typeface="Times New Roman" pitchFamily="18" charset="0"/>
                <a:cs typeface="Times New Roman" pitchFamily="18" charset="0"/>
              </a:rPr>
              <a:t>Plano de trabalho avaliado </a:t>
            </a:r>
            <a:r>
              <a:rPr lang="pt-BR" sz="1800" b="1" dirty="0">
                <a:latin typeface="Times New Roman" pitchFamily="18" charset="0"/>
                <a:cs typeface="Times New Roman" pitchFamily="18" charset="0"/>
              </a:rPr>
              <a:t>por banca </a:t>
            </a:r>
            <a:r>
              <a:rPr lang="pt-BR" sz="1800" dirty="0">
                <a:latin typeface="Times New Roman" pitchFamily="18" charset="0"/>
                <a:cs typeface="Times New Roman" pitchFamily="18" charset="0"/>
              </a:rPr>
              <a:t>[efetivos, empregados ou contratados especialistas - supervisionados</a:t>
            </a:r>
            <a:r>
              <a:rPr lang="pt-BR" sz="1800" smtClean="0">
                <a:latin typeface="Times New Roman" pitchFamily="18" charset="0"/>
                <a:cs typeface="Times New Roman" pitchFamily="18" charset="0"/>
              </a:rPr>
              <a:t>], observando:</a:t>
            </a:r>
            <a:endParaRPr lang="pt-BR" sz="1800" dirty="0" smtClean="0">
              <a:latin typeface="Times New Roman" pitchFamily="18" charset="0"/>
              <a:cs typeface="Times New Roman" pitchFamily="18" charset="0"/>
            </a:endParaRPr>
          </a:p>
          <a:p>
            <a:pPr lvl="3"/>
            <a:r>
              <a:rPr lang="pt-BR" sz="1800" dirty="0">
                <a:latin typeface="Times New Roman" pitchFamily="18" charset="0"/>
                <a:cs typeface="Times New Roman" pitchFamily="18" charset="0"/>
              </a:rPr>
              <a:t>I - os aspectos técnicos da solução proposta;</a:t>
            </a:r>
          </a:p>
          <a:p>
            <a:pPr lvl="3"/>
            <a:r>
              <a:rPr lang="pt-BR" sz="1800" dirty="0">
                <a:latin typeface="Times New Roman" pitchFamily="18" charset="0"/>
                <a:cs typeface="Times New Roman" pitchFamily="18" charset="0"/>
              </a:rPr>
              <a:t>II - o atendimento a preceitos de desenvolvimento sustentável; e</a:t>
            </a:r>
          </a:p>
          <a:p>
            <a:pPr lvl="3"/>
            <a:r>
              <a:rPr lang="pt-BR" sz="1800" dirty="0">
                <a:latin typeface="Times New Roman" pitchFamily="18" charset="0"/>
                <a:cs typeface="Times New Roman" pitchFamily="18" charset="0"/>
              </a:rPr>
              <a:t>III - a efetividade em minimização da despesa corrente objeto da licitação</a:t>
            </a:r>
            <a:r>
              <a:rPr lang="pt-BR" sz="1800" dirty="0" smtClean="0">
                <a:latin typeface="Times New Roman" pitchFamily="18" charset="0"/>
                <a:cs typeface="Times New Roman" pitchFamily="18" charset="0"/>
              </a:rPr>
              <a:t>.</a:t>
            </a:r>
          </a:p>
          <a:p>
            <a:pPr marL="285750" indent="-285750" algn="just">
              <a:buFontTx/>
              <a:buChar char="-"/>
            </a:pPr>
            <a:r>
              <a:rPr lang="pt-BR" sz="1800" dirty="0" smtClean="0">
                <a:latin typeface="Times New Roman" pitchFamily="18" charset="0"/>
                <a:cs typeface="Times New Roman" pitchFamily="18" charset="0"/>
              </a:rPr>
              <a:t>ETP, TR  e </a:t>
            </a:r>
            <a:r>
              <a:rPr lang="pt-BR" sz="1800" dirty="0" err="1" smtClean="0">
                <a:latin typeface="Times New Roman" pitchFamily="18" charset="0"/>
                <a:cs typeface="Times New Roman" pitchFamily="18" charset="0"/>
              </a:rPr>
              <a:t>Edutal</a:t>
            </a:r>
            <a:r>
              <a:rPr lang="pt-BR" sz="1800" dirty="0" smtClean="0">
                <a:latin typeface="Times New Roman" pitchFamily="18" charset="0"/>
                <a:cs typeface="Times New Roman" pitchFamily="18" charset="0"/>
              </a:rPr>
              <a:t> devem conter aspectos específicos, adicionais;</a:t>
            </a:r>
          </a:p>
          <a:p>
            <a:pPr marL="285750" indent="-285750" algn="just">
              <a:buFontTx/>
              <a:buChar char="-"/>
            </a:pPr>
            <a:r>
              <a:rPr lang="pt-BR" sz="1800" dirty="0" smtClean="0">
                <a:latin typeface="Times New Roman" pitchFamily="18" charset="0"/>
                <a:cs typeface="Times New Roman" pitchFamily="18" charset="0"/>
              </a:rPr>
              <a:t>Vigências de até 10 [sem benfeitorias permanentes] ou até 35 [com] anos, com reflexão em cada caso;</a:t>
            </a:r>
          </a:p>
          <a:p>
            <a:pPr marL="285750" indent="-285750" algn="just">
              <a:buFontTx/>
              <a:buChar char="-"/>
            </a:pPr>
            <a:r>
              <a:rPr lang="pt-BR" sz="1800" dirty="0" smtClean="0">
                <a:latin typeface="Times New Roman" pitchFamily="18" charset="0"/>
                <a:cs typeface="Times New Roman" pitchFamily="18" charset="0"/>
              </a:rPr>
              <a:t>Indício de inexequibilidade, percentuais menores que 10% na proposta de preços</a:t>
            </a:r>
          </a:p>
          <a:p>
            <a:pPr marL="285750" lvl="0" indent="-285750" algn="just">
              <a:buFontTx/>
              <a:buChar char="-"/>
            </a:pPr>
            <a:endParaRPr lang="pt-BR" sz="1800" dirty="0" smtClean="0">
              <a:latin typeface="Times New Roman" pitchFamily="18" charset="0"/>
              <a:cs typeface="Times New Roman" pitchFamily="18" charset="0"/>
            </a:endParaRPr>
          </a:p>
          <a:p>
            <a:pPr marL="285750" lvl="0" indent="-285750" algn="just">
              <a:buFontTx/>
              <a:buChar char="-"/>
            </a:pPr>
            <a:endParaRPr lang="pt-BR" sz="180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3125822931"/>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187"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668" name="CaixaDeTexto 1"/>
          <p:cNvSpPr txBox="1"/>
          <p:nvPr/>
        </p:nvSpPr>
        <p:spPr>
          <a:xfrm>
            <a:off x="516318" y="583367"/>
            <a:ext cx="9448800" cy="6001643"/>
          </a:xfrm>
          <a:prstGeom prst="rect">
            <a:avLst/>
          </a:prstGeom>
          <a:noFill/>
        </p:spPr>
        <p:txBody>
          <a:bodyPr wrap="square" rtlCol="0">
            <a:spAutoFit/>
          </a:bodyPr>
          <a:lstStyle/>
          <a:p>
            <a:pPr marL="457200" lvl="0" indent="-457200" algn="ctr">
              <a:buFont typeface="Wingdings" pitchFamily="2" charset="2"/>
              <a:buChar char="ü"/>
            </a:pPr>
            <a:r>
              <a:rPr lang="pt-BR" sz="2800" b="1" dirty="0">
                <a:latin typeface="Times New Roman" pitchFamily="18" charset="0"/>
                <a:cs typeface="Times New Roman" pitchFamily="18" charset="0"/>
              </a:rPr>
              <a:t>CRITÉRIOS DE DESEMPATE</a:t>
            </a:r>
            <a:r>
              <a:rPr lang="pt-BR" sz="2800" dirty="0">
                <a:latin typeface="Times New Roman" pitchFamily="18" charset="0"/>
                <a:cs typeface="Times New Roman" pitchFamily="18" charset="0"/>
              </a:rPr>
              <a:t> </a:t>
            </a:r>
            <a:r>
              <a:rPr lang="pt-BR" sz="1200" dirty="0">
                <a:latin typeface="Times New Roman" pitchFamily="18" charset="0"/>
                <a:cs typeface="Times New Roman" pitchFamily="18" charset="0"/>
              </a:rPr>
              <a:t>[art. 60]</a:t>
            </a:r>
          </a:p>
          <a:p>
            <a:pPr algn="ctr"/>
            <a:r>
              <a:rPr lang="pt-BR" sz="2000" dirty="0">
                <a:latin typeface="Times New Roman" pitchFamily="18" charset="0"/>
                <a:cs typeface="Times New Roman" pitchFamily="18" charset="0"/>
              </a:rPr>
              <a:t>NA ORDEM:</a:t>
            </a:r>
          </a:p>
          <a:p>
            <a:pPr marL="457200" indent="-457200" algn="just">
              <a:buFont typeface="Wingdings" pitchFamily="2" charset="2"/>
              <a:buChar char="Ø"/>
            </a:pPr>
            <a:r>
              <a:rPr lang="pt-BR" sz="2800" b="1" dirty="0" smtClean="0">
                <a:latin typeface="Times New Roman" pitchFamily="18" charset="0"/>
                <a:cs typeface="Times New Roman" pitchFamily="18" charset="0"/>
              </a:rPr>
              <a:t>disputa </a:t>
            </a:r>
            <a:r>
              <a:rPr lang="pt-BR" sz="2800" b="1" dirty="0">
                <a:latin typeface="Times New Roman" pitchFamily="18" charset="0"/>
                <a:cs typeface="Times New Roman" pitchFamily="18" charset="0"/>
              </a:rPr>
              <a:t>final</a:t>
            </a:r>
            <a:r>
              <a:rPr lang="pt-BR" sz="2800" dirty="0">
                <a:latin typeface="Times New Roman" pitchFamily="18" charset="0"/>
                <a:cs typeface="Times New Roman" pitchFamily="18" charset="0"/>
              </a:rPr>
              <a:t>, hipótese em que os licitantes empatados poderão apresentar nova proposta em ato contínuo à classificação;</a:t>
            </a:r>
          </a:p>
          <a:p>
            <a:pPr marL="457200" lvl="0" indent="-457200" algn="just">
              <a:buFont typeface="Wingdings" pitchFamily="2" charset="2"/>
              <a:buChar char="Ø"/>
            </a:pPr>
            <a:r>
              <a:rPr lang="pt-BR" sz="2800" b="1" dirty="0">
                <a:latin typeface="Times New Roman" pitchFamily="18" charset="0"/>
                <a:cs typeface="Times New Roman" pitchFamily="18" charset="0"/>
              </a:rPr>
              <a:t>avaliação do desempenho contratual prévio</a:t>
            </a:r>
            <a:r>
              <a:rPr lang="pt-BR" sz="2800" dirty="0">
                <a:latin typeface="Times New Roman" pitchFamily="18" charset="0"/>
                <a:cs typeface="Times New Roman" pitchFamily="18" charset="0"/>
              </a:rPr>
              <a:t> dos licitantes, para a qual deverão preferencialmente ser utilizados registros cadastrais;</a:t>
            </a:r>
          </a:p>
          <a:p>
            <a:pPr marL="457200" lvl="0" indent="-457200" algn="just">
              <a:buFont typeface="Wingdings" pitchFamily="2" charset="2"/>
              <a:buChar char="Ø"/>
            </a:pPr>
            <a:r>
              <a:rPr lang="pt-BR" sz="2800" b="1" dirty="0">
                <a:latin typeface="Times New Roman" pitchFamily="18" charset="0"/>
                <a:cs typeface="Times New Roman" pitchFamily="18" charset="0"/>
              </a:rPr>
              <a:t>desenvolvimento pelo licitante de ações de equidade entre homens e mulheres</a:t>
            </a:r>
            <a:r>
              <a:rPr lang="pt-BR" sz="2800" dirty="0">
                <a:latin typeface="Times New Roman" pitchFamily="18" charset="0"/>
                <a:cs typeface="Times New Roman" pitchFamily="18" charset="0"/>
              </a:rPr>
              <a:t> no ambiente de trabalho, conforme regulamento;</a:t>
            </a:r>
          </a:p>
          <a:p>
            <a:pPr marL="457200" indent="-457200" algn="just">
              <a:buFont typeface="Wingdings" pitchFamily="2" charset="2"/>
              <a:buChar char="Ø"/>
            </a:pPr>
            <a:r>
              <a:rPr lang="pt-BR" sz="2800" b="1" dirty="0">
                <a:latin typeface="Times New Roman" pitchFamily="18" charset="0"/>
                <a:cs typeface="Times New Roman" pitchFamily="18" charset="0"/>
              </a:rPr>
              <a:t>desenvolvimento pelo licitante de programa de integridade</a:t>
            </a:r>
            <a:r>
              <a:rPr lang="pt-BR" sz="2800" dirty="0">
                <a:latin typeface="Times New Roman" pitchFamily="18" charset="0"/>
                <a:cs typeface="Times New Roman" pitchFamily="18" charset="0"/>
              </a:rPr>
              <a:t>, conforme orientações dos órgãos de controle.</a:t>
            </a:r>
          </a:p>
          <a:p>
            <a:r>
              <a:rPr lang="pt-BR" dirty="0">
                <a:latin typeface="Times New Roman" pitchFamily="18" charset="0"/>
                <a:cs typeface="Times New Roman" pitchFamily="18" charset="0"/>
              </a:rPr>
              <a:t> </a:t>
            </a:r>
          </a:p>
          <a:p>
            <a:endParaRPr lang="pt-BR" dirty="0"/>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188"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669" name="CaixaDeTexto 1"/>
          <p:cNvSpPr txBox="1"/>
          <p:nvPr/>
        </p:nvSpPr>
        <p:spPr>
          <a:xfrm>
            <a:off x="516318" y="583367"/>
            <a:ext cx="9448800" cy="5570756"/>
          </a:xfrm>
          <a:prstGeom prst="rect">
            <a:avLst/>
          </a:prstGeom>
          <a:noFill/>
        </p:spPr>
        <p:txBody>
          <a:bodyPr wrap="square" rtlCol="0">
            <a:spAutoFit/>
          </a:bodyPr>
          <a:lstStyle/>
          <a:p>
            <a:pPr marL="457200" lvl="0" indent="-457200" algn="ctr">
              <a:buFont typeface="Wingdings" pitchFamily="2" charset="2"/>
              <a:buChar char="ü"/>
            </a:pPr>
            <a:r>
              <a:rPr lang="pt-BR" sz="2800" b="1" dirty="0">
                <a:latin typeface="Times New Roman" pitchFamily="18" charset="0"/>
                <a:cs typeface="Times New Roman" pitchFamily="18" charset="0"/>
              </a:rPr>
              <a:t>CRITÉRIOS DE DESEMPATE</a:t>
            </a:r>
            <a:r>
              <a:rPr lang="pt-BR" sz="2800" dirty="0">
                <a:latin typeface="Times New Roman" pitchFamily="18" charset="0"/>
                <a:cs typeface="Times New Roman" pitchFamily="18" charset="0"/>
              </a:rPr>
              <a:t> </a:t>
            </a:r>
            <a:r>
              <a:rPr lang="pt-BR" sz="1200" dirty="0">
                <a:latin typeface="Times New Roman" pitchFamily="18" charset="0"/>
                <a:cs typeface="Times New Roman" pitchFamily="18" charset="0"/>
              </a:rPr>
              <a:t>[art. 60]</a:t>
            </a:r>
          </a:p>
          <a:p>
            <a:pPr algn="ctr"/>
            <a:r>
              <a:rPr lang="pt-BR" sz="2000" dirty="0">
                <a:latin typeface="Times New Roman" pitchFamily="18" charset="0"/>
                <a:cs typeface="Times New Roman" pitchFamily="18" charset="0"/>
              </a:rPr>
              <a:t>§ 1º [...]SE PERMANECER, TERÃO </a:t>
            </a:r>
            <a:r>
              <a:rPr lang="pt-BR" sz="2000" b="1" dirty="0">
                <a:latin typeface="Times New Roman" pitchFamily="18" charset="0"/>
                <a:cs typeface="Times New Roman" pitchFamily="18" charset="0"/>
              </a:rPr>
              <a:t>PREFERÊNCIA</a:t>
            </a:r>
            <a:r>
              <a:rPr lang="pt-BR" sz="2000" dirty="0">
                <a:latin typeface="Times New Roman" pitchFamily="18" charset="0"/>
                <a:cs typeface="Times New Roman" pitchFamily="18" charset="0"/>
              </a:rPr>
              <a:t>, NA ORDEM</a:t>
            </a:r>
            <a:r>
              <a:rPr lang="pt-BR" sz="2000" dirty="0" smtClean="0">
                <a:latin typeface="Times New Roman" pitchFamily="18" charset="0"/>
                <a:cs typeface="Times New Roman" pitchFamily="18" charset="0"/>
              </a:rPr>
              <a:t>:</a:t>
            </a:r>
          </a:p>
          <a:p>
            <a:pPr algn="ctr"/>
            <a:endParaRPr lang="pt-BR" sz="2800" dirty="0">
              <a:latin typeface="Times New Roman" pitchFamily="18" charset="0"/>
              <a:cs typeface="Times New Roman" pitchFamily="18" charset="0"/>
            </a:endParaRPr>
          </a:p>
          <a:p>
            <a:pPr marL="457200" indent="-457200" algn="just">
              <a:buFont typeface="Wingdings" pitchFamily="2" charset="2"/>
              <a:buChar char="Ø"/>
            </a:pPr>
            <a:r>
              <a:rPr lang="pt-BR" sz="2800" dirty="0">
                <a:latin typeface="Times New Roman" pitchFamily="18" charset="0"/>
                <a:cs typeface="Times New Roman" pitchFamily="18" charset="0"/>
              </a:rPr>
              <a:t> </a:t>
            </a:r>
            <a:r>
              <a:rPr lang="pt-BR" sz="2800" b="1" dirty="0" smtClean="0">
                <a:latin typeface="Times New Roman" pitchFamily="18" charset="0"/>
                <a:cs typeface="Times New Roman" pitchFamily="18" charset="0"/>
              </a:rPr>
              <a:t>empresas </a:t>
            </a:r>
            <a:r>
              <a:rPr lang="pt-BR" sz="2800" b="1" dirty="0">
                <a:latin typeface="Times New Roman" pitchFamily="18" charset="0"/>
                <a:cs typeface="Times New Roman" pitchFamily="18" charset="0"/>
              </a:rPr>
              <a:t>estabelecidas no </a:t>
            </a:r>
            <a:r>
              <a:rPr lang="pt-BR" sz="2800" b="1" u="sng" dirty="0">
                <a:latin typeface="Times New Roman" pitchFamily="18" charset="0"/>
                <a:cs typeface="Times New Roman" pitchFamily="18" charset="0"/>
              </a:rPr>
              <a:t>território </a:t>
            </a:r>
            <a:r>
              <a:rPr lang="pt-BR" sz="2800" b="1" u="sng" dirty="0" smtClean="0">
                <a:latin typeface="Times New Roman" pitchFamily="18" charset="0"/>
                <a:cs typeface="Times New Roman" pitchFamily="18" charset="0"/>
              </a:rPr>
              <a:t>do </a:t>
            </a:r>
            <a:r>
              <a:rPr lang="pt-BR" sz="2800" b="1" u="sng" dirty="0">
                <a:latin typeface="Times New Roman" pitchFamily="18" charset="0"/>
                <a:cs typeface="Times New Roman" pitchFamily="18" charset="0"/>
              </a:rPr>
              <a:t>Estado em que este se </a:t>
            </a:r>
            <a:r>
              <a:rPr lang="pt-BR" sz="2800" b="1" u="sng" dirty="0" smtClean="0">
                <a:latin typeface="Times New Roman" pitchFamily="18" charset="0"/>
                <a:cs typeface="Times New Roman" pitchFamily="18" charset="0"/>
              </a:rPr>
              <a:t>localize o Município</a:t>
            </a:r>
            <a:r>
              <a:rPr lang="pt-BR" sz="2800" b="1" dirty="0" smtClean="0">
                <a:latin typeface="Times New Roman" pitchFamily="18" charset="0"/>
                <a:cs typeface="Times New Roman" pitchFamily="18" charset="0"/>
              </a:rPr>
              <a:t>;</a:t>
            </a:r>
          </a:p>
          <a:p>
            <a:pPr marL="457200" indent="-457200" algn="just">
              <a:buFont typeface="Wingdings" pitchFamily="2" charset="2"/>
              <a:buChar char="Ø"/>
            </a:pPr>
            <a:endParaRPr lang="pt-BR" sz="2800" dirty="0">
              <a:latin typeface="Times New Roman" pitchFamily="18" charset="0"/>
              <a:cs typeface="Times New Roman" pitchFamily="18" charset="0"/>
            </a:endParaRPr>
          </a:p>
          <a:p>
            <a:pPr marL="457200" lvl="0" indent="-457200" algn="just">
              <a:buFont typeface="Wingdings" pitchFamily="2" charset="2"/>
              <a:buChar char="Ø"/>
            </a:pPr>
            <a:r>
              <a:rPr lang="pt-BR" sz="2800" b="1" dirty="0">
                <a:latin typeface="Times New Roman" pitchFamily="18" charset="0"/>
                <a:cs typeface="Times New Roman" pitchFamily="18" charset="0"/>
              </a:rPr>
              <a:t>empresas brasileiras</a:t>
            </a:r>
            <a:r>
              <a:rPr lang="pt-BR" sz="2800" dirty="0" smtClean="0">
                <a:latin typeface="Times New Roman" pitchFamily="18" charset="0"/>
                <a:cs typeface="Times New Roman" pitchFamily="18" charset="0"/>
              </a:rPr>
              <a:t>;</a:t>
            </a:r>
          </a:p>
          <a:p>
            <a:pPr marL="457200" lvl="0" indent="-457200" algn="just">
              <a:buFont typeface="Wingdings" pitchFamily="2" charset="2"/>
              <a:buChar char="Ø"/>
            </a:pPr>
            <a:endParaRPr lang="pt-BR" sz="2800" dirty="0">
              <a:latin typeface="Times New Roman" pitchFamily="18" charset="0"/>
              <a:cs typeface="Times New Roman" pitchFamily="18" charset="0"/>
            </a:endParaRPr>
          </a:p>
          <a:p>
            <a:pPr marL="457200" lvl="0" indent="-457200" algn="just">
              <a:buFont typeface="Wingdings" pitchFamily="2" charset="2"/>
              <a:buChar char="Ø"/>
            </a:pPr>
            <a:r>
              <a:rPr lang="pt-BR" sz="2800" b="1" dirty="0">
                <a:latin typeface="Times New Roman" pitchFamily="18" charset="0"/>
                <a:cs typeface="Times New Roman" pitchFamily="18" charset="0"/>
              </a:rPr>
              <a:t>empresas que invistam em pesquisa e no desenvolvimento de tecnologia no País</a:t>
            </a:r>
            <a:r>
              <a:rPr lang="pt-BR" sz="2800" dirty="0" smtClean="0">
                <a:latin typeface="Times New Roman" pitchFamily="18" charset="0"/>
                <a:cs typeface="Times New Roman" pitchFamily="18" charset="0"/>
              </a:rPr>
              <a:t>;</a:t>
            </a:r>
          </a:p>
          <a:p>
            <a:pPr marL="457200" lvl="0" indent="-457200" algn="just">
              <a:buFont typeface="Wingdings" pitchFamily="2" charset="2"/>
              <a:buChar char="Ø"/>
            </a:pPr>
            <a:endParaRPr lang="pt-BR" sz="2800" dirty="0">
              <a:latin typeface="Times New Roman" pitchFamily="18" charset="0"/>
              <a:cs typeface="Times New Roman" pitchFamily="18" charset="0"/>
            </a:endParaRPr>
          </a:p>
          <a:p>
            <a:pPr marL="457200" lvl="0" indent="-457200" algn="just">
              <a:buFont typeface="Wingdings" pitchFamily="2" charset="2"/>
              <a:buChar char="Ø"/>
            </a:pPr>
            <a:r>
              <a:rPr lang="pt-BR" sz="2800" dirty="0">
                <a:latin typeface="Times New Roman" pitchFamily="18" charset="0"/>
                <a:cs typeface="Times New Roman" pitchFamily="18" charset="0"/>
              </a:rPr>
              <a:t>empresas que comprovem a </a:t>
            </a:r>
            <a:r>
              <a:rPr lang="pt-BR" sz="2800" b="1" dirty="0">
                <a:latin typeface="Times New Roman" pitchFamily="18" charset="0"/>
                <a:cs typeface="Times New Roman" pitchFamily="18" charset="0"/>
              </a:rPr>
              <a:t>prática de mitigação envolvendo mudança de clima</a:t>
            </a:r>
            <a:r>
              <a:rPr lang="pt-BR" sz="2800" dirty="0">
                <a:latin typeface="Times New Roman" pitchFamily="18" charset="0"/>
                <a:cs typeface="Times New Roman" pitchFamily="18" charset="0"/>
              </a:rPr>
              <a:t>; [Lei Federal nº 12.187/09</a:t>
            </a:r>
            <a:r>
              <a:rPr lang="pt-BR" sz="2800" dirty="0" smtClean="0">
                <a:latin typeface="Times New Roman" pitchFamily="18" charset="0"/>
                <a:cs typeface="Times New Roman" pitchFamily="18" charset="0"/>
              </a:rPr>
              <a:t>]</a:t>
            </a:r>
            <a:r>
              <a:rPr lang="pt-BR" sz="2800" dirty="0">
                <a:latin typeface="Times New Roman" pitchFamily="18" charset="0"/>
                <a:cs typeface="Times New Roman" pitchFamily="18" charset="0"/>
              </a:rPr>
              <a:t> </a:t>
            </a: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0"/>
            <a:ext cx="1027747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tângulo 1"/>
          <p:cNvSpPr/>
          <p:nvPr/>
        </p:nvSpPr>
        <p:spPr>
          <a:xfrm>
            <a:off x="6134099" y="2696745"/>
            <a:ext cx="3121367" cy="584775"/>
          </a:xfrm>
          <a:prstGeom prst="rect">
            <a:avLst/>
          </a:prstGeom>
        </p:spPr>
        <p:txBody>
          <a:bodyPr wrap="none">
            <a:spAutoFit/>
          </a:bodyPr>
          <a:lstStyle/>
          <a:p>
            <a:pPr lvl="0" algn="ctr"/>
            <a:r>
              <a:rPr lang="pt-BR" sz="3200" b="1" dirty="0">
                <a:latin typeface="Times New Roman" pitchFamily="18" charset="0"/>
                <a:cs typeface="Times New Roman" pitchFamily="18" charset="0"/>
              </a:rPr>
              <a:t>HABILITAÇÃO</a:t>
            </a:r>
          </a:p>
        </p:txBody>
      </p:sp>
      <p:sp>
        <p:nvSpPr>
          <p:cNvPr id="3" name="object 3"/>
          <p:cNvSpPr/>
          <p:nvPr/>
        </p:nvSpPr>
        <p:spPr>
          <a:xfrm>
            <a:off x="6134099" y="3281520"/>
            <a:ext cx="4164170" cy="45719"/>
          </a:xfrm>
          <a:custGeom>
            <a:avLst/>
            <a:gdLst/>
            <a:ahLst/>
            <a:cxnLst/>
            <a:rect l="l" t="t" r="r" b="b"/>
            <a:pathLst>
              <a:path w="5251450" h="18414">
                <a:moveTo>
                  <a:pt x="5251069" y="0"/>
                </a:moveTo>
                <a:lnTo>
                  <a:pt x="0" y="0"/>
                </a:lnTo>
                <a:lnTo>
                  <a:pt x="0" y="18287"/>
                </a:lnTo>
                <a:lnTo>
                  <a:pt x="5251069" y="18287"/>
                </a:lnTo>
                <a:lnTo>
                  <a:pt x="5251069" y="0"/>
                </a:lnTo>
                <a:close/>
              </a:path>
            </a:pathLst>
          </a:custGeom>
          <a:solidFill>
            <a:srgbClr val="000000"/>
          </a:solidFill>
        </p:spPr>
        <p:txBody>
          <a:bodyPr wrap="square" lIns="0" tIns="0" rIns="0" bIns="0" rtlCol="0"/>
          <a:lstStyle/>
          <a:p>
            <a:endParaRPr/>
          </a:p>
        </p:txBody>
      </p:sp>
    </p:spTree>
    <p:extLst>
      <p:ext uri="{BB962C8B-B14F-4D97-AF65-F5344CB8AC3E}">
        <p14:creationId xmlns:p14="http://schemas.microsoft.com/office/powerpoint/2010/main" val="51356528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19100" y="152400"/>
            <a:ext cx="9677400" cy="6705600"/>
          </a:xfrm>
        </p:spPr>
        <p:txBody>
          <a:bodyPr/>
          <a:lstStyle/>
          <a:p>
            <a:pPr algn="l"/>
            <a:r>
              <a:rPr lang="pt-BR" sz="4000" dirty="0" smtClean="0"/>
              <a:t>I </a:t>
            </a:r>
            <a:r>
              <a:rPr lang="pt-BR" sz="4000" dirty="0"/>
              <a:t>- </a:t>
            </a:r>
            <a:r>
              <a:rPr lang="pt-BR" sz="4000" b="1" dirty="0"/>
              <a:t>descrição da </a:t>
            </a:r>
            <a:r>
              <a:rPr lang="pt-BR" sz="4000" b="1" dirty="0" smtClean="0"/>
              <a:t>necessidade</a:t>
            </a:r>
            <a:r>
              <a:rPr lang="pt-BR" sz="4000" dirty="0" smtClean="0"/>
              <a:t>;</a:t>
            </a:r>
            <a:r>
              <a:rPr lang="pt-BR" sz="4000" dirty="0"/>
              <a:t/>
            </a:r>
            <a:br>
              <a:rPr lang="pt-BR" sz="4000" dirty="0"/>
            </a:br>
            <a:r>
              <a:rPr lang="pt-BR" sz="4000" dirty="0" smtClean="0"/>
              <a:t/>
            </a:r>
            <a:br>
              <a:rPr lang="pt-BR" sz="4000" dirty="0" smtClean="0"/>
            </a:br>
            <a:r>
              <a:rPr lang="pt-BR" sz="4000" dirty="0" smtClean="0"/>
              <a:t>II </a:t>
            </a:r>
            <a:r>
              <a:rPr lang="pt-BR" sz="4000" dirty="0"/>
              <a:t>- demonstração da </a:t>
            </a:r>
            <a:r>
              <a:rPr lang="pt-BR" sz="4000" b="1" dirty="0"/>
              <a:t>previsão</a:t>
            </a:r>
            <a:r>
              <a:rPr lang="pt-BR" sz="4000" dirty="0"/>
              <a:t> da contratação no </a:t>
            </a:r>
            <a:r>
              <a:rPr lang="pt-BR" sz="4000" b="1" dirty="0" smtClean="0"/>
              <a:t>PCA</a:t>
            </a:r>
            <a:r>
              <a:rPr lang="pt-BR" sz="4000" dirty="0"/>
              <a:t/>
            </a:r>
            <a:br>
              <a:rPr lang="pt-BR" sz="4000" dirty="0"/>
            </a:br>
            <a:r>
              <a:rPr lang="pt-BR" sz="4000" dirty="0" smtClean="0"/>
              <a:t/>
            </a:r>
            <a:br>
              <a:rPr lang="pt-BR" sz="4000" dirty="0" smtClean="0"/>
            </a:br>
            <a:r>
              <a:rPr lang="pt-BR" sz="4000" dirty="0" smtClean="0"/>
              <a:t>III </a:t>
            </a:r>
            <a:r>
              <a:rPr lang="pt-BR" sz="4000" dirty="0"/>
              <a:t>- </a:t>
            </a:r>
            <a:r>
              <a:rPr lang="pt-BR" sz="4000" b="1" dirty="0"/>
              <a:t>requisitos da contratação</a:t>
            </a:r>
            <a:r>
              <a:rPr lang="pt-BR" sz="4000" dirty="0" smtClean="0"/>
              <a:t>;</a:t>
            </a:r>
            <a:r>
              <a:rPr lang="pt-BR" sz="4000" dirty="0"/>
              <a:t/>
            </a:r>
            <a:br>
              <a:rPr lang="pt-BR" sz="4000" dirty="0"/>
            </a:br>
            <a:r>
              <a:rPr lang="pt-BR" sz="4000" dirty="0" smtClean="0"/>
              <a:t/>
            </a:r>
            <a:br>
              <a:rPr lang="pt-BR" sz="4000" dirty="0" smtClean="0"/>
            </a:br>
            <a:r>
              <a:rPr lang="pt-BR" sz="4000" dirty="0" smtClean="0"/>
              <a:t>IV </a:t>
            </a:r>
            <a:r>
              <a:rPr lang="pt-BR" sz="4000" dirty="0"/>
              <a:t>- </a:t>
            </a:r>
            <a:r>
              <a:rPr lang="pt-BR" sz="4000" dirty="0" smtClean="0"/>
              <a:t>quantidades;</a:t>
            </a:r>
            <a:br>
              <a:rPr lang="pt-BR" sz="4000" dirty="0" smtClean="0"/>
            </a:br>
            <a:r>
              <a:rPr lang="pt-BR" sz="4000" dirty="0" smtClean="0"/>
              <a:t/>
            </a:r>
            <a:br>
              <a:rPr lang="pt-BR" sz="4000" dirty="0" smtClean="0"/>
            </a:br>
            <a:r>
              <a:rPr lang="pt-BR" sz="4000" dirty="0" smtClean="0"/>
              <a:t>V </a:t>
            </a:r>
            <a:r>
              <a:rPr lang="pt-BR" sz="4000" dirty="0"/>
              <a:t>- </a:t>
            </a:r>
            <a:r>
              <a:rPr lang="pt-BR" sz="4000" b="1" dirty="0" smtClean="0"/>
              <a:t>alternativas</a:t>
            </a:r>
            <a:r>
              <a:rPr lang="pt-BR" sz="4000" dirty="0" smtClean="0"/>
              <a:t> </a:t>
            </a:r>
            <a:r>
              <a:rPr lang="pt-BR" sz="4000" dirty="0"/>
              <a:t>possíveis, e justificativa </a:t>
            </a:r>
            <a:r>
              <a:rPr lang="pt-BR" sz="4000" dirty="0" smtClean="0"/>
              <a:t>da </a:t>
            </a:r>
            <a:r>
              <a:rPr lang="pt-BR" sz="4000" dirty="0"/>
              <a:t>escolha </a:t>
            </a:r>
          </a:p>
        </p:txBody>
      </p:sp>
    </p:spTree>
    <p:extLst>
      <p:ext uri="{BB962C8B-B14F-4D97-AF65-F5344CB8AC3E}">
        <p14:creationId xmlns:p14="http://schemas.microsoft.com/office/powerpoint/2010/main" val="279256364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189"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670" name="Retângulo 1"/>
          <p:cNvSpPr/>
          <p:nvPr/>
        </p:nvSpPr>
        <p:spPr>
          <a:xfrm>
            <a:off x="551645" y="990600"/>
            <a:ext cx="9296400" cy="4216539"/>
          </a:xfrm>
          <a:prstGeom prst="rect">
            <a:avLst/>
          </a:prstGeom>
        </p:spPr>
        <p:txBody>
          <a:bodyPr wrap="square">
            <a:spAutoFit/>
          </a:bodyPr>
          <a:lstStyle/>
          <a:p>
            <a:pPr marL="285750" lvl="0" indent="-285750" algn="ctr">
              <a:buFont typeface="Wingdings" pitchFamily="2" charset="2"/>
              <a:buChar char="ü"/>
            </a:pPr>
            <a:r>
              <a:rPr lang="pt-BR" sz="3200" b="1" i="1" dirty="0">
                <a:latin typeface="Times New Roman" pitchFamily="18" charset="0"/>
                <a:cs typeface="Times New Roman" pitchFamily="18" charset="0"/>
              </a:rPr>
              <a:t>HABILITAÇÃO</a:t>
            </a:r>
            <a:endParaRPr lang="pt-BR" sz="3200" b="1" dirty="0">
              <a:latin typeface="Times New Roman" pitchFamily="18" charset="0"/>
              <a:cs typeface="Times New Roman" pitchFamily="18" charset="0"/>
            </a:endParaRPr>
          </a:p>
          <a:p>
            <a:pPr marL="285750" lvl="0" indent="-285750">
              <a:buFont typeface="Wingdings" pitchFamily="2" charset="2"/>
              <a:buChar char="Ø"/>
            </a:pPr>
            <a:endParaRPr lang="pt-BR" dirty="0" smtClean="0"/>
          </a:p>
          <a:p>
            <a:pPr marL="285750" lvl="0" indent="-285750">
              <a:buClr>
                <a:srgbClr val="FF0000"/>
              </a:buClr>
              <a:buFont typeface="Wingdings" pitchFamily="2" charset="2"/>
              <a:buChar char="Ø"/>
            </a:pPr>
            <a:r>
              <a:rPr lang="pt-BR" sz="2800" dirty="0" smtClean="0">
                <a:latin typeface="Times New Roman" pitchFamily="18" charset="0"/>
                <a:cs typeface="Times New Roman" pitchFamily="18" charset="0"/>
              </a:rPr>
              <a:t>Pode </a:t>
            </a:r>
            <a:r>
              <a:rPr lang="pt-BR" sz="2800" dirty="0">
                <a:latin typeface="Times New Roman" pitchFamily="18" charset="0"/>
                <a:cs typeface="Times New Roman" pitchFamily="18" charset="0"/>
              </a:rPr>
              <a:t>ser </a:t>
            </a:r>
            <a:r>
              <a:rPr lang="pt-BR" sz="2800" b="1" dirty="0">
                <a:latin typeface="Times New Roman" pitchFamily="18" charset="0"/>
                <a:cs typeface="Times New Roman" pitchFamily="18" charset="0"/>
              </a:rPr>
              <a:t>realizada por processo </a:t>
            </a:r>
            <a:r>
              <a:rPr lang="pt-BR" sz="2800" b="1" dirty="0" smtClean="0">
                <a:latin typeface="Times New Roman" pitchFamily="18" charset="0"/>
                <a:cs typeface="Times New Roman" pitchFamily="18" charset="0"/>
              </a:rPr>
              <a:t>eletrônico</a:t>
            </a:r>
          </a:p>
          <a:p>
            <a:pPr marL="285750" lvl="0" indent="-285750">
              <a:buFont typeface="Wingdings" pitchFamily="2" charset="2"/>
              <a:buChar char="Ø"/>
            </a:pPr>
            <a:endParaRPr lang="pt-BR" sz="2800" b="1" dirty="0">
              <a:latin typeface="Times New Roman" pitchFamily="18" charset="0"/>
              <a:cs typeface="Times New Roman" pitchFamily="18" charset="0"/>
            </a:endParaRPr>
          </a:p>
          <a:p>
            <a:r>
              <a:rPr lang="pt-BR" dirty="0"/>
              <a:t> </a:t>
            </a:r>
          </a:p>
          <a:p>
            <a:pPr marL="285750" lvl="0" indent="-285750">
              <a:buClr>
                <a:srgbClr val="FF0000"/>
              </a:buClr>
              <a:buFont typeface="Wingdings" pitchFamily="2" charset="2"/>
              <a:buChar char="Ø"/>
            </a:pPr>
            <a:r>
              <a:rPr lang="pt-BR" sz="2800" b="1" dirty="0">
                <a:latin typeface="Times New Roman" pitchFamily="18" charset="0"/>
                <a:cs typeface="Times New Roman" pitchFamily="18" charset="0"/>
              </a:rPr>
              <a:t>Documentos </a:t>
            </a:r>
            <a:r>
              <a:rPr lang="pt-BR" sz="2800" dirty="0">
                <a:latin typeface="Times New Roman" pitchFamily="18" charset="0"/>
                <a:cs typeface="Times New Roman" pitchFamily="18" charset="0"/>
              </a:rPr>
              <a:t>poderão ser: </a:t>
            </a:r>
            <a:r>
              <a:rPr lang="pt-BR" sz="2800" b="1" dirty="0">
                <a:latin typeface="Times New Roman" pitchFamily="18" charset="0"/>
                <a:cs typeface="Times New Roman" pitchFamily="18" charset="0"/>
              </a:rPr>
              <a:t>original</a:t>
            </a:r>
            <a:r>
              <a:rPr lang="pt-BR" sz="2800" dirty="0">
                <a:latin typeface="Times New Roman" pitchFamily="18" charset="0"/>
                <a:cs typeface="Times New Roman" pitchFamily="18" charset="0"/>
              </a:rPr>
              <a:t>, por </a:t>
            </a:r>
            <a:r>
              <a:rPr lang="pt-BR" sz="2800" b="1" dirty="0">
                <a:latin typeface="Times New Roman" pitchFamily="18" charset="0"/>
                <a:cs typeface="Times New Roman" pitchFamily="18" charset="0"/>
              </a:rPr>
              <a:t>cópia </a:t>
            </a:r>
            <a:r>
              <a:rPr lang="pt-BR" sz="2800" dirty="0">
                <a:latin typeface="Times New Roman" pitchFamily="18" charset="0"/>
                <a:cs typeface="Times New Roman" pitchFamily="18" charset="0"/>
              </a:rPr>
              <a:t>ou por qualquer </a:t>
            </a:r>
            <a:r>
              <a:rPr lang="pt-BR" sz="2800" b="1" dirty="0">
                <a:latin typeface="Times New Roman" pitchFamily="18" charset="0"/>
                <a:cs typeface="Times New Roman" pitchFamily="18" charset="0"/>
              </a:rPr>
              <a:t>outro meio </a:t>
            </a:r>
            <a:r>
              <a:rPr lang="pt-BR" sz="2800" b="1" dirty="0" smtClean="0">
                <a:latin typeface="Times New Roman" pitchFamily="18" charset="0"/>
                <a:cs typeface="Times New Roman" pitchFamily="18" charset="0"/>
              </a:rPr>
              <a:t>admitido </a:t>
            </a:r>
            <a:r>
              <a:rPr lang="pt-BR" sz="2800" b="1" dirty="0">
                <a:latin typeface="Times New Roman" pitchFamily="18" charset="0"/>
                <a:cs typeface="Times New Roman" pitchFamily="18" charset="0"/>
              </a:rPr>
              <a:t>pela Administração</a:t>
            </a:r>
            <a:r>
              <a:rPr lang="pt-BR" sz="2800" dirty="0">
                <a:latin typeface="Times New Roman" pitchFamily="18" charset="0"/>
                <a:cs typeface="Times New Roman" pitchFamily="18" charset="0"/>
              </a:rPr>
              <a:t>; </a:t>
            </a:r>
            <a:r>
              <a:rPr lang="pt-BR" sz="1200" dirty="0">
                <a:latin typeface="Times New Roman" pitchFamily="18" charset="0"/>
                <a:cs typeface="Times New Roman" pitchFamily="18" charset="0"/>
              </a:rPr>
              <a:t>[art. 70, I</a:t>
            </a:r>
            <a:r>
              <a:rPr lang="pt-BR" sz="1200" dirty="0" smtClean="0">
                <a:latin typeface="Times New Roman" pitchFamily="18" charset="0"/>
                <a:cs typeface="Times New Roman" pitchFamily="18" charset="0"/>
              </a:rPr>
              <a:t>]</a:t>
            </a:r>
          </a:p>
          <a:p>
            <a:pPr marL="285750" lvl="0" indent="-285750">
              <a:buFont typeface="Wingdings" pitchFamily="2" charset="2"/>
              <a:buChar char="Ø"/>
            </a:pPr>
            <a:endParaRPr lang="pt-BR" sz="1200" dirty="0">
              <a:latin typeface="Times New Roman" pitchFamily="18" charset="0"/>
              <a:cs typeface="Times New Roman" pitchFamily="18" charset="0"/>
            </a:endParaRPr>
          </a:p>
          <a:p>
            <a:r>
              <a:rPr lang="pt-BR" dirty="0"/>
              <a:t> </a:t>
            </a:r>
            <a:endParaRPr lang="pt-BR" sz="2800" dirty="0">
              <a:latin typeface="Times New Roman" pitchFamily="18" charset="0"/>
              <a:cs typeface="Times New Roman" pitchFamily="18" charset="0"/>
            </a:endParaRPr>
          </a:p>
          <a:p>
            <a:pPr marL="285750" lvl="0" indent="-285750">
              <a:buClr>
                <a:srgbClr val="FF0000"/>
              </a:buClr>
              <a:buFont typeface="Wingdings" pitchFamily="2" charset="2"/>
              <a:buChar char="Ø"/>
            </a:pPr>
            <a:r>
              <a:rPr lang="pt-BR" sz="2800" dirty="0">
                <a:latin typeface="Times New Roman" pitchFamily="18" charset="0"/>
                <a:cs typeface="Times New Roman" pitchFamily="18" charset="0"/>
              </a:rPr>
              <a:t>Habilitação </a:t>
            </a:r>
            <a:r>
              <a:rPr lang="pt-BR" sz="2800" b="1" dirty="0">
                <a:latin typeface="Times New Roman" pitchFamily="18" charset="0"/>
                <a:cs typeface="Times New Roman" pitchFamily="18" charset="0"/>
              </a:rPr>
              <a:t>pode ser substituída por registro cadastral admitido em Edital</a:t>
            </a:r>
            <a:r>
              <a:rPr lang="pt-BR" sz="2800" dirty="0">
                <a:latin typeface="Times New Roman" pitchFamily="18" charset="0"/>
                <a:cs typeface="Times New Roman" pitchFamily="18" charset="0"/>
              </a:rPr>
              <a:t> [Órgão ou Entidade Pública]; </a:t>
            </a:r>
            <a:r>
              <a:rPr lang="pt-BR" sz="1200" dirty="0"/>
              <a:t>[art. 70, II]</a:t>
            </a:r>
          </a:p>
          <a:p>
            <a:r>
              <a:rPr lang="pt-BR" dirty="0"/>
              <a:t> </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190"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671" name="Retângulo 1"/>
          <p:cNvSpPr/>
          <p:nvPr/>
        </p:nvSpPr>
        <p:spPr>
          <a:xfrm>
            <a:off x="551645" y="990600"/>
            <a:ext cx="9296400" cy="4185761"/>
          </a:xfrm>
          <a:prstGeom prst="rect">
            <a:avLst/>
          </a:prstGeom>
        </p:spPr>
        <p:txBody>
          <a:bodyPr wrap="square">
            <a:spAutoFit/>
          </a:bodyPr>
          <a:lstStyle/>
          <a:p>
            <a:pPr marL="285750" lvl="0" indent="-285750">
              <a:buFont typeface="Wingdings" pitchFamily="2" charset="2"/>
              <a:buChar char="Ø"/>
            </a:pPr>
            <a:endParaRPr lang="pt-BR" dirty="0" smtClean="0"/>
          </a:p>
          <a:p>
            <a:pPr marL="457200" lvl="0" indent="-457200">
              <a:buClr>
                <a:srgbClr val="FF0000"/>
              </a:buClr>
              <a:buFont typeface="Wingdings" pitchFamily="2" charset="2"/>
              <a:buChar char="Ø"/>
            </a:pPr>
            <a:r>
              <a:rPr lang="pt-BR" sz="2800" b="1" dirty="0">
                <a:latin typeface="Times New Roman" pitchFamily="18" charset="0"/>
                <a:cs typeface="Times New Roman" pitchFamily="18" charset="0"/>
              </a:rPr>
              <a:t>Pode ser </a:t>
            </a:r>
            <a:r>
              <a:rPr lang="pt-BR" sz="2800" b="1" dirty="0" smtClean="0">
                <a:latin typeface="Times New Roman" pitchFamily="18" charset="0"/>
                <a:cs typeface="Times New Roman" pitchFamily="18" charset="0"/>
              </a:rPr>
              <a:t>dispensada a  </a:t>
            </a:r>
            <a:r>
              <a:rPr lang="pt-BR" sz="2800" b="1" dirty="0">
                <a:latin typeface="Times New Roman" pitchFamily="18" charset="0"/>
                <a:cs typeface="Times New Roman" pitchFamily="18" charset="0"/>
              </a:rPr>
              <a:t>habilitação </a:t>
            </a:r>
            <a:r>
              <a:rPr lang="pt-BR" sz="2800" dirty="0">
                <a:latin typeface="Times New Roman" pitchFamily="18" charset="0"/>
                <a:cs typeface="Times New Roman" pitchFamily="18" charset="0"/>
              </a:rPr>
              <a:t>[total ou parcialmente]: </a:t>
            </a:r>
          </a:p>
          <a:p>
            <a:pPr lvl="2">
              <a:lnSpc>
                <a:spcPct val="150000"/>
              </a:lnSpc>
            </a:pPr>
            <a:r>
              <a:rPr lang="pt-BR" sz="2800" dirty="0">
                <a:latin typeface="Times New Roman" pitchFamily="18" charset="0"/>
                <a:cs typeface="Times New Roman" pitchFamily="18" charset="0"/>
              </a:rPr>
              <a:t> </a:t>
            </a:r>
            <a:r>
              <a:rPr lang="pt-BR" sz="2800" dirty="0" smtClean="0">
                <a:latin typeface="Times New Roman" pitchFamily="18" charset="0"/>
                <a:cs typeface="Times New Roman" pitchFamily="18" charset="0"/>
              </a:rPr>
              <a:t>- </a:t>
            </a:r>
            <a:r>
              <a:rPr lang="pt-BR" sz="2800" b="1" dirty="0" smtClean="0">
                <a:latin typeface="Times New Roman" pitchFamily="18" charset="0"/>
                <a:cs typeface="Times New Roman" pitchFamily="18" charset="0"/>
              </a:rPr>
              <a:t>entrega </a:t>
            </a:r>
            <a:r>
              <a:rPr lang="pt-BR" sz="2800" b="1" dirty="0">
                <a:latin typeface="Times New Roman" pitchFamily="18" charset="0"/>
                <a:cs typeface="Times New Roman" pitchFamily="18" charset="0"/>
              </a:rPr>
              <a:t>imediata</a:t>
            </a:r>
            <a:r>
              <a:rPr lang="pt-BR" sz="2800" dirty="0">
                <a:latin typeface="Times New Roman" pitchFamily="18" charset="0"/>
                <a:cs typeface="Times New Roman" pitchFamily="18" charset="0"/>
              </a:rPr>
              <a:t>; </a:t>
            </a:r>
          </a:p>
          <a:p>
            <a:pPr lvl="2">
              <a:lnSpc>
                <a:spcPct val="150000"/>
              </a:lnSpc>
            </a:pPr>
            <a:r>
              <a:rPr lang="pt-BR" sz="2800" dirty="0">
                <a:latin typeface="Times New Roman" pitchFamily="18" charset="0"/>
                <a:cs typeface="Times New Roman" pitchFamily="18" charset="0"/>
              </a:rPr>
              <a:t> </a:t>
            </a:r>
            <a:r>
              <a:rPr lang="pt-BR" sz="2800" dirty="0" smtClean="0">
                <a:latin typeface="Times New Roman" pitchFamily="18" charset="0"/>
                <a:cs typeface="Times New Roman" pitchFamily="18" charset="0"/>
              </a:rPr>
              <a:t>- </a:t>
            </a:r>
            <a:r>
              <a:rPr lang="pt-BR" sz="2800" b="1" dirty="0" smtClean="0">
                <a:latin typeface="Times New Roman" pitchFamily="18" charset="0"/>
                <a:cs typeface="Times New Roman" pitchFamily="18" charset="0"/>
              </a:rPr>
              <a:t>contratações </a:t>
            </a:r>
            <a:r>
              <a:rPr lang="pt-BR" sz="2800" b="1" dirty="0">
                <a:latin typeface="Times New Roman" pitchFamily="18" charset="0"/>
                <a:cs typeface="Times New Roman" pitchFamily="18" charset="0"/>
              </a:rPr>
              <a:t>inferiores a 1/4 (um quarto) do limite para dispensa </a:t>
            </a:r>
            <a:r>
              <a:rPr lang="pt-BR" sz="2800" dirty="0">
                <a:latin typeface="Times New Roman" pitchFamily="18" charset="0"/>
                <a:cs typeface="Times New Roman" pitchFamily="18" charset="0"/>
              </a:rPr>
              <a:t>[valor: R$ 12.500,00] </a:t>
            </a:r>
          </a:p>
          <a:p>
            <a:pPr lvl="2">
              <a:lnSpc>
                <a:spcPct val="150000"/>
              </a:lnSpc>
            </a:pPr>
            <a:r>
              <a:rPr lang="pt-BR" sz="2800" dirty="0">
                <a:latin typeface="Times New Roman" pitchFamily="18" charset="0"/>
                <a:cs typeface="Times New Roman" pitchFamily="18" charset="0"/>
              </a:rPr>
              <a:t> </a:t>
            </a:r>
            <a:r>
              <a:rPr lang="pt-BR" sz="2800" dirty="0" smtClean="0">
                <a:latin typeface="Times New Roman" pitchFamily="18" charset="0"/>
                <a:cs typeface="Times New Roman" pitchFamily="18" charset="0"/>
              </a:rPr>
              <a:t>- produto </a:t>
            </a:r>
            <a:r>
              <a:rPr lang="pt-BR" sz="2800" dirty="0">
                <a:latin typeface="Times New Roman" pitchFamily="18" charset="0"/>
                <a:cs typeface="Times New Roman" pitchFamily="18" charset="0"/>
              </a:rPr>
              <a:t>para </a:t>
            </a:r>
            <a:r>
              <a:rPr lang="pt-BR" sz="2800" b="1" dirty="0">
                <a:latin typeface="Times New Roman" pitchFamily="18" charset="0"/>
                <a:cs typeface="Times New Roman" pitchFamily="18" charset="0"/>
              </a:rPr>
              <a:t>pesquisa e desenvolvimento até trezentos mil reais</a:t>
            </a:r>
            <a:r>
              <a:rPr lang="pt-BR" sz="2800" dirty="0">
                <a:latin typeface="Times New Roman" pitchFamily="18" charset="0"/>
                <a:cs typeface="Times New Roman" pitchFamily="18" charset="0"/>
              </a:rPr>
              <a:t>. </a:t>
            </a:r>
            <a:r>
              <a:rPr lang="pt-BR" sz="1200" dirty="0">
                <a:latin typeface="Times New Roman" pitchFamily="18" charset="0"/>
                <a:cs typeface="Times New Roman" pitchFamily="18" charset="0"/>
              </a:rPr>
              <a:t>[art. III].</a:t>
            </a:r>
          </a:p>
          <a:p>
            <a:r>
              <a:rPr lang="pt-BR" dirty="0"/>
              <a:t> </a:t>
            </a: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8672" name="Retângulo 3"/>
          <p:cNvSpPr/>
          <p:nvPr/>
        </p:nvSpPr>
        <p:spPr>
          <a:xfrm>
            <a:off x="5459678" y="264083"/>
            <a:ext cx="2727644" cy="617220"/>
          </a:xfrm>
          <a:prstGeom prst="rect">
            <a:avLst/>
          </a:prstGeom>
          <a:solidFill>
            <a:srgbClr val="FF0000"/>
          </a:solidFill>
          <a:ln w="25400" cap="flat" cmpd="sng">
            <a:solidFill>
              <a:srgbClr val="FF0000"/>
            </a:solidFill>
            <a:prstDash val="solid"/>
            <a:round/>
            <a:headEnd/>
            <a:tailEnd/>
          </a:ln>
        </p:spPr>
        <p:txBody>
          <a:bodyPr>
            <a:prstTxWarp prst="textNoShape">
              <a:avLst/>
            </a:prstTxWarp>
          </a:bodyPr>
          <a:lstStyle/>
          <a:p>
            <a:endParaRPr lang="pt-BR"/>
          </a:p>
        </p:txBody>
      </p:sp>
      <p:sp>
        <p:nvSpPr>
          <p:cNvPr id="1048673" name="Retângulo 4"/>
          <p:cNvSpPr/>
          <p:nvPr/>
        </p:nvSpPr>
        <p:spPr>
          <a:xfrm>
            <a:off x="3739102" y="1617603"/>
            <a:ext cx="2775997" cy="842645"/>
          </a:xfrm>
          <a:prstGeom prst="rect">
            <a:avLst/>
          </a:prstGeom>
          <a:solidFill>
            <a:srgbClr val="4F81BD"/>
          </a:solidFill>
          <a:ln w="25400" cap="flat" cmpd="sng">
            <a:solidFill>
              <a:srgbClr val="395E8A"/>
            </a:solidFill>
            <a:prstDash val="solid"/>
            <a:round/>
            <a:headEnd/>
            <a:tailEnd/>
          </a:ln>
        </p:spPr>
        <p:txBody>
          <a:bodyPr vert="horz" wrap="square" lIns="91440" tIns="45720" rIns="91440" bIns="45720" anchor="ctr">
            <a:prstTxWarp prst="textNoShape">
              <a:avLst/>
            </a:prstTxWarp>
            <a:noAutofit/>
          </a:bodyPr>
          <a:lstStyle/>
          <a:p>
            <a:pPr algn="ctr">
              <a:lnSpc>
                <a:spcPct val="115000"/>
              </a:lnSpc>
              <a:spcAft>
                <a:spcPts val="1000"/>
              </a:spcAft>
            </a:pPr>
            <a:r>
              <a:rPr lang="pt-BR" sz="2400" dirty="0">
                <a:solidFill>
                  <a:schemeClr val="bg1"/>
                </a:solidFill>
                <a:effectLst/>
                <a:latin typeface="Times New Roman"/>
                <a:ea typeface="Calibri"/>
                <a:cs typeface="SimSun"/>
              </a:rPr>
              <a:t>JURÍDICA</a:t>
            </a:r>
            <a:endParaRPr lang="pt-BR" sz="2400" dirty="0">
              <a:solidFill>
                <a:schemeClr val="bg1"/>
              </a:solidFill>
              <a:effectLst/>
              <a:latin typeface="Calibri"/>
              <a:ea typeface="Calibri"/>
              <a:cs typeface="SimSun"/>
            </a:endParaRPr>
          </a:p>
        </p:txBody>
      </p:sp>
      <p:sp>
        <p:nvSpPr>
          <p:cNvPr id="1048674" name="Retângulo 5"/>
          <p:cNvSpPr/>
          <p:nvPr/>
        </p:nvSpPr>
        <p:spPr>
          <a:xfrm>
            <a:off x="3729390" y="5340189"/>
            <a:ext cx="2785709" cy="795020"/>
          </a:xfrm>
          <a:prstGeom prst="rect">
            <a:avLst/>
          </a:prstGeom>
          <a:solidFill>
            <a:srgbClr val="4F81BD"/>
          </a:solidFill>
          <a:ln w="25400" cap="flat" cmpd="sng">
            <a:solidFill>
              <a:srgbClr val="395E8A"/>
            </a:solidFill>
            <a:prstDash val="solid"/>
            <a:round/>
            <a:headEnd/>
            <a:tailEnd/>
          </a:ln>
        </p:spPr>
        <p:txBody>
          <a:bodyPr vert="horz" wrap="square" lIns="91440" tIns="45720" rIns="91440" bIns="45720" anchor="ctr">
            <a:prstTxWarp prst="textNoShape">
              <a:avLst/>
            </a:prstTxWarp>
            <a:noAutofit/>
          </a:bodyPr>
          <a:lstStyle/>
          <a:p>
            <a:pPr algn="ctr">
              <a:lnSpc>
                <a:spcPct val="115000"/>
              </a:lnSpc>
              <a:spcAft>
                <a:spcPts val="1000"/>
              </a:spcAft>
            </a:pPr>
            <a:r>
              <a:rPr lang="pt-BR" sz="2400" dirty="0">
                <a:solidFill>
                  <a:schemeClr val="bg1"/>
                </a:solidFill>
                <a:effectLst/>
                <a:latin typeface="Times New Roman"/>
                <a:ea typeface="Calibri"/>
                <a:cs typeface="SimSun"/>
              </a:rPr>
              <a:t>TÉCNICA</a:t>
            </a:r>
            <a:endParaRPr lang="pt-BR" sz="2400" dirty="0">
              <a:solidFill>
                <a:schemeClr val="bg1"/>
              </a:solidFill>
              <a:effectLst/>
              <a:latin typeface="Calibri"/>
              <a:ea typeface="Calibri"/>
              <a:cs typeface="SimSun"/>
            </a:endParaRPr>
          </a:p>
        </p:txBody>
      </p:sp>
      <p:sp>
        <p:nvSpPr>
          <p:cNvPr id="1048675" name="Retângulo 6"/>
          <p:cNvSpPr/>
          <p:nvPr/>
        </p:nvSpPr>
        <p:spPr>
          <a:xfrm>
            <a:off x="3729391" y="2819400"/>
            <a:ext cx="2785709" cy="914400"/>
          </a:xfrm>
          <a:prstGeom prst="rect">
            <a:avLst/>
          </a:prstGeom>
          <a:solidFill>
            <a:srgbClr val="4F81BD"/>
          </a:solidFill>
          <a:ln w="25400" cap="flat" cmpd="sng">
            <a:solidFill>
              <a:srgbClr val="395E8A"/>
            </a:solidFill>
            <a:prstDash val="solid"/>
            <a:round/>
            <a:headEnd/>
            <a:tailEnd/>
          </a:ln>
        </p:spPr>
        <p:txBody>
          <a:bodyPr vert="horz" wrap="square" lIns="91440" tIns="45720" rIns="91440" bIns="45720" anchor="ctr">
            <a:prstTxWarp prst="textNoShape">
              <a:avLst/>
            </a:prstTxWarp>
            <a:noAutofit/>
          </a:bodyPr>
          <a:lstStyle/>
          <a:p>
            <a:pPr algn="ctr">
              <a:lnSpc>
                <a:spcPct val="115000"/>
              </a:lnSpc>
              <a:spcAft>
                <a:spcPts val="1000"/>
              </a:spcAft>
            </a:pPr>
            <a:r>
              <a:rPr lang="pt-BR" sz="2400" dirty="0">
                <a:solidFill>
                  <a:schemeClr val="bg1"/>
                </a:solidFill>
                <a:effectLst/>
                <a:latin typeface="Times New Roman"/>
                <a:ea typeface="Calibri"/>
                <a:cs typeface="SimSun"/>
              </a:rPr>
              <a:t>FISCAL, SOCIAL E TRABALHISTA</a:t>
            </a:r>
            <a:endParaRPr lang="pt-BR" sz="2400" dirty="0">
              <a:solidFill>
                <a:schemeClr val="bg1"/>
              </a:solidFill>
              <a:effectLst/>
              <a:latin typeface="Calibri"/>
              <a:ea typeface="Calibri"/>
              <a:cs typeface="SimSun"/>
            </a:endParaRPr>
          </a:p>
        </p:txBody>
      </p:sp>
      <p:sp>
        <p:nvSpPr>
          <p:cNvPr id="1048676" name="Retângulo 7"/>
          <p:cNvSpPr/>
          <p:nvPr/>
        </p:nvSpPr>
        <p:spPr>
          <a:xfrm>
            <a:off x="3739102" y="4020355"/>
            <a:ext cx="2775998" cy="890270"/>
          </a:xfrm>
          <a:prstGeom prst="rect">
            <a:avLst/>
          </a:prstGeom>
          <a:solidFill>
            <a:srgbClr val="4F81BD"/>
          </a:solidFill>
          <a:ln w="25400" cap="flat" cmpd="sng">
            <a:solidFill>
              <a:srgbClr val="395E8A"/>
            </a:solidFill>
            <a:prstDash val="solid"/>
            <a:round/>
            <a:headEnd/>
            <a:tailEnd/>
          </a:ln>
        </p:spPr>
        <p:txBody>
          <a:bodyPr vert="horz" wrap="square" lIns="91440" tIns="45720" rIns="91440" bIns="45720" anchor="ctr">
            <a:prstTxWarp prst="textNoShape">
              <a:avLst/>
            </a:prstTxWarp>
            <a:noAutofit/>
          </a:bodyPr>
          <a:lstStyle/>
          <a:p>
            <a:pPr algn="ctr">
              <a:lnSpc>
                <a:spcPct val="115000"/>
              </a:lnSpc>
              <a:spcAft>
                <a:spcPts val="1000"/>
              </a:spcAft>
            </a:pPr>
            <a:r>
              <a:rPr lang="pt-BR" sz="2400" dirty="0">
                <a:solidFill>
                  <a:schemeClr val="bg1"/>
                </a:solidFill>
                <a:effectLst/>
                <a:latin typeface="Times New Roman"/>
                <a:ea typeface="Calibri"/>
                <a:cs typeface="SimSun"/>
              </a:rPr>
              <a:t>ECONÔMICO-FINANCEIRA</a:t>
            </a:r>
            <a:endParaRPr lang="pt-BR" sz="2400" dirty="0">
              <a:solidFill>
                <a:schemeClr val="bg1"/>
              </a:solidFill>
              <a:effectLst/>
              <a:latin typeface="Calibri"/>
              <a:ea typeface="Calibri"/>
              <a:cs typeface="SimSun"/>
            </a:endParaRPr>
          </a:p>
        </p:txBody>
      </p:sp>
      <p:sp>
        <p:nvSpPr>
          <p:cNvPr id="1048677" name="Caixa de Texto 2"/>
          <p:cNvSpPr/>
          <p:nvPr/>
        </p:nvSpPr>
        <p:spPr>
          <a:xfrm>
            <a:off x="7369083" y="1108863"/>
            <a:ext cx="1687983" cy="4105014"/>
          </a:xfrm>
          <a:prstGeom prst="rect">
            <a:avLst/>
          </a:prstGeom>
          <a:solidFill>
            <a:srgbClr val="FFFFFF"/>
          </a:solidFill>
          <a:ln>
            <a:noFill/>
          </a:ln>
        </p:spPr>
        <p:txBody>
          <a:bodyPr vert="horz" wrap="square" lIns="91440" tIns="45720" rIns="91440" bIns="45720" anchor="t">
            <a:prstTxWarp prst="textNoShape">
              <a:avLst/>
            </a:prstTxWarp>
            <a:noAutofit/>
          </a:bodyPr>
          <a:lstStyle/>
          <a:p>
            <a:pPr>
              <a:lnSpc>
                <a:spcPct val="115000"/>
              </a:lnSpc>
              <a:spcAft>
                <a:spcPts val="0"/>
              </a:spcAft>
            </a:pPr>
            <a:r>
              <a:rPr lang="pt-BR" sz="25000" dirty="0" smtClean="0">
                <a:effectLst/>
                <a:latin typeface="Times New Roman" pitchFamily="18" charset="0"/>
                <a:ea typeface="Calibri"/>
                <a:cs typeface="Times New Roman" pitchFamily="18" charset="0"/>
              </a:rPr>
              <a:t>4</a:t>
            </a:r>
            <a:endParaRPr lang="pt-BR" sz="25000" dirty="0">
              <a:effectLst/>
              <a:latin typeface="Times New Roman" pitchFamily="18" charset="0"/>
              <a:ea typeface="Calibri"/>
              <a:cs typeface="Times New Roman" pitchFamily="18" charset="0"/>
            </a:endParaRPr>
          </a:p>
        </p:txBody>
      </p:sp>
      <p:cxnSp>
        <p:nvCxnSpPr>
          <p:cNvPr id="3145731" name="Conector reto 9"/>
          <p:cNvCxnSpPr>
            <a:cxnSpLocks/>
          </p:cNvCxnSpPr>
          <p:nvPr/>
        </p:nvCxnSpPr>
        <p:spPr>
          <a:xfrm flipH="1">
            <a:off x="2517511" y="896957"/>
            <a:ext cx="3395980" cy="438785"/>
          </a:xfrm>
          <a:prstGeom prst="line">
            <a:avLst/>
          </a:prstGeom>
          <a:ln w="9525" cap="flat" cmpd="sng">
            <a:solidFill>
              <a:srgbClr val="FF0000"/>
            </a:solidFill>
            <a:prstDash val="solid"/>
            <a:round/>
            <a:headEnd/>
            <a:tailEnd/>
          </a:ln>
        </p:spPr>
      </p:cxnSp>
      <p:cxnSp>
        <p:nvCxnSpPr>
          <p:cNvPr id="3145732" name="Conector de seta reta 10"/>
          <p:cNvCxnSpPr>
            <a:cxnSpLocks/>
          </p:cNvCxnSpPr>
          <p:nvPr/>
        </p:nvCxnSpPr>
        <p:spPr>
          <a:xfrm>
            <a:off x="2517511" y="2038926"/>
            <a:ext cx="759460" cy="0"/>
          </a:xfrm>
          <a:prstGeom prst="straightConnector1">
            <a:avLst/>
          </a:prstGeom>
          <a:ln w="9525" cap="flat" cmpd="sng">
            <a:solidFill>
              <a:srgbClr val="FF0000"/>
            </a:solidFill>
            <a:prstDash val="solid"/>
            <a:round/>
            <a:headEnd/>
            <a:tailEnd type="arrow" w="med" len="med"/>
          </a:ln>
        </p:spPr>
      </p:cxnSp>
      <p:cxnSp>
        <p:nvCxnSpPr>
          <p:cNvPr id="3145734" name="Conector de seta reta 12"/>
          <p:cNvCxnSpPr>
            <a:cxnSpLocks/>
          </p:cNvCxnSpPr>
          <p:nvPr/>
        </p:nvCxnSpPr>
        <p:spPr>
          <a:xfrm>
            <a:off x="2518146" y="4518311"/>
            <a:ext cx="758825" cy="0"/>
          </a:xfrm>
          <a:prstGeom prst="straightConnector1">
            <a:avLst/>
          </a:prstGeom>
          <a:ln w="9525" cap="flat" cmpd="sng">
            <a:solidFill>
              <a:srgbClr val="FF0000"/>
            </a:solidFill>
            <a:prstDash val="solid"/>
            <a:round/>
            <a:headEnd/>
            <a:tailEnd type="arrow" w="med" len="med"/>
          </a:ln>
        </p:spPr>
      </p:cxnSp>
      <p:cxnSp>
        <p:nvCxnSpPr>
          <p:cNvPr id="3145735" name="Conector de seta reta 13"/>
          <p:cNvCxnSpPr>
            <a:cxnSpLocks/>
          </p:cNvCxnSpPr>
          <p:nvPr/>
        </p:nvCxnSpPr>
        <p:spPr>
          <a:xfrm>
            <a:off x="2517511" y="5792971"/>
            <a:ext cx="759460" cy="0"/>
          </a:xfrm>
          <a:prstGeom prst="straightConnector1">
            <a:avLst/>
          </a:prstGeom>
          <a:ln w="9525" cap="flat" cmpd="sng">
            <a:solidFill>
              <a:srgbClr val="FF0000"/>
            </a:solidFill>
            <a:prstDash val="solid"/>
            <a:round/>
            <a:headEnd/>
            <a:tailEnd type="arrow" w="med" len="med"/>
          </a:ln>
        </p:spPr>
      </p:cxnSp>
      <p:cxnSp>
        <p:nvCxnSpPr>
          <p:cNvPr id="3145736" name="Conector reto 14"/>
          <p:cNvCxnSpPr>
            <a:cxnSpLocks/>
          </p:cNvCxnSpPr>
          <p:nvPr/>
        </p:nvCxnSpPr>
        <p:spPr>
          <a:xfrm>
            <a:off x="2517511" y="1335742"/>
            <a:ext cx="0" cy="4457229"/>
          </a:xfrm>
          <a:prstGeom prst="line">
            <a:avLst/>
          </a:prstGeom>
          <a:ln w="9525" cap="flat" cmpd="sng">
            <a:solidFill>
              <a:srgbClr val="FF0000"/>
            </a:solidFill>
            <a:prstDash val="solid"/>
            <a:round/>
            <a:headEnd/>
            <a:tailEnd/>
          </a:ln>
        </p:spPr>
      </p:cxnSp>
      <p:sp>
        <p:nvSpPr>
          <p:cNvPr id="1048678" name="Rectangle 13"/>
          <p:cNvSpPr>
            <a:spLocks noChangeArrowheads="1"/>
          </p:cNvSpPr>
          <p:nvPr/>
        </p:nvSpPr>
        <p:spPr bwMode="auto">
          <a:xfrm>
            <a:off x="152400" y="152400"/>
            <a:ext cx="10287000" cy="45720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79" name="Rectangle 14"/>
          <p:cNvSpPr>
            <a:spLocks noChangeArrowheads="1"/>
          </p:cNvSpPr>
          <p:nvPr/>
        </p:nvSpPr>
        <p:spPr bwMode="auto">
          <a:xfrm>
            <a:off x="2716715" y="279737"/>
            <a:ext cx="5580380" cy="980441"/>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pt-BR" sz="3000" b="0" u="sng"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As dimensões da </a:t>
            </a:r>
            <a:r>
              <a:rPr kumimoji="0" lang="pt-BR" sz="3000" b="0" i="0" u="sng" strike="noStrike" cap="none" normalizeH="0" baseline="0" dirty="0" smtClean="0">
                <a:ln>
                  <a:noFill/>
                </a:ln>
                <a:solidFill>
                  <a:srgbClr val="FFFFFF"/>
                </a:solidFill>
                <a:effectLst/>
                <a:latin typeface="Times New Roman" pitchFamily="18" charset="0"/>
                <a:ea typeface="Calibri" pitchFamily="34" charset="0"/>
                <a:cs typeface="Times New Roman" pitchFamily="18" charset="0"/>
              </a:rPr>
              <a:t>HABILITAÇÃO</a:t>
            </a:r>
            <a:endParaRPr kumimoji="0" lang="pt-BR" sz="3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pPr>
            <a:endParaRPr kumimoji="0" lang="pt-BR" sz="3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1048680" name="Rectangle 15"/>
          <p:cNvSpPr>
            <a:spLocks noChangeArrowheads="1"/>
          </p:cNvSpPr>
          <p:nvPr/>
        </p:nvSpPr>
        <p:spPr bwMode="auto">
          <a:xfrm>
            <a:off x="152400" y="919480"/>
            <a:ext cx="233680" cy="75184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pt-BR" sz="900" b="0" i="0" u="none" strike="noStrike" cap="none" normalizeH="0" baseline="0" smtClean="0">
                <a:ln>
                  <a:noFill/>
                </a:ln>
                <a:solidFill>
                  <a:schemeClr val="tx1"/>
                </a:solidFill>
                <a:effectLst/>
                <a:latin typeface="Arial" pitchFamily="34" charset="0"/>
                <a:cs typeface="Arial" pitchFamily="34" charset="0"/>
              </a:rPr>
              <a:t/>
            </a:r>
            <a:br>
              <a:rPr kumimoji="0" lang="pt-BR" sz="900" b="0" i="0" u="none" strike="noStrike" cap="none" normalizeH="0" baseline="0" smtClean="0">
                <a:ln>
                  <a:noFill/>
                </a:ln>
                <a:solidFill>
                  <a:schemeClr val="tx1"/>
                </a:solidFill>
                <a:effectLst/>
                <a:latin typeface="Arial" pitchFamily="34" charset="0"/>
                <a:cs typeface="Arial" pitchFamily="34" charset="0"/>
              </a:rPr>
            </a:br>
            <a:endParaRPr kumimoji="0" lang="pt-BR" sz="1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81" name="Rectangle 16"/>
          <p:cNvSpPr>
            <a:spLocks noChangeArrowheads="1"/>
          </p:cNvSpPr>
          <p:nvPr/>
        </p:nvSpPr>
        <p:spPr bwMode="auto">
          <a:xfrm>
            <a:off x="152400" y="1014731"/>
            <a:ext cx="233680" cy="1018538"/>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pt-BR" sz="900" b="0" i="0" u="none" strike="noStrike" cap="none" normalizeH="0" baseline="0" smtClean="0">
                <a:ln>
                  <a:noFill/>
                </a:ln>
                <a:solidFill>
                  <a:schemeClr val="tx1"/>
                </a:solidFill>
                <a:effectLst/>
                <a:latin typeface="Arial" pitchFamily="34" charset="0"/>
                <a:cs typeface="Arial" pitchFamily="34" charset="0"/>
              </a:rPr>
              <a:t/>
            </a:r>
            <a:br>
              <a:rPr kumimoji="0" lang="pt-BR" sz="900" b="0" i="0" u="none" strike="noStrike" cap="none" normalizeH="0" baseline="0" smtClean="0">
                <a:ln>
                  <a:noFill/>
                </a:ln>
                <a:solidFill>
                  <a:schemeClr val="tx1"/>
                </a:solidFill>
                <a:effectLst/>
                <a:latin typeface="Arial" pitchFamily="34" charset="0"/>
                <a:cs typeface="Arial" pitchFamily="34" charset="0"/>
              </a:rPr>
            </a:br>
            <a:endParaRPr kumimoji="0" lang="pt-BR" sz="1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82" name="Rectangle 17"/>
          <p:cNvSpPr>
            <a:spLocks noChangeArrowheads="1"/>
          </p:cNvSpPr>
          <p:nvPr/>
        </p:nvSpPr>
        <p:spPr bwMode="auto">
          <a:xfrm>
            <a:off x="152400" y="1014731"/>
            <a:ext cx="233680" cy="1018538"/>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pt-BR" sz="900" b="0" i="0" u="none" strike="noStrike" cap="none" normalizeH="0" baseline="0" smtClean="0">
                <a:ln>
                  <a:noFill/>
                </a:ln>
                <a:solidFill>
                  <a:schemeClr val="tx1"/>
                </a:solidFill>
                <a:effectLst/>
                <a:latin typeface="Arial" pitchFamily="34" charset="0"/>
                <a:cs typeface="Arial" pitchFamily="34" charset="0"/>
              </a:rPr>
              <a:t/>
            </a:r>
            <a:br>
              <a:rPr kumimoji="0" lang="pt-BR" sz="900" b="0" i="0" u="none" strike="noStrike" cap="none" normalizeH="0" baseline="0" smtClean="0">
                <a:ln>
                  <a:noFill/>
                </a:ln>
                <a:solidFill>
                  <a:schemeClr val="tx1"/>
                </a:solidFill>
                <a:effectLst/>
                <a:latin typeface="Arial" pitchFamily="34" charset="0"/>
                <a:cs typeface="Arial" pitchFamily="34" charset="0"/>
              </a:rPr>
            </a:br>
            <a:endParaRPr kumimoji="0" lang="pt-BR" sz="1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83" name="Rectangle 18"/>
          <p:cNvSpPr>
            <a:spLocks noChangeArrowheads="1"/>
          </p:cNvSpPr>
          <p:nvPr/>
        </p:nvSpPr>
        <p:spPr bwMode="auto">
          <a:xfrm>
            <a:off x="152400" y="1014731"/>
            <a:ext cx="233680" cy="1018538"/>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pt-BR" sz="900" b="0" i="0" u="none" strike="noStrike" cap="none" normalizeH="0" baseline="0" smtClean="0">
                <a:ln>
                  <a:noFill/>
                </a:ln>
                <a:solidFill>
                  <a:schemeClr val="tx1"/>
                </a:solidFill>
                <a:effectLst/>
                <a:latin typeface="Arial" pitchFamily="34" charset="0"/>
                <a:cs typeface="Arial" pitchFamily="34" charset="0"/>
              </a:rPr>
              <a:t/>
            </a:r>
            <a:br>
              <a:rPr kumimoji="0" lang="pt-BR" sz="900" b="0" i="0" u="none" strike="noStrike" cap="none" normalizeH="0" baseline="0" smtClean="0">
                <a:ln>
                  <a:noFill/>
                </a:ln>
                <a:solidFill>
                  <a:schemeClr val="tx1"/>
                </a:solidFill>
                <a:effectLst/>
                <a:latin typeface="Arial" pitchFamily="34" charset="0"/>
                <a:cs typeface="Arial" pitchFamily="34" charset="0"/>
              </a:rPr>
            </a:br>
            <a:endParaRPr kumimoji="0" lang="pt-BR" sz="1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84" name="Rectangle 19"/>
          <p:cNvSpPr>
            <a:spLocks noChangeArrowheads="1"/>
          </p:cNvSpPr>
          <p:nvPr/>
        </p:nvSpPr>
        <p:spPr bwMode="auto">
          <a:xfrm>
            <a:off x="152400" y="1090931"/>
            <a:ext cx="233680" cy="866138"/>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pt-BR" sz="1600" b="0" i="0" u="none" strike="noStrike" cap="none" normalizeH="0" baseline="0" smtClean="0">
                <a:ln>
                  <a:noFill/>
                </a:ln>
                <a:solidFill>
                  <a:schemeClr val="tx1"/>
                </a:solidFill>
                <a:effectLst/>
                <a:latin typeface="Arial" pitchFamily="34" charset="0"/>
                <a:cs typeface="Arial" pitchFamily="34" charset="0"/>
              </a:rPr>
              <a:t/>
            </a:r>
            <a:br>
              <a:rPr kumimoji="0" lang="pt-BR" sz="1600" b="0" i="0" u="none" strike="noStrike" cap="none" normalizeH="0" baseline="0" smtClean="0">
                <a:ln>
                  <a:noFill/>
                </a:ln>
                <a:solidFill>
                  <a:schemeClr val="tx1"/>
                </a:solidFill>
                <a:effectLst/>
                <a:latin typeface="Arial" pitchFamily="34" charset="0"/>
                <a:cs typeface="Arial" pitchFamily="34" charset="0"/>
              </a:rPr>
            </a:b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cxnSp>
        <p:nvCxnSpPr>
          <p:cNvPr id="3145737" name="Conector de seta reta 42"/>
          <p:cNvCxnSpPr>
            <a:cxnSpLocks/>
          </p:cNvCxnSpPr>
          <p:nvPr/>
        </p:nvCxnSpPr>
        <p:spPr>
          <a:xfrm>
            <a:off x="2517511" y="3259401"/>
            <a:ext cx="758825" cy="0"/>
          </a:xfrm>
          <a:prstGeom prst="straightConnector1">
            <a:avLst/>
          </a:prstGeom>
          <a:ln w="9525" cap="flat" cmpd="sng">
            <a:solidFill>
              <a:srgbClr val="FF0000"/>
            </a:solidFill>
            <a:prstDash val="solid"/>
            <a:round/>
            <a:headEnd/>
            <a:tailEnd type="arrow" w="med" len="med"/>
          </a:ln>
        </p:spPr>
      </p:cxn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8685" name="object 2"/>
          <p:cNvSpPr txBox="1"/>
          <p:nvPr/>
        </p:nvSpPr>
        <p:spPr>
          <a:xfrm>
            <a:off x="1866900" y="650838"/>
            <a:ext cx="6629399" cy="674908"/>
          </a:xfrm>
          <a:prstGeom prst="rect">
            <a:avLst/>
          </a:prstGeom>
          <a:solidFill>
            <a:srgbClr val="FF0000"/>
          </a:solidFill>
          <a:ln w="25400">
            <a:solidFill>
              <a:srgbClr val="385D89"/>
            </a:solidFill>
          </a:ln>
        </p:spPr>
        <p:txBody>
          <a:bodyPr vert="horz" wrap="square" lIns="0" tIns="180701" rIns="0" bIns="0" rtlCol="0">
            <a:spAutoFit/>
          </a:bodyPr>
          <a:lstStyle/>
          <a:p>
            <a:pPr marL="206151" algn="ctr">
              <a:spcBef>
                <a:spcPts val="1423"/>
              </a:spcBef>
            </a:pPr>
            <a:r>
              <a:rPr sz="3200" spc="-4" dirty="0">
                <a:solidFill>
                  <a:srgbClr val="FFFFFF"/>
                </a:solidFill>
                <a:latin typeface="Times New Roman"/>
                <a:cs typeface="Times New Roman"/>
              </a:rPr>
              <a:t>FISCAL,</a:t>
            </a:r>
            <a:r>
              <a:rPr sz="3200" dirty="0">
                <a:solidFill>
                  <a:srgbClr val="FFFFFF"/>
                </a:solidFill>
                <a:latin typeface="Times New Roman"/>
                <a:cs typeface="Times New Roman"/>
              </a:rPr>
              <a:t> </a:t>
            </a:r>
            <a:r>
              <a:rPr sz="3200" spc="-4" dirty="0">
                <a:solidFill>
                  <a:srgbClr val="FFFFFF"/>
                </a:solidFill>
                <a:latin typeface="Times New Roman"/>
                <a:cs typeface="Times New Roman"/>
              </a:rPr>
              <a:t>SOCIAL</a:t>
            </a:r>
            <a:r>
              <a:rPr sz="3200" spc="4" dirty="0">
                <a:solidFill>
                  <a:srgbClr val="FFFFFF"/>
                </a:solidFill>
                <a:latin typeface="Times New Roman"/>
                <a:cs typeface="Times New Roman"/>
              </a:rPr>
              <a:t> </a:t>
            </a:r>
            <a:r>
              <a:rPr sz="3200" dirty="0">
                <a:solidFill>
                  <a:srgbClr val="FFFFFF"/>
                </a:solidFill>
                <a:latin typeface="Times New Roman"/>
                <a:cs typeface="Times New Roman"/>
              </a:rPr>
              <a:t>E </a:t>
            </a:r>
            <a:r>
              <a:rPr sz="3200" spc="-4" dirty="0">
                <a:solidFill>
                  <a:srgbClr val="FFFFFF"/>
                </a:solidFill>
                <a:latin typeface="Times New Roman"/>
                <a:cs typeface="Times New Roman"/>
              </a:rPr>
              <a:t>TRABALHISTA</a:t>
            </a:r>
            <a:endParaRPr sz="3200" dirty="0">
              <a:latin typeface="Times New Roman"/>
              <a:cs typeface="Times New Roman"/>
            </a:endParaRPr>
          </a:p>
        </p:txBody>
      </p:sp>
      <p:sp>
        <p:nvSpPr>
          <p:cNvPr id="1048686" name="object 3"/>
          <p:cNvSpPr txBox="1"/>
          <p:nvPr/>
        </p:nvSpPr>
        <p:spPr>
          <a:xfrm>
            <a:off x="1177908" y="1676400"/>
            <a:ext cx="8385192" cy="3963222"/>
          </a:xfrm>
          <a:prstGeom prst="rect">
            <a:avLst/>
          </a:prstGeom>
        </p:spPr>
        <p:txBody>
          <a:bodyPr vert="horz" wrap="square" lIns="0" tIns="106384" rIns="0" bIns="0" rtlCol="0">
            <a:spAutoFit/>
          </a:bodyPr>
          <a:lstStyle/>
          <a:p>
            <a:pPr marL="10180" marR="4072" algn="just">
              <a:lnSpc>
                <a:spcPct val="143600"/>
              </a:lnSpc>
              <a:spcBef>
                <a:spcPts val="4"/>
              </a:spcBef>
              <a:buFont typeface="Wingdings"/>
              <a:buChar char=""/>
              <a:tabLst>
                <a:tab pos="370564" algn="l"/>
              </a:tabLst>
            </a:pPr>
            <a:r>
              <a:rPr lang="pt-BR" sz="2400" b="1" dirty="0" smtClean="0">
                <a:latin typeface="Times New Roman"/>
                <a:cs typeface="Times New Roman"/>
              </a:rPr>
              <a:t>P</a:t>
            </a:r>
            <a:r>
              <a:rPr sz="2400" b="1" dirty="0" smtClean="0">
                <a:latin typeface="Times New Roman"/>
                <a:cs typeface="Times New Roman"/>
              </a:rPr>
              <a:t>ode</a:t>
            </a:r>
            <a:r>
              <a:rPr lang="pt-BR" sz="2400" b="1" dirty="0" smtClean="0">
                <a:latin typeface="Times New Roman"/>
                <a:cs typeface="Times New Roman"/>
              </a:rPr>
              <a:t>m</a:t>
            </a:r>
            <a:r>
              <a:rPr sz="2400" b="1" dirty="0" smtClean="0">
                <a:latin typeface="Times New Roman"/>
                <a:cs typeface="Times New Roman"/>
              </a:rPr>
              <a:t> </a:t>
            </a:r>
            <a:r>
              <a:rPr sz="2400" b="1" spc="-4" dirty="0">
                <a:latin typeface="Times New Roman"/>
                <a:cs typeface="Times New Roman"/>
              </a:rPr>
              <a:t>ser substituídos </a:t>
            </a:r>
            <a:r>
              <a:rPr sz="2400" b="1" dirty="0">
                <a:latin typeface="Times New Roman"/>
                <a:cs typeface="Times New Roman"/>
              </a:rPr>
              <a:t>ou </a:t>
            </a:r>
            <a:r>
              <a:rPr sz="2400" b="1" spc="-4" dirty="0">
                <a:latin typeface="Times New Roman"/>
                <a:cs typeface="Times New Roman"/>
              </a:rPr>
              <a:t>supridos, </a:t>
            </a:r>
            <a:r>
              <a:rPr sz="2400" b="1" dirty="0">
                <a:latin typeface="Times New Roman"/>
                <a:cs typeface="Times New Roman"/>
              </a:rPr>
              <a:t>no todo ou em </a:t>
            </a:r>
            <a:r>
              <a:rPr sz="2400" b="1" spc="4" dirty="0">
                <a:latin typeface="Times New Roman"/>
                <a:cs typeface="Times New Roman"/>
              </a:rPr>
              <a:t> </a:t>
            </a:r>
            <a:r>
              <a:rPr sz="2400" b="1" dirty="0">
                <a:latin typeface="Times New Roman"/>
                <a:cs typeface="Times New Roman"/>
              </a:rPr>
              <a:t>parte, por outros </a:t>
            </a:r>
            <a:r>
              <a:rPr sz="2400" b="1" spc="-4" dirty="0">
                <a:latin typeface="Times New Roman"/>
                <a:cs typeface="Times New Roman"/>
              </a:rPr>
              <a:t>meios </a:t>
            </a:r>
            <a:r>
              <a:rPr sz="2400" b="1" dirty="0">
                <a:latin typeface="Times New Roman"/>
                <a:cs typeface="Times New Roman"/>
              </a:rPr>
              <a:t>hábeis a comprovar a </a:t>
            </a:r>
            <a:r>
              <a:rPr sz="2400" b="1" spc="-4" dirty="0">
                <a:latin typeface="Times New Roman"/>
                <a:cs typeface="Times New Roman"/>
              </a:rPr>
              <a:t>regularidade </a:t>
            </a:r>
            <a:r>
              <a:rPr sz="2400" b="1" dirty="0">
                <a:latin typeface="Times New Roman"/>
                <a:cs typeface="Times New Roman"/>
              </a:rPr>
              <a:t> do licitante, </a:t>
            </a:r>
            <a:r>
              <a:rPr sz="2400" b="1" spc="-4" dirty="0">
                <a:latin typeface="Times New Roman"/>
                <a:cs typeface="Times New Roman"/>
              </a:rPr>
              <a:t>inclusive</a:t>
            </a:r>
            <a:r>
              <a:rPr sz="2400" b="1" spc="8" dirty="0">
                <a:latin typeface="Times New Roman"/>
                <a:cs typeface="Times New Roman"/>
              </a:rPr>
              <a:t> </a:t>
            </a:r>
            <a:r>
              <a:rPr sz="2400" b="1" dirty="0">
                <a:latin typeface="Times New Roman"/>
                <a:cs typeface="Times New Roman"/>
              </a:rPr>
              <a:t>por</a:t>
            </a:r>
            <a:r>
              <a:rPr sz="2400" b="1" spc="4" dirty="0">
                <a:latin typeface="Times New Roman"/>
                <a:cs typeface="Times New Roman"/>
              </a:rPr>
              <a:t> </a:t>
            </a:r>
            <a:r>
              <a:rPr sz="2400" b="1" spc="-4" dirty="0">
                <a:latin typeface="Times New Roman"/>
                <a:cs typeface="Times New Roman"/>
              </a:rPr>
              <a:t>meio eletrônico. [art.</a:t>
            </a:r>
            <a:r>
              <a:rPr sz="2400" b="1" dirty="0">
                <a:latin typeface="Times New Roman"/>
                <a:cs typeface="Times New Roman"/>
              </a:rPr>
              <a:t> </a:t>
            </a:r>
            <a:r>
              <a:rPr sz="2400" b="1" spc="-4" dirty="0">
                <a:latin typeface="Times New Roman"/>
                <a:cs typeface="Times New Roman"/>
              </a:rPr>
              <a:t>68,</a:t>
            </a:r>
            <a:r>
              <a:rPr sz="2400" b="1" spc="4" dirty="0">
                <a:latin typeface="Times New Roman"/>
                <a:cs typeface="Times New Roman"/>
              </a:rPr>
              <a:t> </a:t>
            </a:r>
            <a:r>
              <a:rPr sz="2400" b="1" dirty="0">
                <a:latin typeface="Times New Roman"/>
                <a:cs typeface="Times New Roman"/>
              </a:rPr>
              <a:t>§1º</a:t>
            </a:r>
            <a:r>
              <a:rPr sz="2400" b="1" dirty="0" smtClean="0">
                <a:latin typeface="Times New Roman"/>
                <a:cs typeface="Times New Roman"/>
              </a:rPr>
              <a:t>]</a:t>
            </a:r>
            <a:endParaRPr lang="pt-BR" sz="2400" b="1" dirty="0" smtClean="0">
              <a:latin typeface="Times New Roman"/>
              <a:cs typeface="Times New Roman"/>
            </a:endParaRPr>
          </a:p>
          <a:p>
            <a:pPr marL="10180" marR="4072" algn="just">
              <a:lnSpc>
                <a:spcPct val="143600"/>
              </a:lnSpc>
              <a:spcBef>
                <a:spcPts val="4"/>
              </a:spcBef>
              <a:tabLst>
                <a:tab pos="370564" algn="l"/>
              </a:tabLst>
            </a:pPr>
            <a:endParaRPr sz="2400" b="1" dirty="0">
              <a:latin typeface="Times New Roman"/>
              <a:cs typeface="Times New Roman"/>
            </a:endParaRPr>
          </a:p>
          <a:p>
            <a:pPr marL="10180" marR="4072" algn="just">
              <a:lnSpc>
                <a:spcPct val="143900"/>
              </a:lnSpc>
              <a:buFont typeface="Wingdings"/>
              <a:buChar char=""/>
              <a:tabLst>
                <a:tab pos="370564" algn="l"/>
              </a:tabLst>
            </a:pPr>
            <a:r>
              <a:rPr sz="2400" b="1" spc="-4" dirty="0">
                <a:latin typeface="Times New Roman"/>
                <a:cs typeface="Times New Roman"/>
              </a:rPr>
              <a:t>Documentos</a:t>
            </a:r>
            <a:r>
              <a:rPr sz="2400" b="1" dirty="0">
                <a:latin typeface="Times New Roman"/>
                <a:cs typeface="Times New Roman"/>
              </a:rPr>
              <a:t> relativos</a:t>
            </a:r>
            <a:r>
              <a:rPr sz="2400" b="1" spc="4" dirty="0">
                <a:latin typeface="Times New Roman"/>
                <a:cs typeface="Times New Roman"/>
              </a:rPr>
              <a:t> </a:t>
            </a:r>
            <a:r>
              <a:rPr sz="2400" b="1" dirty="0">
                <a:latin typeface="Times New Roman"/>
                <a:cs typeface="Times New Roman"/>
              </a:rPr>
              <a:t>à</a:t>
            </a:r>
            <a:r>
              <a:rPr sz="2400" b="1" spc="4" dirty="0">
                <a:latin typeface="Times New Roman"/>
                <a:cs typeface="Times New Roman"/>
              </a:rPr>
              <a:t> </a:t>
            </a:r>
            <a:r>
              <a:rPr sz="2400" b="1" spc="-4" dirty="0">
                <a:latin typeface="Times New Roman"/>
                <a:cs typeface="Times New Roman"/>
              </a:rPr>
              <a:t>regularidade</a:t>
            </a:r>
            <a:r>
              <a:rPr sz="2400" b="1" dirty="0">
                <a:latin typeface="Times New Roman"/>
                <a:cs typeface="Times New Roman"/>
              </a:rPr>
              <a:t> fiscal,</a:t>
            </a:r>
            <a:r>
              <a:rPr sz="2400" b="1" spc="4" dirty="0">
                <a:latin typeface="Times New Roman"/>
                <a:cs typeface="Times New Roman"/>
              </a:rPr>
              <a:t> </a:t>
            </a:r>
            <a:r>
              <a:rPr sz="2600" b="1" dirty="0">
                <a:latin typeface="Times New Roman"/>
                <a:cs typeface="Times New Roman"/>
              </a:rPr>
              <a:t>em </a:t>
            </a:r>
            <a:r>
              <a:rPr sz="2600" b="1" spc="4" dirty="0">
                <a:latin typeface="Times New Roman"/>
                <a:cs typeface="Times New Roman"/>
              </a:rPr>
              <a:t> </a:t>
            </a:r>
            <a:r>
              <a:rPr sz="2600" b="1" dirty="0">
                <a:latin typeface="Times New Roman"/>
                <a:cs typeface="Times New Roman"/>
              </a:rPr>
              <a:t>qualquer </a:t>
            </a:r>
            <a:r>
              <a:rPr sz="2600" b="1" spc="-4" dirty="0">
                <a:latin typeface="Times New Roman"/>
                <a:cs typeface="Times New Roman"/>
              </a:rPr>
              <a:t>caso, serão </a:t>
            </a:r>
            <a:r>
              <a:rPr sz="2600" b="1" dirty="0">
                <a:latin typeface="Times New Roman"/>
                <a:cs typeface="Times New Roman"/>
              </a:rPr>
              <a:t>exigidos </a:t>
            </a:r>
            <a:r>
              <a:rPr sz="2600" b="1" spc="-4" dirty="0">
                <a:latin typeface="Times New Roman"/>
                <a:cs typeface="Times New Roman"/>
              </a:rPr>
              <a:t>em momento </a:t>
            </a:r>
            <a:r>
              <a:rPr sz="2600" b="1" dirty="0">
                <a:latin typeface="Times New Roman"/>
                <a:cs typeface="Times New Roman"/>
              </a:rPr>
              <a:t>posterior ao </a:t>
            </a:r>
            <a:r>
              <a:rPr sz="2600" b="1" spc="4" dirty="0">
                <a:latin typeface="Times New Roman"/>
                <a:cs typeface="Times New Roman"/>
              </a:rPr>
              <a:t> </a:t>
            </a:r>
            <a:r>
              <a:rPr sz="2600" b="1" dirty="0">
                <a:latin typeface="Times New Roman"/>
                <a:cs typeface="Times New Roman"/>
              </a:rPr>
              <a:t>julgamento</a:t>
            </a:r>
            <a:r>
              <a:rPr sz="2600" b="1" spc="-8" dirty="0">
                <a:latin typeface="Times New Roman"/>
                <a:cs typeface="Times New Roman"/>
              </a:rPr>
              <a:t> </a:t>
            </a:r>
            <a:r>
              <a:rPr sz="2600" b="1" spc="-4" dirty="0">
                <a:latin typeface="Times New Roman"/>
                <a:cs typeface="Times New Roman"/>
              </a:rPr>
              <a:t>das</a:t>
            </a:r>
            <a:r>
              <a:rPr sz="2600" b="1" dirty="0">
                <a:latin typeface="Times New Roman"/>
                <a:cs typeface="Times New Roman"/>
              </a:rPr>
              <a:t> </a:t>
            </a:r>
            <a:r>
              <a:rPr sz="2600" b="1" spc="-4" dirty="0">
                <a:latin typeface="Times New Roman"/>
                <a:cs typeface="Times New Roman"/>
              </a:rPr>
              <a:t>propostas;</a:t>
            </a:r>
            <a:endParaRPr sz="2600" b="1" dirty="0">
              <a:latin typeface="Times New Roman"/>
              <a:cs typeface="Times New Roman"/>
            </a:endParaRPr>
          </a:p>
        </p:txBody>
      </p:sp>
      <p:pic>
        <p:nvPicPr>
          <p:cNvPr id="2097191" name="Picture 2"/>
          <p:cNvPicPr>
            <a:picLocks noChangeAspect="1" noChangeArrowheads="1"/>
          </p:cNvPicPr>
          <p:nvPr/>
        </p:nvPicPr>
        <p:blipFill>
          <a:blip r:embed="rId2"/>
          <a:srcRect/>
          <a:stretch>
            <a:fillRect/>
          </a:stretch>
        </p:blipFill>
        <p:spPr bwMode="auto">
          <a:xfrm>
            <a:off x="8724900" y="415888"/>
            <a:ext cx="1212850" cy="469900"/>
          </a:xfrm>
          <a:prstGeom prst="rect">
            <a:avLst/>
          </a:prstGeom>
          <a:noFill/>
          <a:ln>
            <a:noFill/>
          </a:ln>
          <a:effectLst/>
        </p:spPr>
      </p:pic>
    </p:spTree>
    <p:extLst>
      <p:ext uri="{BB962C8B-B14F-4D97-AF65-F5344CB8AC3E}">
        <p14:creationId xmlns:p14="http://schemas.microsoft.com/office/powerpoint/2010/main" val="2485649796"/>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8687" name="object 2"/>
          <p:cNvSpPr txBox="1"/>
          <p:nvPr/>
        </p:nvSpPr>
        <p:spPr>
          <a:xfrm>
            <a:off x="2705100" y="511633"/>
            <a:ext cx="5364587" cy="666684"/>
          </a:xfrm>
          <a:prstGeom prst="rect">
            <a:avLst/>
          </a:prstGeom>
          <a:solidFill>
            <a:srgbClr val="FF0000"/>
          </a:solidFill>
          <a:ln w="25400">
            <a:solidFill>
              <a:srgbClr val="385D89"/>
            </a:solidFill>
          </a:ln>
        </p:spPr>
        <p:txBody>
          <a:bodyPr vert="horz" wrap="square" lIns="0" tIns="172556" rIns="0" bIns="0" rtlCol="0">
            <a:spAutoFit/>
          </a:bodyPr>
          <a:lstStyle/>
          <a:p>
            <a:pPr algn="ctr">
              <a:spcBef>
                <a:spcPts val="1359"/>
              </a:spcBef>
            </a:pPr>
            <a:r>
              <a:rPr sz="3200" spc="-4" dirty="0">
                <a:solidFill>
                  <a:srgbClr val="FFFFFF"/>
                </a:solidFill>
                <a:latin typeface="Times New Roman"/>
                <a:cs typeface="Times New Roman"/>
              </a:rPr>
              <a:t>ECONÔMICO-FINANCEIRA</a:t>
            </a:r>
            <a:endParaRPr sz="3200" dirty="0">
              <a:latin typeface="Times New Roman"/>
              <a:cs typeface="Times New Roman"/>
            </a:endParaRPr>
          </a:p>
        </p:txBody>
      </p:sp>
      <p:sp>
        <p:nvSpPr>
          <p:cNvPr id="1048688" name="object 3"/>
          <p:cNvSpPr txBox="1"/>
          <p:nvPr/>
        </p:nvSpPr>
        <p:spPr>
          <a:xfrm>
            <a:off x="419100" y="1219200"/>
            <a:ext cx="9296400" cy="4532543"/>
          </a:xfrm>
          <a:prstGeom prst="rect">
            <a:avLst/>
          </a:prstGeom>
        </p:spPr>
        <p:txBody>
          <a:bodyPr vert="horz" wrap="square" lIns="0" tIns="10180" rIns="0" bIns="0" rtlCol="0">
            <a:spAutoFit/>
          </a:bodyPr>
          <a:lstStyle/>
          <a:p>
            <a:pPr marL="10180" marR="4072" algn="just">
              <a:lnSpc>
                <a:spcPct val="143900"/>
              </a:lnSpc>
              <a:spcBef>
                <a:spcPts val="80"/>
              </a:spcBef>
              <a:buFont typeface="Wingdings"/>
              <a:buChar char=""/>
              <a:tabLst>
                <a:tab pos="371073" algn="l"/>
              </a:tabLst>
            </a:pPr>
            <a:r>
              <a:rPr sz="2400" b="1" dirty="0">
                <a:latin typeface="Times New Roman"/>
                <a:cs typeface="Times New Roman"/>
              </a:rPr>
              <a:t>Poderá: </a:t>
            </a:r>
            <a:r>
              <a:rPr sz="2400" b="1" spc="-4" dirty="0">
                <a:latin typeface="Times New Roman"/>
                <a:cs typeface="Times New Roman"/>
              </a:rPr>
              <a:t>exigir </a:t>
            </a:r>
            <a:r>
              <a:rPr sz="2400" b="1" dirty="0">
                <a:latin typeface="Times New Roman"/>
                <a:cs typeface="Times New Roman"/>
              </a:rPr>
              <a:t>declaração </a:t>
            </a:r>
            <a:r>
              <a:rPr sz="2400" b="1" spc="-4" dirty="0">
                <a:latin typeface="Times New Roman"/>
                <a:cs typeface="Times New Roman"/>
              </a:rPr>
              <a:t>assinada</a:t>
            </a:r>
            <a:r>
              <a:rPr sz="2400" b="1" spc="353" dirty="0">
                <a:latin typeface="Times New Roman"/>
                <a:cs typeface="Times New Roman"/>
              </a:rPr>
              <a:t> </a:t>
            </a:r>
            <a:r>
              <a:rPr sz="2400" b="1" dirty="0">
                <a:latin typeface="Times New Roman"/>
                <a:cs typeface="Times New Roman"/>
              </a:rPr>
              <a:t>por profissional </a:t>
            </a:r>
            <a:r>
              <a:rPr sz="2400" b="1" spc="-4" dirty="0">
                <a:latin typeface="Times New Roman"/>
                <a:cs typeface="Times New Roman"/>
              </a:rPr>
              <a:t>habilitado </a:t>
            </a:r>
            <a:r>
              <a:rPr sz="2400" b="1" dirty="0">
                <a:latin typeface="Times New Roman"/>
                <a:cs typeface="Times New Roman"/>
              </a:rPr>
              <a:t>da </a:t>
            </a:r>
            <a:r>
              <a:rPr sz="2400" b="1" spc="4" dirty="0">
                <a:latin typeface="Times New Roman"/>
                <a:cs typeface="Times New Roman"/>
              </a:rPr>
              <a:t> </a:t>
            </a:r>
            <a:r>
              <a:rPr sz="2400" b="1" dirty="0">
                <a:latin typeface="Times New Roman"/>
                <a:cs typeface="Times New Roman"/>
              </a:rPr>
              <a:t>área</a:t>
            </a:r>
            <a:r>
              <a:rPr sz="2400" b="1" spc="-8" dirty="0">
                <a:latin typeface="Times New Roman"/>
                <a:cs typeface="Times New Roman"/>
              </a:rPr>
              <a:t> </a:t>
            </a:r>
            <a:r>
              <a:rPr sz="2400" b="1" spc="-4" dirty="0">
                <a:latin typeface="Times New Roman"/>
                <a:cs typeface="Times New Roman"/>
              </a:rPr>
              <a:t>contábil</a:t>
            </a:r>
            <a:r>
              <a:rPr sz="2400" b="1" spc="12" dirty="0">
                <a:latin typeface="Times New Roman"/>
                <a:cs typeface="Times New Roman"/>
              </a:rPr>
              <a:t> </a:t>
            </a:r>
            <a:r>
              <a:rPr sz="2400" b="1" spc="-4" dirty="0">
                <a:latin typeface="Times New Roman"/>
                <a:cs typeface="Times New Roman"/>
              </a:rPr>
              <a:t>atestando</a:t>
            </a:r>
            <a:r>
              <a:rPr sz="2400" b="1" dirty="0">
                <a:latin typeface="Times New Roman"/>
                <a:cs typeface="Times New Roman"/>
              </a:rPr>
              <a:t> o</a:t>
            </a:r>
            <a:r>
              <a:rPr sz="2400" b="1" spc="8" dirty="0">
                <a:latin typeface="Times New Roman"/>
                <a:cs typeface="Times New Roman"/>
              </a:rPr>
              <a:t> </a:t>
            </a:r>
            <a:r>
              <a:rPr sz="2400" b="1" spc="-4" dirty="0">
                <a:latin typeface="Times New Roman"/>
                <a:cs typeface="Times New Roman"/>
              </a:rPr>
              <a:t>dos</a:t>
            </a:r>
            <a:r>
              <a:rPr sz="2400" b="1" spc="-12" dirty="0">
                <a:latin typeface="Times New Roman"/>
                <a:cs typeface="Times New Roman"/>
              </a:rPr>
              <a:t> </a:t>
            </a:r>
            <a:r>
              <a:rPr sz="2400" b="1" dirty="0">
                <a:latin typeface="Times New Roman"/>
                <a:cs typeface="Times New Roman"/>
              </a:rPr>
              <a:t>índices</a:t>
            </a:r>
            <a:r>
              <a:rPr sz="2400" b="1" spc="4" dirty="0">
                <a:latin typeface="Times New Roman"/>
                <a:cs typeface="Times New Roman"/>
              </a:rPr>
              <a:t> </a:t>
            </a:r>
            <a:r>
              <a:rPr sz="2400" b="1" dirty="0">
                <a:latin typeface="Times New Roman"/>
                <a:cs typeface="Times New Roman"/>
              </a:rPr>
              <a:t>do </a:t>
            </a:r>
            <a:r>
              <a:rPr sz="2400" b="1" spc="-4" dirty="0">
                <a:latin typeface="Times New Roman"/>
                <a:cs typeface="Times New Roman"/>
              </a:rPr>
              <a:t>edital</a:t>
            </a:r>
            <a:r>
              <a:rPr sz="2400" spc="-4" dirty="0">
                <a:latin typeface="Times New Roman"/>
                <a:cs typeface="Times New Roman"/>
              </a:rPr>
              <a:t>; </a:t>
            </a:r>
            <a:r>
              <a:rPr sz="1200" dirty="0">
                <a:latin typeface="Times New Roman"/>
                <a:cs typeface="Times New Roman"/>
              </a:rPr>
              <a:t>[art. 69, §1º</a:t>
            </a:r>
            <a:r>
              <a:rPr sz="1200" dirty="0" smtClean="0">
                <a:latin typeface="Times New Roman"/>
                <a:cs typeface="Times New Roman"/>
              </a:rPr>
              <a:t>]</a:t>
            </a:r>
            <a:endParaRPr lang="pt-BR" sz="1200" dirty="0" smtClean="0">
              <a:latin typeface="Times New Roman"/>
              <a:cs typeface="Times New Roman"/>
            </a:endParaRPr>
          </a:p>
          <a:p>
            <a:pPr marL="10180" marR="4072" algn="just">
              <a:lnSpc>
                <a:spcPct val="143900"/>
              </a:lnSpc>
              <a:spcBef>
                <a:spcPts val="80"/>
              </a:spcBef>
              <a:buFont typeface="Wingdings"/>
              <a:buChar char=""/>
              <a:tabLst>
                <a:tab pos="371073" algn="l"/>
              </a:tabLst>
            </a:pPr>
            <a:endParaRPr sz="1200" dirty="0">
              <a:latin typeface="Times New Roman"/>
              <a:cs typeface="Times New Roman"/>
            </a:endParaRPr>
          </a:p>
          <a:p>
            <a:pPr marL="10180" marR="10180" algn="just">
              <a:lnSpc>
                <a:spcPct val="143300"/>
              </a:lnSpc>
              <a:spcBef>
                <a:spcPts val="12"/>
              </a:spcBef>
              <a:buFont typeface="Wingdings"/>
              <a:buChar char=""/>
              <a:tabLst>
                <a:tab pos="371073" algn="l"/>
              </a:tabLst>
            </a:pPr>
            <a:r>
              <a:rPr sz="2400" b="1" spc="-4" dirty="0">
                <a:latin typeface="Times New Roman"/>
                <a:cs typeface="Times New Roman"/>
              </a:rPr>
              <a:t>Coeficientes</a:t>
            </a:r>
            <a:r>
              <a:rPr sz="2400" b="1" dirty="0">
                <a:latin typeface="Times New Roman"/>
                <a:cs typeface="Times New Roman"/>
              </a:rPr>
              <a:t> e</a:t>
            </a:r>
            <a:r>
              <a:rPr sz="2400" b="1" spc="4" dirty="0">
                <a:latin typeface="Times New Roman"/>
                <a:cs typeface="Times New Roman"/>
              </a:rPr>
              <a:t> </a:t>
            </a:r>
            <a:r>
              <a:rPr sz="2400" b="1" dirty="0">
                <a:latin typeface="Times New Roman"/>
                <a:cs typeface="Times New Roman"/>
              </a:rPr>
              <a:t>Índices</a:t>
            </a:r>
            <a:r>
              <a:rPr sz="2400" dirty="0">
                <a:latin typeface="Times New Roman"/>
                <a:cs typeface="Times New Roman"/>
              </a:rPr>
              <a:t>:</a:t>
            </a:r>
            <a:r>
              <a:rPr sz="2400" spc="4" dirty="0">
                <a:latin typeface="Times New Roman"/>
                <a:cs typeface="Times New Roman"/>
              </a:rPr>
              <a:t> </a:t>
            </a:r>
            <a:r>
              <a:rPr sz="2400" spc="-4" dirty="0">
                <a:latin typeface="Times New Roman"/>
                <a:cs typeface="Times New Roman"/>
              </a:rPr>
              <a:t>devidamente</a:t>
            </a:r>
            <a:r>
              <a:rPr sz="2400" dirty="0">
                <a:latin typeface="Times New Roman"/>
                <a:cs typeface="Times New Roman"/>
              </a:rPr>
              <a:t> </a:t>
            </a:r>
            <a:r>
              <a:rPr sz="2400" b="1" spc="-4" dirty="0">
                <a:latin typeface="Times New Roman"/>
                <a:cs typeface="Times New Roman"/>
              </a:rPr>
              <a:t>justificados</a:t>
            </a:r>
            <a:r>
              <a:rPr sz="2400" b="1" dirty="0">
                <a:latin typeface="Times New Roman"/>
                <a:cs typeface="Times New Roman"/>
              </a:rPr>
              <a:t> no</a:t>
            </a:r>
            <a:r>
              <a:rPr sz="2400" b="1" spc="4" dirty="0">
                <a:latin typeface="Times New Roman"/>
                <a:cs typeface="Times New Roman"/>
              </a:rPr>
              <a:t> </a:t>
            </a:r>
            <a:r>
              <a:rPr sz="2400" b="1" spc="-4" dirty="0">
                <a:latin typeface="Times New Roman"/>
                <a:cs typeface="Times New Roman"/>
              </a:rPr>
              <a:t>processo </a:t>
            </a:r>
            <a:r>
              <a:rPr sz="2400" b="1" dirty="0">
                <a:latin typeface="Times New Roman"/>
                <a:cs typeface="Times New Roman"/>
              </a:rPr>
              <a:t> </a:t>
            </a:r>
            <a:r>
              <a:rPr sz="2400" b="1" dirty="0" err="1">
                <a:latin typeface="Times New Roman"/>
                <a:cs typeface="Times New Roman"/>
              </a:rPr>
              <a:t>licitatório</a:t>
            </a:r>
            <a:r>
              <a:rPr sz="2400" dirty="0" smtClean="0">
                <a:latin typeface="Times New Roman"/>
                <a:cs typeface="Times New Roman"/>
              </a:rPr>
              <a:t>;</a:t>
            </a:r>
            <a:endParaRPr lang="pt-BR" sz="2400" dirty="0" smtClean="0">
              <a:latin typeface="Times New Roman"/>
              <a:cs typeface="Times New Roman"/>
            </a:endParaRPr>
          </a:p>
          <a:p>
            <a:pPr marL="10180" marR="10180" algn="just">
              <a:lnSpc>
                <a:spcPct val="143300"/>
              </a:lnSpc>
              <a:spcBef>
                <a:spcPts val="12"/>
              </a:spcBef>
              <a:buFont typeface="Wingdings"/>
              <a:buChar char=""/>
              <a:tabLst>
                <a:tab pos="371073" algn="l"/>
              </a:tabLst>
            </a:pPr>
            <a:endParaRPr sz="2400" dirty="0">
              <a:latin typeface="Times New Roman"/>
              <a:cs typeface="Times New Roman"/>
            </a:endParaRPr>
          </a:p>
          <a:p>
            <a:pPr marL="10180" marR="6108" algn="just">
              <a:lnSpc>
                <a:spcPct val="143900"/>
              </a:lnSpc>
              <a:buFont typeface="Wingdings"/>
              <a:buChar char=""/>
              <a:tabLst>
                <a:tab pos="371073" algn="l"/>
              </a:tabLst>
            </a:pPr>
            <a:r>
              <a:rPr sz="2400" b="1" spc="-4" dirty="0" err="1" smtClean="0">
                <a:latin typeface="Times New Roman"/>
                <a:cs typeface="Times New Roman"/>
              </a:rPr>
              <a:t>Vedadas</a:t>
            </a:r>
            <a:r>
              <a:rPr sz="2400" b="1" spc="-4" dirty="0" smtClean="0">
                <a:latin typeface="Times New Roman"/>
                <a:cs typeface="Times New Roman"/>
              </a:rPr>
              <a:t>[</a:t>
            </a:r>
            <a:r>
              <a:rPr sz="2400" b="1" spc="-4" dirty="0" err="1" smtClean="0">
                <a:latin typeface="Times New Roman"/>
                <a:cs typeface="Times New Roman"/>
              </a:rPr>
              <a:t>os</a:t>
            </a:r>
            <a:r>
              <a:rPr sz="2400" b="1" spc="-4" dirty="0">
                <a:latin typeface="Times New Roman"/>
                <a:cs typeface="Times New Roman"/>
              </a:rPr>
              <a:t>]</a:t>
            </a:r>
            <a:r>
              <a:rPr sz="2400" spc="-4" dirty="0">
                <a:latin typeface="Times New Roman"/>
                <a:cs typeface="Times New Roman"/>
              </a:rPr>
              <a:t>: </a:t>
            </a:r>
            <a:r>
              <a:rPr sz="2400" b="1" dirty="0">
                <a:latin typeface="Times New Roman"/>
                <a:cs typeface="Times New Roman"/>
              </a:rPr>
              <a:t>exigência de valores </a:t>
            </a:r>
            <a:r>
              <a:rPr sz="2400" b="1" spc="-4" dirty="0">
                <a:latin typeface="Times New Roman"/>
                <a:cs typeface="Times New Roman"/>
              </a:rPr>
              <a:t>mínimos </a:t>
            </a:r>
            <a:r>
              <a:rPr sz="2400" b="1" dirty="0">
                <a:latin typeface="Times New Roman"/>
                <a:cs typeface="Times New Roman"/>
              </a:rPr>
              <a:t>de </a:t>
            </a:r>
            <a:r>
              <a:rPr sz="2400" b="1" spc="-348" dirty="0">
                <a:latin typeface="Times New Roman"/>
                <a:cs typeface="Times New Roman"/>
              </a:rPr>
              <a:t> </a:t>
            </a:r>
            <a:r>
              <a:rPr sz="2400" b="1" dirty="0">
                <a:latin typeface="Times New Roman"/>
                <a:cs typeface="Times New Roman"/>
              </a:rPr>
              <a:t>faturamento </a:t>
            </a:r>
            <a:r>
              <a:rPr sz="2400" b="1" spc="-4" dirty="0">
                <a:latin typeface="Times New Roman"/>
                <a:cs typeface="Times New Roman"/>
              </a:rPr>
              <a:t>anterior </a:t>
            </a:r>
            <a:r>
              <a:rPr sz="2400" b="1" dirty="0">
                <a:latin typeface="Times New Roman"/>
                <a:cs typeface="Times New Roman"/>
              </a:rPr>
              <a:t>e </a:t>
            </a:r>
            <a:r>
              <a:rPr sz="2400" b="1" spc="-4" dirty="0">
                <a:latin typeface="Times New Roman"/>
                <a:cs typeface="Times New Roman"/>
              </a:rPr>
              <a:t>índices </a:t>
            </a:r>
            <a:r>
              <a:rPr sz="2400" b="1" dirty="0">
                <a:latin typeface="Times New Roman"/>
                <a:cs typeface="Times New Roman"/>
              </a:rPr>
              <a:t>de </a:t>
            </a:r>
            <a:r>
              <a:rPr sz="2400" b="1" spc="-4" dirty="0">
                <a:latin typeface="Times New Roman"/>
                <a:cs typeface="Times New Roman"/>
              </a:rPr>
              <a:t>rentabilidade </a:t>
            </a:r>
            <a:r>
              <a:rPr sz="2400" b="1" dirty="0">
                <a:latin typeface="Times New Roman"/>
                <a:cs typeface="Times New Roman"/>
              </a:rPr>
              <a:t>ou </a:t>
            </a:r>
            <a:r>
              <a:rPr sz="2400" b="1" spc="-4" dirty="0">
                <a:latin typeface="Times New Roman"/>
                <a:cs typeface="Times New Roman"/>
              </a:rPr>
              <a:t>lucratividade </a:t>
            </a:r>
            <a:r>
              <a:rPr sz="1200" dirty="0">
                <a:latin typeface="Times New Roman"/>
                <a:cs typeface="Times New Roman"/>
              </a:rPr>
              <a:t>[art. 69, §2º], </a:t>
            </a:r>
            <a:r>
              <a:rPr sz="1200" spc="4" dirty="0">
                <a:latin typeface="Times New Roman"/>
                <a:cs typeface="Times New Roman"/>
              </a:rPr>
              <a:t> </a:t>
            </a:r>
            <a:r>
              <a:rPr sz="2400" dirty="0">
                <a:latin typeface="Times New Roman"/>
                <a:cs typeface="Times New Roman"/>
              </a:rPr>
              <a:t>e</a:t>
            </a:r>
            <a:r>
              <a:rPr sz="2400" spc="4" dirty="0">
                <a:latin typeface="Times New Roman"/>
                <a:cs typeface="Times New Roman"/>
              </a:rPr>
              <a:t> </a:t>
            </a:r>
            <a:r>
              <a:rPr sz="2400" b="1" spc="-4" dirty="0">
                <a:latin typeface="Times New Roman"/>
                <a:cs typeface="Times New Roman"/>
              </a:rPr>
              <a:t>índices</a:t>
            </a:r>
            <a:r>
              <a:rPr sz="2400" spc="-8" dirty="0">
                <a:latin typeface="Times New Roman"/>
                <a:cs typeface="Times New Roman"/>
              </a:rPr>
              <a:t> </a:t>
            </a:r>
            <a:r>
              <a:rPr sz="2400" dirty="0">
                <a:latin typeface="Times New Roman"/>
                <a:cs typeface="Times New Roman"/>
              </a:rPr>
              <a:t>e</a:t>
            </a:r>
            <a:r>
              <a:rPr sz="2400" spc="4" dirty="0">
                <a:latin typeface="Times New Roman"/>
                <a:cs typeface="Times New Roman"/>
              </a:rPr>
              <a:t> </a:t>
            </a:r>
            <a:r>
              <a:rPr sz="2400" b="1" spc="-4" dirty="0">
                <a:latin typeface="Times New Roman"/>
                <a:cs typeface="Times New Roman"/>
              </a:rPr>
              <a:t>valores</a:t>
            </a:r>
            <a:r>
              <a:rPr sz="2400" b="1" spc="4" dirty="0">
                <a:latin typeface="Times New Roman"/>
                <a:cs typeface="Times New Roman"/>
              </a:rPr>
              <a:t> </a:t>
            </a:r>
            <a:r>
              <a:rPr sz="2400" b="1" dirty="0">
                <a:latin typeface="Times New Roman"/>
                <a:cs typeface="Times New Roman"/>
              </a:rPr>
              <a:t>não</a:t>
            </a:r>
            <a:r>
              <a:rPr sz="2400" b="1" spc="4" dirty="0">
                <a:latin typeface="Times New Roman"/>
                <a:cs typeface="Times New Roman"/>
              </a:rPr>
              <a:t> </a:t>
            </a:r>
            <a:r>
              <a:rPr sz="2400" b="1" spc="-4" dirty="0">
                <a:latin typeface="Times New Roman"/>
                <a:cs typeface="Times New Roman"/>
              </a:rPr>
              <a:t>usualmente</a:t>
            </a:r>
            <a:r>
              <a:rPr sz="2400" b="1" spc="8" dirty="0">
                <a:latin typeface="Times New Roman"/>
                <a:cs typeface="Times New Roman"/>
              </a:rPr>
              <a:t> </a:t>
            </a:r>
            <a:r>
              <a:rPr sz="2400" b="1" dirty="0">
                <a:latin typeface="Times New Roman"/>
                <a:cs typeface="Times New Roman"/>
              </a:rPr>
              <a:t>adotados</a:t>
            </a:r>
            <a:r>
              <a:rPr sz="2400" b="1" spc="-4" dirty="0">
                <a:latin typeface="Times New Roman"/>
                <a:cs typeface="Times New Roman"/>
              </a:rPr>
              <a:t> </a:t>
            </a:r>
            <a:r>
              <a:rPr sz="2400" dirty="0">
                <a:latin typeface="Times New Roman"/>
                <a:cs typeface="Times New Roman"/>
              </a:rPr>
              <a:t>[art. </a:t>
            </a:r>
            <a:r>
              <a:rPr sz="2400" spc="-4" dirty="0">
                <a:latin typeface="Times New Roman"/>
                <a:cs typeface="Times New Roman"/>
              </a:rPr>
              <a:t>69,</a:t>
            </a:r>
            <a:r>
              <a:rPr sz="2400" dirty="0">
                <a:latin typeface="Times New Roman"/>
                <a:cs typeface="Times New Roman"/>
              </a:rPr>
              <a:t> §5º</a:t>
            </a:r>
            <a:r>
              <a:rPr sz="2400" dirty="0" smtClean="0">
                <a:latin typeface="Times New Roman"/>
                <a:cs typeface="Times New Roman"/>
              </a:rPr>
              <a:t>]</a:t>
            </a:r>
            <a:endParaRPr lang="pt-BR" sz="2400" dirty="0" smtClean="0">
              <a:latin typeface="Times New Roman"/>
              <a:cs typeface="Times New Roman"/>
            </a:endParaRPr>
          </a:p>
        </p:txBody>
      </p:sp>
      <p:pic>
        <p:nvPicPr>
          <p:cNvPr id="2097192" name="Picture 2"/>
          <p:cNvPicPr>
            <a:picLocks noChangeAspect="1" noChangeArrowheads="1"/>
          </p:cNvPicPr>
          <p:nvPr/>
        </p:nvPicPr>
        <p:blipFill>
          <a:blip r:embed="rId2"/>
          <a:srcRect/>
          <a:stretch>
            <a:fillRect/>
          </a:stretch>
        </p:blipFill>
        <p:spPr bwMode="auto">
          <a:xfrm>
            <a:off x="8724900" y="511633"/>
            <a:ext cx="1212850" cy="469900"/>
          </a:xfrm>
          <a:prstGeom prst="rect">
            <a:avLst/>
          </a:prstGeom>
          <a:noFill/>
          <a:ln>
            <a:noFill/>
          </a:ln>
          <a:effectLst/>
        </p:spPr>
      </p:pic>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8689" name="object 2"/>
          <p:cNvSpPr txBox="1"/>
          <p:nvPr/>
        </p:nvSpPr>
        <p:spPr>
          <a:xfrm>
            <a:off x="2705100" y="511633"/>
            <a:ext cx="5364587" cy="666684"/>
          </a:xfrm>
          <a:prstGeom prst="rect">
            <a:avLst/>
          </a:prstGeom>
          <a:solidFill>
            <a:srgbClr val="FF0000"/>
          </a:solidFill>
          <a:ln w="25400">
            <a:solidFill>
              <a:srgbClr val="385D89"/>
            </a:solidFill>
          </a:ln>
        </p:spPr>
        <p:txBody>
          <a:bodyPr vert="horz" wrap="square" lIns="0" tIns="172556" rIns="0" bIns="0" rtlCol="0">
            <a:spAutoFit/>
          </a:bodyPr>
          <a:lstStyle/>
          <a:p>
            <a:pPr algn="ctr">
              <a:spcBef>
                <a:spcPts val="1359"/>
              </a:spcBef>
            </a:pPr>
            <a:r>
              <a:rPr sz="3200" spc="-4" dirty="0">
                <a:solidFill>
                  <a:srgbClr val="FFFFFF"/>
                </a:solidFill>
                <a:latin typeface="Times New Roman"/>
                <a:cs typeface="Times New Roman"/>
              </a:rPr>
              <a:t>ECONÔMICO-FINANCEIRA</a:t>
            </a:r>
            <a:endParaRPr sz="3200" dirty="0">
              <a:latin typeface="Times New Roman"/>
              <a:cs typeface="Times New Roman"/>
            </a:endParaRPr>
          </a:p>
        </p:txBody>
      </p:sp>
      <p:sp>
        <p:nvSpPr>
          <p:cNvPr id="1048690" name="object 3"/>
          <p:cNvSpPr txBox="1"/>
          <p:nvPr/>
        </p:nvSpPr>
        <p:spPr>
          <a:xfrm>
            <a:off x="495300" y="1219200"/>
            <a:ext cx="9296400" cy="3570485"/>
          </a:xfrm>
          <a:prstGeom prst="rect">
            <a:avLst/>
          </a:prstGeom>
        </p:spPr>
        <p:txBody>
          <a:bodyPr vert="horz" wrap="square" lIns="0" tIns="10180" rIns="0" bIns="0" rtlCol="0">
            <a:spAutoFit/>
          </a:bodyPr>
          <a:lstStyle/>
          <a:p>
            <a:pPr marL="10180" marR="6108" algn="just">
              <a:buFont typeface="Wingdings"/>
              <a:buChar char=""/>
              <a:tabLst>
                <a:tab pos="371073" algn="l"/>
              </a:tabLst>
            </a:pPr>
            <a:endParaRPr lang="pt-BR" sz="2400" dirty="0">
              <a:latin typeface="Times New Roman"/>
              <a:cs typeface="Times New Roman"/>
            </a:endParaRPr>
          </a:p>
          <a:p>
            <a:pPr marL="10180" marR="7635" algn="just">
              <a:lnSpc>
                <a:spcPct val="143900"/>
              </a:lnSpc>
              <a:buFont typeface="Wingdings"/>
              <a:buChar char=""/>
              <a:tabLst>
                <a:tab pos="370564" algn="l"/>
                <a:tab pos="371073" algn="l"/>
              </a:tabLst>
            </a:pPr>
            <a:r>
              <a:rPr lang="pt-BR" sz="2400" b="1" spc="-4" dirty="0" smtClean="0">
                <a:latin typeface="Times New Roman" pitchFamily="18" charset="0"/>
                <a:cs typeface="Times New Roman" pitchFamily="18" charset="0"/>
              </a:rPr>
              <a:t>Possível</a:t>
            </a:r>
            <a:r>
              <a:rPr lang="pt-BR" sz="2400" spc="-4" dirty="0">
                <a:latin typeface="Times New Roman" pitchFamily="18" charset="0"/>
                <a:cs typeface="Times New Roman" pitchFamily="18" charset="0"/>
              </a:rPr>
              <a:t>:</a:t>
            </a:r>
            <a:r>
              <a:rPr lang="pt-BR" sz="2400" spc="160" dirty="0">
                <a:latin typeface="Times New Roman" pitchFamily="18" charset="0"/>
                <a:cs typeface="Times New Roman" pitchFamily="18" charset="0"/>
              </a:rPr>
              <a:t> </a:t>
            </a:r>
            <a:r>
              <a:rPr lang="pt-BR" sz="2400" b="1" spc="-4" dirty="0">
                <a:latin typeface="Times New Roman" pitchFamily="18" charset="0"/>
                <a:cs typeface="Times New Roman" pitchFamily="18" charset="0"/>
              </a:rPr>
              <a:t>exigência</a:t>
            </a:r>
            <a:r>
              <a:rPr lang="pt-BR" sz="2400" b="1" spc="164" dirty="0">
                <a:latin typeface="Times New Roman" pitchFamily="18" charset="0"/>
                <a:cs typeface="Times New Roman" pitchFamily="18" charset="0"/>
              </a:rPr>
              <a:t> </a:t>
            </a:r>
            <a:r>
              <a:rPr lang="pt-BR" sz="2400" spc="-8" dirty="0">
                <a:latin typeface="Times New Roman" pitchFamily="18" charset="0"/>
                <a:cs typeface="Times New Roman" pitchFamily="18" charset="0"/>
              </a:rPr>
              <a:t>da</a:t>
            </a:r>
            <a:r>
              <a:rPr lang="pt-BR" sz="2400" spc="164" dirty="0">
                <a:latin typeface="Times New Roman" pitchFamily="18" charset="0"/>
                <a:cs typeface="Times New Roman" pitchFamily="18" charset="0"/>
              </a:rPr>
              <a:t> </a:t>
            </a:r>
            <a:r>
              <a:rPr lang="pt-BR" sz="2400" b="1" spc="-4" dirty="0">
                <a:latin typeface="Times New Roman" pitchFamily="18" charset="0"/>
                <a:cs typeface="Times New Roman" pitchFamily="18" charset="0"/>
              </a:rPr>
              <a:t>relação</a:t>
            </a:r>
            <a:r>
              <a:rPr lang="pt-BR" sz="2400" b="1" spc="156" dirty="0">
                <a:latin typeface="Times New Roman" pitchFamily="18" charset="0"/>
                <a:cs typeface="Times New Roman" pitchFamily="18" charset="0"/>
              </a:rPr>
              <a:t> </a:t>
            </a:r>
            <a:r>
              <a:rPr lang="pt-BR" sz="2400" b="1" spc="-8" dirty="0">
                <a:latin typeface="Times New Roman" pitchFamily="18" charset="0"/>
                <a:cs typeface="Times New Roman" pitchFamily="18" charset="0"/>
              </a:rPr>
              <a:t>dos</a:t>
            </a:r>
            <a:r>
              <a:rPr lang="pt-BR" sz="2400" b="1" spc="160" dirty="0">
                <a:latin typeface="Times New Roman" pitchFamily="18" charset="0"/>
                <a:cs typeface="Times New Roman" pitchFamily="18" charset="0"/>
              </a:rPr>
              <a:t> </a:t>
            </a:r>
            <a:r>
              <a:rPr lang="pt-BR" sz="2400" b="1" spc="-4" dirty="0">
                <a:latin typeface="Times New Roman" pitchFamily="18" charset="0"/>
                <a:cs typeface="Times New Roman" pitchFamily="18" charset="0"/>
              </a:rPr>
              <a:t>compromissos</a:t>
            </a:r>
            <a:r>
              <a:rPr lang="pt-BR" sz="2400" b="1" spc="188" dirty="0">
                <a:latin typeface="Times New Roman" pitchFamily="18" charset="0"/>
                <a:cs typeface="Times New Roman" pitchFamily="18" charset="0"/>
              </a:rPr>
              <a:t> </a:t>
            </a:r>
            <a:r>
              <a:rPr lang="pt-BR" sz="2400" b="1" dirty="0">
                <a:latin typeface="Times New Roman" pitchFamily="18" charset="0"/>
                <a:cs typeface="Times New Roman" pitchFamily="18" charset="0"/>
              </a:rPr>
              <a:t>do</a:t>
            </a:r>
            <a:r>
              <a:rPr lang="pt-BR" sz="2400" b="1" spc="156" dirty="0">
                <a:latin typeface="Times New Roman" pitchFamily="18" charset="0"/>
                <a:cs typeface="Times New Roman" pitchFamily="18" charset="0"/>
              </a:rPr>
              <a:t> </a:t>
            </a:r>
            <a:r>
              <a:rPr lang="pt-BR" sz="2400" b="1" spc="-4" dirty="0" smtClean="0">
                <a:latin typeface="Times New Roman" pitchFamily="18" charset="0"/>
                <a:cs typeface="Times New Roman" pitchFamily="18" charset="0"/>
              </a:rPr>
              <a:t>Licitante </a:t>
            </a:r>
            <a:r>
              <a:rPr lang="pt-BR" sz="2400" b="1" dirty="0" smtClean="0">
                <a:latin typeface="Times New Roman" pitchFamily="18" charset="0"/>
                <a:cs typeface="Times New Roman" pitchFamily="18" charset="0"/>
              </a:rPr>
              <a:t>que </a:t>
            </a:r>
            <a:r>
              <a:rPr lang="pt-BR" sz="2400" b="1" dirty="0">
                <a:latin typeface="Times New Roman" pitchFamily="18" charset="0"/>
                <a:cs typeface="Times New Roman" pitchFamily="18" charset="0"/>
              </a:rPr>
              <a:t>importem em diminuição de sua capacidade econômico-financeira</a:t>
            </a:r>
            <a:r>
              <a:rPr lang="pt-BR" sz="2400" dirty="0">
                <a:latin typeface="Times New Roman" pitchFamily="18" charset="0"/>
                <a:cs typeface="Times New Roman" pitchFamily="18" charset="0"/>
              </a:rPr>
              <a:t>, excluídas parcelas já executadas de contratos </a:t>
            </a:r>
            <a:r>
              <a:rPr lang="pt-BR" sz="2400" dirty="0" smtClean="0">
                <a:latin typeface="Times New Roman" pitchFamily="18" charset="0"/>
                <a:cs typeface="Times New Roman" pitchFamily="18" charset="0"/>
              </a:rPr>
              <a:t>firmados</a:t>
            </a:r>
            <a:r>
              <a:rPr lang="pt-BR" sz="1200" spc="-4" dirty="0" smtClean="0">
                <a:latin typeface="Times New Roman" pitchFamily="18" charset="0"/>
                <a:cs typeface="Times New Roman" pitchFamily="18" charset="0"/>
              </a:rPr>
              <a:t>;[</a:t>
            </a:r>
            <a:r>
              <a:rPr lang="pt-BR" sz="1200" spc="-4" dirty="0">
                <a:latin typeface="Times New Roman" pitchFamily="18" charset="0"/>
                <a:cs typeface="Times New Roman" pitchFamily="18" charset="0"/>
              </a:rPr>
              <a:t>art. </a:t>
            </a:r>
            <a:r>
              <a:rPr lang="pt-BR" sz="1200" spc="-348" dirty="0">
                <a:latin typeface="Times New Roman" pitchFamily="18" charset="0"/>
                <a:cs typeface="Times New Roman" pitchFamily="18" charset="0"/>
              </a:rPr>
              <a:t> </a:t>
            </a:r>
            <a:r>
              <a:rPr lang="pt-BR" sz="1200" dirty="0">
                <a:latin typeface="Times New Roman" pitchFamily="18" charset="0"/>
                <a:cs typeface="Times New Roman" pitchFamily="18" charset="0"/>
              </a:rPr>
              <a:t>69, §3º</a:t>
            </a:r>
            <a:r>
              <a:rPr lang="pt-BR" sz="1200" dirty="0" smtClean="0">
                <a:latin typeface="Times New Roman" pitchFamily="18" charset="0"/>
                <a:cs typeface="Times New Roman" pitchFamily="18" charset="0"/>
              </a:rPr>
              <a:t>]</a:t>
            </a:r>
          </a:p>
          <a:p>
            <a:pPr marL="10180" marR="7635" algn="just">
              <a:lnSpc>
                <a:spcPct val="143900"/>
              </a:lnSpc>
              <a:buFont typeface="Wingdings"/>
              <a:buChar char=""/>
              <a:tabLst>
                <a:tab pos="370564" algn="l"/>
                <a:tab pos="371073" algn="l"/>
              </a:tabLst>
            </a:pPr>
            <a:endParaRPr lang="pt-BR" sz="1200" dirty="0" smtClean="0">
              <a:latin typeface="Times New Roman" pitchFamily="18" charset="0"/>
              <a:cs typeface="Times New Roman" pitchFamily="18" charset="0"/>
            </a:endParaRPr>
          </a:p>
          <a:p>
            <a:pPr marL="10180" marR="7635">
              <a:lnSpc>
                <a:spcPct val="143900"/>
              </a:lnSpc>
              <a:buFont typeface="Wingdings"/>
              <a:buChar char=""/>
              <a:tabLst>
                <a:tab pos="370564" algn="l"/>
                <a:tab pos="371073" algn="l"/>
              </a:tabLst>
            </a:pPr>
            <a:endParaRPr lang="pt-BR" sz="1200" dirty="0">
              <a:latin typeface="Times New Roman"/>
              <a:cs typeface="Times New Roman"/>
            </a:endParaRPr>
          </a:p>
          <a:p>
            <a:pPr marL="10180" marR="10180">
              <a:lnSpc>
                <a:spcPct val="143900"/>
              </a:lnSpc>
              <a:spcBef>
                <a:spcPts val="4"/>
              </a:spcBef>
              <a:buFont typeface="Wingdings"/>
              <a:buChar char=""/>
              <a:tabLst>
                <a:tab pos="370564" algn="l"/>
                <a:tab pos="371073" algn="l"/>
              </a:tabLst>
            </a:pPr>
            <a:r>
              <a:rPr lang="pt-BR" sz="2400" dirty="0">
                <a:latin typeface="Times New Roman"/>
                <a:cs typeface="Times New Roman"/>
              </a:rPr>
              <a:t>capital</a:t>
            </a:r>
            <a:r>
              <a:rPr lang="pt-BR" sz="2400" spc="345" dirty="0">
                <a:latin typeface="Times New Roman"/>
                <a:cs typeface="Times New Roman"/>
              </a:rPr>
              <a:t> </a:t>
            </a:r>
            <a:r>
              <a:rPr lang="pt-BR" sz="2400" spc="-4" dirty="0">
                <a:latin typeface="Times New Roman"/>
                <a:cs typeface="Times New Roman"/>
              </a:rPr>
              <a:t>mínimo</a:t>
            </a:r>
            <a:r>
              <a:rPr lang="pt-BR" sz="2400" spc="333" dirty="0">
                <a:latin typeface="Times New Roman"/>
                <a:cs typeface="Times New Roman"/>
              </a:rPr>
              <a:t> </a:t>
            </a:r>
            <a:r>
              <a:rPr lang="pt-BR" sz="2400" dirty="0">
                <a:latin typeface="Times New Roman"/>
                <a:cs typeface="Times New Roman"/>
              </a:rPr>
              <a:t>ou</a:t>
            </a:r>
            <a:r>
              <a:rPr lang="pt-BR" sz="2400" spc="348" dirty="0">
                <a:latin typeface="Times New Roman"/>
                <a:cs typeface="Times New Roman"/>
              </a:rPr>
              <a:t> </a:t>
            </a:r>
            <a:r>
              <a:rPr lang="pt-BR" sz="2400" dirty="0">
                <a:latin typeface="Times New Roman"/>
                <a:cs typeface="Times New Roman"/>
              </a:rPr>
              <a:t>patrimônio</a:t>
            </a:r>
            <a:r>
              <a:rPr lang="pt-BR" sz="2400" spc="345" dirty="0">
                <a:latin typeface="Times New Roman"/>
                <a:cs typeface="Times New Roman"/>
              </a:rPr>
              <a:t> </a:t>
            </a:r>
            <a:r>
              <a:rPr lang="pt-BR" sz="2400" spc="-4" dirty="0">
                <a:latin typeface="Times New Roman"/>
                <a:cs typeface="Times New Roman"/>
              </a:rPr>
              <a:t>líquido</a:t>
            </a:r>
            <a:r>
              <a:rPr lang="pt-BR" sz="2400" spc="345" dirty="0">
                <a:latin typeface="Times New Roman"/>
                <a:cs typeface="Times New Roman"/>
              </a:rPr>
              <a:t> </a:t>
            </a:r>
            <a:r>
              <a:rPr lang="pt-BR" sz="2400" spc="-4" dirty="0">
                <a:latin typeface="Times New Roman"/>
                <a:cs typeface="Times New Roman"/>
              </a:rPr>
              <a:t>mínimo</a:t>
            </a:r>
            <a:r>
              <a:rPr lang="pt-BR" sz="2400" spc="348" dirty="0">
                <a:latin typeface="Times New Roman"/>
                <a:cs typeface="Times New Roman"/>
              </a:rPr>
              <a:t> </a:t>
            </a:r>
            <a:r>
              <a:rPr lang="pt-BR" sz="2400" dirty="0">
                <a:latin typeface="Times New Roman"/>
                <a:cs typeface="Times New Roman"/>
              </a:rPr>
              <a:t>de</a:t>
            </a:r>
            <a:r>
              <a:rPr lang="pt-BR" sz="2400" spc="348" dirty="0">
                <a:latin typeface="Times New Roman"/>
                <a:cs typeface="Times New Roman"/>
              </a:rPr>
              <a:t> </a:t>
            </a:r>
            <a:r>
              <a:rPr lang="pt-BR" sz="2400" dirty="0">
                <a:latin typeface="Times New Roman"/>
                <a:cs typeface="Times New Roman"/>
              </a:rPr>
              <a:t>10%</a:t>
            </a:r>
            <a:r>
              <a:rPr lang="pt-BR" sz="2400" spc="345" dirty="0">
                <a:latin typeface="Times New Roman"/>
                <a:cs typeface="Times New Roman"/>
              </a:rPr>
              <a:t> </a:t>
            </a:r>
            <a:r>
              <a:rPr lang="pt-BR" sz="2400" dirty="0">
                <a:latin typeface="Times New Roman"/>
                <a:cs typeface="Times New Roman"/>
              </a:rPr>
              <a:t>do</a:t>
            </a:r>
            <a:r>
              <a:rPr lang="pt-BR" sz="2400" spc="348" dirty="0">
                <a:latin typeface="Times New Roman"/>
                <a:cs typeface="Times New Roman"/>
              </a:rPr>
              <a:t> </a:t>
            </a:r>
            <a:r>
              <a:rPr lang="pt-BR" sz="2400" dirty="0">
                <a:latin typeface="Times New Roman"/>
                <a:cs typeface="Times New Roman"/>
              </a:rPr>
              <a:t>valor </a:t>
            </a:r>
            <a:r>
              <a:rPr lang="pt-BR" sz="2400" spc="-348" dirty="0">
                <a:latin typeface="Times New Roman"/>
                <a:cs typeface="Times New Roman"/>
              </a:rPr>
              <a:t> </a:t>
            </a:r>
            <a:r>
              <a:rPr lang="pt-BR" sz="2400" spc="-4" dirty="0">
                <a:latin typeface="Times New Roman"/>
                <a:cs typeface="Times New Roman"/>
              </a:rPr>
              <a:t>estimado;</a:t>
            </a:r>
            <a:r>
              <a:rPr lang="pt-BR" sz="2400" dirty="0">
                <a:latin typeface="Times New Roman"/>
                <a:cs typeface="Times New Roman"/>
              </a:rPr>
              <a:t> [art. 69, §4º]</a:t>
            </a:r>
          </a:p>
        </p:txBody>
      </p:sp>
      <p:pic>
        <p:nvPicPr>
          <p:cNvPr id="2097193" name="Picture 2"/>
          <p:cNvPicPr>
            <a:picLocks noChangeAspect="1" noChangeArrowheads="1"/>
          </p:cNvPicPr>
          <p:nvPr/>
        </p:nvPicPr>
        <p:blipFill>
          <a:blip r:embed="rId2"/>
          <a:srcRect/>
          <a:stretch>
            <a:fillRect/>
          </a:stretch>
        </p:blipFill>
        <p:spPr bwMode="auto">
          <a:xfrm>
            <a:off x="8724900" y="511633"/>
            <a:ext cx="1212850" cy="469900"/>
          </a:xfrm>
          <a:prstGeom prst="rect">
            <a:avLst/>
          </a:prstGeom>
          <a:noFill/>
          <a:ln>
            <a:noFill/>
          </a:ln>
          <a:effectLst/>
        </p:spPr>
      </p:pic>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8691" name="object 2"/>
          <p:cNvSpPr txBox="1"/>
          <p:nvPr/>
        </p:nvSpPr>
        <p:spPr>
          <a:xfrm>
            <a:off x="2514600" y="330200"/>
            <a:ext cx="5562600" cy="655376"/>
          </a:xfrm>
          <a:prstGeom prst="rect">
            <a:avLst/>
          </a:prstGeom>
          <a:solidFill>
            <a:srgbClr val="FF0000"/>
          </a:solidFill>
          <a:ln w="25400">
            <a:solidFill>
              <a:srgbClr val="385D89"/>
            </a:solidFill>
          </a:ln>
        </p:spPr>
        <p:txBody>
          <a:bodyPr vert="horz" wrap="square" lIns="0" tIns="161358" rIns="0" bIns="0" rtlCol="0">
            <a:spAutoFit/>
          </a:bodyPr>
          <a:lstStyle/>
          <a:p>
            <a:pPr marL="102312" algn="ctr">
              <a:spcBef>
                <a:spcPts val="1271"/>
              </a:spcBef>
            </a:pPr>
            <a:r>
              <a:rPr sz="3200" spc="-4" dirty="0">
                <a:solidFill>
                  <a:srgbClr val="FFFFFF"/>
                </a:solidFill>
                <a:latin typeface="Times New Roman"/>
                <a:cs typeface="Times New Roman"/>
              </a:rPr>
              <a:t>QUALIFICAÇÃO</a:t>
            </a:r>
            <a:r>
              <a:rPr sz="3200" spc="-20" dirty="0">
                <a:solidFill>
                  <a:srgbClr val="FFFFFF"/>
                </a:solidFill>
                <a:latin typeface="Times New Roman"/>
                <a:cs typeface="Times New Roman"/>
              </a:rPr>
              <a:t> </a:t>
            </a:r>
            <a:r>
              <a:rPr sz="3200" dirty="0">
                <a:solidFill>
                  <a:srgbClr val="FFFFFF"/>
                </a:solidFill>
                <a:latin typeface="Times New Roman"/>
                <a:cs typeface="Times New Roman"/>
              </a:rPr>
              <a:t>TÉCNICA</a:t>
            </a:r>
            <a:endParaRPr sz="3200" dirty="0">
              <a:latin typeface="Times New Roman"/>
              <a:cs typeface="Times New Roman"/>
            </a:endParaRPr>
          </a:p>
        </p:txBody>
      </p:sp>
      <p:pic>
        <p:nvPicPr>
          <p:cNvPr id="2097194"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692" name="CaixaDeTexto 2"/>
          <p:cNvSpPr txBox="1"/>
          <p:nvPr/>
        </p:nvSpPr>
        <p:spPr>
          <a:xfrm>
            <a:off x="450761" y="1084450"/>
            <a:ext cx="9372600" cy="2784352"/>
          </a:xfrm>
          <a:prstGeom prst="rect">
            <a:avLst/>
          </a:prstGeom>
          <a:noFill/>
        </p:spPr>
        <p:txBody>
          <a:bodyPr wrap="square" rtlCol="0">
            <a:spAutoFit/>
          </a:bodyPr>
          <a:lstStyle/>
          <a:p>
            <a:pPr marL="457200" lvl="0" indent="-457200" algn="just">
              <a:lnSpc>
                <a:spcPct val="150000"/>
              </a:lnSpc>
              <a:buFont typeface="Wingdings" pitchFamily="2" charset="2"/>
              <a:buChar char="Ø"/>
            </a:pPr>
            <a:r>
              <a:rPr lang="pt-BR" sz="2400" b="1" dirty="0" smtClean="0">
                <a:latin typeface="Times New Roman" pitchFamily="18" charset="0"/>
                <a:cs typeface="Times New Roman" pitchFamily="18" charset="0"/>
              </a:rPr>
              <a:t>qualificação técnico-profissional</a:t>
            </a:r>
          </a:p>
          <a:p>
            <a:pPr marL="342900" lvl="0" indent="-342900" algn="just">
              <a:lnSpc>
                <a:spcPct val="150000"/>
              </a:lnSpc>
              <a:buFontTx/>
              <a:buChar char="-"/>
            </a:pPr>
            <a:r>
              <a:rPr lang="pt-BR" sz="2400" dirty="0" smtClean="0">
                <a:latin typeface="Times New Roman" pitchFamily="18" charset="0"/>
                <a:cs typeface="Times New Roman" pitchFamily="18" charset="0"/>
              </a:rPr>
              <a:t>profissional registrado no conselho profissional competente, quando for o caso, detentor de atestado de responsabilidade técnica - ART por execução de obra ou serviço de características semelhantes</a:t>
            </a:r>
          </a:p>
          <a:p>
            <a:pPr marL="342900" lvl="0" indent="-342900" algn="just">
              <a:lnSpc>
                <a:spcPct val="150000"/>
              </a:lnSpc>
              <a:buFontTx/>
              <a:buChar char="-"/>
            </a:pPr>
            <a:endParaRPr lang="pt-BR" sz="2300" dirty="0" smtClean="0"/>
          </a:p>
        </p:txBody>
      </p:sp>
      <p:sp>
        <p:nvSpPr>
          <p:cNvPr id="1048693" name="Rectangle 5"/>
          <p:cNvSpPr>
            <a:spLocks noChangeArrowheads="1"/>
          </p:cNvSpPr>
          <p:nvPr/>
        </p:nvSpPr>
        <p:spPr bwMode="auto">
          <a:xfrm>
            <a:off x="152400" y="152400"/>
            <a:ext cx="10287000" cy="45720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94" name="Rectangle 7"/>
          <p:cNvSpPr>
            <a:spLocks noChangeArrowheads="1"/>
          </p:cNvSpPr>
          <p:nvPr/>
        </p:nvSpPr>
        <p:spPr bwMode="auto">
          <a:xfrm>
            <a:off x="5631913" y="583198"/>
            <a:ext cx="242374"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pt-BR" sz="1600" b="0" i="0" u="none" strike="noStrike" cap="none" normalizeH="0" baseline="0" dirty="0" smtClean="0">
                <a:ln>
                  <a:noFill/>
                </a:ln>
                <a:solidFill>
                  <a:schemeClr val="tx1"/>
                </a:solidFill>
                <a:effectLst/>
                <a:latin typeface="Arial" pitchFamily="34" charset="0"/>
                <a:ea typeface="Times New Roman" pitchFamily="18" charset="0"/>
                <a:cs typeface="SimSun" pitchFamily="2" charset="-122"/>
              </a:rPr>
              <a:t>;</a:t>
            </a:r>
            <a:endParaRPr kumimoji="0" lang="pt-BR"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196"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700" name="CaixaDeTexto 2"/>
          <p:cNvSpPr txBox="1"/>
          <p:nvPr/>
        </p:nvSpPr>
        <p:spPr>
          <a:xfrm>
            <a:off x="342900" y="765175"/>
            <a:ext cx="9372600" cy="5770811"/>
          </a:xfrm>
          <a:prstGeom prst="rect">
            <a:avLst/>
          </a:prstGeom>
          <a:noFill/>
        </p:spPr>
        <p:txBody>
          <a:bodyPr wrap="square" rtlCol="0">
            <a:spAutoFit/>
          </a:bodyPr>
          <a:lstStyle/>
          <a:p>
            <a:pPr marL="457200" lvl="0" indent="-457200" algn="just">
              <a:lnSpc>
                <a:spcPct val="150000"/>
              </a:lnSpc>
              <a:buFont typeface="Wingdings" pitchFamily="2" charset="2"/>
              <a:buChar char="Ø"/>
            </a:pPr>
            <a:r>
              <a:rPr lang="pt-BR" sz="2400" b="1" dirty="0" smtClean="0">
                <a:latin typeface="Times New Roman" pitchFamily="18" charset="0"/>
                <a:cs typeface="Times New Roman" pitchFamily="18" charset="0"/>
              </a:rPr>
              <a:t>Técnico-operacional</a:t>
            </a:r>
            <a:endParaRPr lang="pt-BR" sz="2400" b="1" dirty="0">
              <a:latin typeface="Times New Roman" pitchFamily="18" charset="0"/>
              <a:cs typeface="Times New Roman" pitchFamily="18" charset="0"/>
            </a:endParaRPr>
          </a:p>
          <a:p>
            <a:pPr marL="342900" lvl="0" indent="-342900" algn="just">
              <a:lnSpc>
                <a:spcPct val="150000"/>
              </a:lnSpc>
              <a:buFontTx/>
              <a:buChar char="-"/>
            </a:pPr>
            <a:r>
              <a:rPr lang="pt-BR" sz="2400" b="1" dirty="0">
                <a:latin typeface="Times New Roman" pitchFamily="18" charset="0"/>
                <a:cs typeface="Times New Roman" pitchFamily="18" charset="0"/>
              </a:rPr>
              <a:t>certidões ou atestados</a:t>
            </a:r>
            <a:r>
              <a:rPr lang="pt-BR" sz="2400" dirty="0">
                <a:latin typeface="Times New Roman" pitchFamily="18" charset="0"/>
                <a:cs typeface="Times New Roman" pitchFamily="18" charset="0"/>
              </a:rPr>
              <a:t>, </a:t>
            </a:r>
            <a:r>
              <a:rPr lang="pt-BR" sz="2400" dirty="0" smtClean="0">
                <a:latin typeface="Times New Roman" pitchFamily="18" charset="0"/>
                <a:cs typeface="Times New Roman" pitchFamily="18" charset="0"/>
              </a:rPr>
              <a:t>emitidos pelo </a:t>
            </a:r>
            <a:r>
              <a:rPr lang="pt-BR" sz="2400" b="1" dirty="0" smtClean="0">
                <a:latin typeface="Times New Roman" pitchFamily="18" charset="0"/>
                <a:cs typeface="Times New Roman" pitchFamily="18" charset="0"/>
              </a:rPr>
              <a:t>conselho </a:t>
            </a:r>
            <a:r>
              <a:rPr lang="pt-BR" sz="2400" b="1" dirty="0">
                <a:latin typeface="Times New Roman" pitchFamily="18" charset="0"/>
                <a:cs typeface="Times New Roman" pitchFamily="18" charset="0"/>
              </a:rPr>
              <a:t>profissional </a:t>
            </a:r>
            <a:r>
              <a:rPr lang="pt-BR" sz="2400" b="1" dirty="0" smtClean="0">
                <a:latin typeface="Times New Roman" pitchFamily="18" charset="0"/>
                <a:cs typeface="Times New Roman" pitchFamily="18" charset="0"/>
              </a:rPr>
              <a:t>competent</a:t>
            </a:r>
            <a:r>
              <a:rPr lang="pt-BR" sz="2400" dirty="0" smtClean="0">
                <a:latin typeface="Times New Roman" pitchFamily="18" charset="0"/>
                <a:cs typeface="Times New Roman" pitchFamily="18" charset="0"/>
              </a:rPr>
              <a:t>e, </a:t>
            </a:r>
            <a:r>
              <a:rPr lang="pt-BR" sz="2400" dirty="0">
                <a:latin typeface="Times New Roman" pitchFamily="18" charset="0"/>
                <a:cs typeface="Times New Roman" pitchFamily="18" charset="0"/>
              </a:rPr>
              <a:t>bem como </a:t>
            </a:r>
            <a:r>
              <a:rPr lang="pt-BR" sz="2400" b="1" dirty="0">
                <a:latin typeface="Times New Roman" pitchFamily="18" charset="0"/>
                <a:cs typeface="Times New Roman" pitchFamily="18" charset="0"/>
              </a:rPr>
              <a:t>documentos comprobatórios </a:t>
            </a:r>
            <a:r>
              <a:rPr lang="pt-BR" sz="2400" dirty="0">
                <a:latin typeface="Times New Roman" pitchFamily="18" charset="0"/>
                <a:cs typeface="Times New Roman" pitchFamily="18" charset="0"/>
              </a:rPr>
              <a:t>do </a:t>
            </a:r>
            <a:r>
              <a:rPr lang="pt-BR" sz="2400" b="1" dirty="0">
                <a:latin typeface="Times New Roman" pitchFamily="18" charset="0"/>
                <a:cs typeface="Times New Roman" pitchFamily="18" charset="0"/>
              </a:rPr>
              <a:t>cadastro de atesto do </a:t>
            </a:r>
            <a:r>
              <a:rPr lang="pt-BR" sz="2400" b="1" dirty="0" smtClean="0">
                <a:latin typeface="Times New Roman" pitchFamily="18" charset="0"/>
                <a:cs typeface="Times New Roman" pitchFamily="18" charset="0"/>
              </a:rPr>
              <a:t>PNCP</a:t>
            </a:r>
          </a:p>
          <a:p>
            <a:pPr marL="342900" lvl="0" indent="-342900" algn="just">
              <a:lnSpc>
                <a:spcPct val="150000"/>
              </a:lnSpc>
              <a:buFontTx/>
              <a:buChar char="-"/>
            </a:pPr>
            <a:endParaRPr lang="pt-BR" sz="2400" b="1" dirty="0">
              <a:latin typeface="Times New Roman" pitchFamily="18" charset="0"/>
              <a:cs typeface="Times New Roman" pitchFamily="18" charset="0"/>
            </a:endParaRPr>
          </a:p>
          <a:p>
            <a:pPr marL="342900" indent="-342900" algn="just">
              <a:lnSpc>
                <a:spcPct val="150000"/>
              </a:lnSpc>
              <a:buFontTx/>
              <a:buChar char="-"/>
            </a:pPr>
            <a:r>
              <a:rPr lang="pt-BR" sz="2400" b="1" dirty="0">
                <a:latin typeface="Times New Roman" pitchFamily="18" charset="0"/>
                <a:cs typeface="Times New Roman" pitchFamily="18" charset="0"/>
              </a:rPr>
              <a:t>indicação do pessoal técnico</a:t>
            </a:r>
            <a:r>
              <a:rPr lang="pt-BR" sz="2400" dirty="0">
                <a:latin typeface="Times New Roman" pitchFamily="18" charset="0"/>
                <a:cs typeface="Times New Roman" pitchFamily="18" charset="0"/>
              </a:rPr>
              <a:t>, das </a:t>
            </a:r>
            <a:r>
              <a:rPr lang="pt-BR" sz="2400" b="1" dirty="0">
                <a:latin typeface="Times New Roman" pitchFamily="18" charset="0"/>
                <a:cs typeface="Times New Roman" pitchFamily="18" charset="0"/>
              </a:rPr>
              <a:t>instalações</a:t>
            </a:r>
            <a:r>
              <a:rPr lang="pt-BR" sz="2400" dirty="0">
                <a:latin typeface="Times New Roman" pitchFamily="18" charset="0"/>
                <a:cs typeface="Times New Roman" pitchFamily="18" charset="0"/>
              </a:rPr>
              <a:t> e do </a:t>
            </a:r>
            <a:r>
              <a:rPr lang="pt-BR" sz="2400" b="1" dirty="0">
                <a:latin typeface="Times New Roman" pitchFamily="18" charset="0"/>
                <a:cs typeface="Times New Roman" pitchFamily="18" charset="0"/>
              </a:rPr>
              <a:t>aparelhamento</a:t>
            </a:r>
            <a:r>
              <a:rPr lang="pt-BR" sz="2400" dirty="0">
                <a:latin typeface="Times New Roman" pitchFamily="18" charset="0"/>
                <a:cs typeface="Times New Roman" pitchFamily="18" charset="0"/>
              </a:rPr>
              <a:t> adequados e disponíveis para a realização do objeto da licitação, bem como da </a:t>
            </a:r>
            <a:r>
              <a:rPr lang="pt-BR" sz="2400" b="1" dirty="0">
                <a:latin typeface="Times New Roman" pitchFamily="18" charset="0"/>
                <a:cs typeface="Times New Roman" pitchFamily="18" charset="0"/>
              </a:rPr>
              <a:t>qualificação de cada membro da equipe técnica </a:t>
            </a:r>
            <a:r>
              <a:rPr lang="pt-BR" sz="2400" dirty="0">
                <a:latin typeface="Times New Roman" pitchFamily="18" charset="0"/>
                <a:cs typeface="Times New Roman" pitchFamily="18" charset="0"/>
              </a:rPr>
              <a:t>que se responsabilizará pelos trabalhos;</a:t>
            </a:r>
            <a:endParaRPr lang="pt-BR" sz="2400" b="1" dirty="0">
              <a:latin typeface="Times New Roman" pitchFamily="18" charset="0"/>
              <a:cs typeface="Times New Roman" pitchFamily="18" charset="0"/>
            </a:endParaRPr>
          </a:p>
          <a:p>
            <a:pPr marL="342900" lvl="0" indent="-342900" algn="just">
              <a:buFont typeface="Wingdings" pitchFamily="2" charset="2"/>
              <a:buChar char="Ø"/>
            </a:pPr>
            <a:endParaRPr lang="pt-BR" sz="2400" dirty="0">
              <a:latin typeface="Times New Roman" pitchFamily="18" charset="0"/>
              <a:cs typeface="Times New Roman" pitchFamily="18" charset="0"/>
            </a:endParaRPr>
          </a:p>
          <a:p>
            <a:pPr lvl="0">
              <a:lnSpc>
                <a:spcPct val="150000"/>
              </a:lnSpc>
            </a:pPr>
            <a:endParaRPr lang="pt-BR" dirty="0"/>
          </a:p>
        </p:txBody>
      </p:sp>
      <p:sp>
        <p:nvSpPr>
          <p:cNvPr id="1048701" name="Rectangle 5"/>
          <p:cNvSpPr>
            <a:spLocks noChangeArrowheads="1"/>
          </p:cNvSpPr>
          <p:nvPr/>
        </p:nvSpPr>
        <p:spPr bwMode="auto">
          <a:xfrm>
            <a:off x="152400" y="152400"/>
            <a:ext cx="10287000" cy="45720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702" name="Rectangle 7"/>
          <p:cNvSpPr>
            <a:spLocks noChangeArrowheads="1"/>
          </p:cNvSpPr>
          <p:nvPr/>
        </p:nvSpPr>
        <p:spPr bwMode="auto">
          <a:xfrm>
            <a:off x="5631913" y="583198"/>
            <a:ext cx="242374"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pt-BR" sz="1600" b="0" i="0" u="none" strike="noStrike" cap="none" normalizeH="0" baseline="0" dirty="0" smtClean="0">
                <a:ln>
                  <a:noFill/>
                </a:ln>
                <a:solidFill>
                  <a:schemeClr val="tx1"/>
                </a:solidFill>
                <a:effectLst/>
                <a:latin typeface="Arial" pitchFamily="34" charset="0"/>
                <a:ea typeface="Times New Roman" pitchFamily="18" charset="0"/>
                <a:cs typeface="SimSun" pitchFamily="2" charset="-122"/>
              </a:rPr>
              <a:t>;</a:t>
            </a:r>
            <a:endParaRPr kumimoji="0" lang="pt-B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 name="object 2"/>
          <p:cNvSpPr txBox="1"/>
          <p:nvPr/>
        </p:nvSpPr>
        <p:spPr>
          <a:xfrm>
            <a:off x="2514600" y="255510"/>
            <a:ext cx="5562600" cy="655376"/>
          </a:xfrm>
          <a:prstGeom prst="rect">
            <a:avLst/>
          </a:prstGeom>
          <a:solidFill>
            <a:srgbClr val="FF0000"/>
          </a:solidFill>
          <a:ln w="25400">
            <a:solidFill>
              <a:srgbClr val="385D89"/>
            </a:solidFill>
          </a:ln>
        </p:spPr>
        <p:txBody>
          <a:bodyPr vert="horz" wrap="square" lIns="0" tIns="161358" rIns="0" bIns="0" rtlCol="0">
            <a:spAutoFit/>
          </a:bodyPr>
          <a:lstStyle/>
          <a:p>
            <a:pPr marL="102312" algn="ctr">
              <a:spcBef>
                <a:spcPts val="1271"/>
              </a:spcBef>
            </a:pPr>
            <a:r>
              <a:rPr sz="3200" spc="-4" dirty="0">
                <a:solidFill>
                  <a:srgbClr val="FFFFFF"/>
                </a:solidFill>
                <a:latin typeface="Times New Roman"/>
                <a:cs typeface="Times New Roman"/>
              </a:rPr>
              <a:t>QUALIFICAÇÃO</a:t>
            </a:r>
            <a:r>
              <a:rPr sz="3200" spc="-20" dirty="0">
                <a:solidFill>
                  <a:srgbClr val="FFFFFF"/>
                </a:solidFill>
                <a:latin typeface="Times New Roman"/>
                <a:cs typeface="Times New Roman"/>
              </a:rPr>
              <a:t> </a:t>
            </a:r>
            <a:r>
              <a:rPr sz="3200" dirty="0">
                <a:solidFill>
                  <a:srgbClr val="FFFFFF"/>
                </a:solidFill>
                <a:latin typeface="Times New Roman"/>
                <a:cs typeface="Times New Roman"/>
              </a:rPr>
              <a:t>TÉCNICA</a:t>
            </a:r>
            <a:endParaRPr sz="3200" dirty="0">
              <a:latin typeface="Times New Roman"/>
              <a:cs typeface="Times New Roman"/>
            </a:endParaRP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196"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700" name="CaixaDeTexto 2"/>
          <p:cNvSpPr txBox="1"/>
          <p:nvPr/>
        </p:nvSpPr>
        <p:spPr>
          <a:xfrm>
            <a:off x="342900" y="1371600"/>
            <a:ext cx="9372600" cy="2262158"/>
          </a:xfrm>
          <a:prstGeom prst="rect">
            <a:avLst/>
          </a:prstGeom>
          <a:noFill/>
        </p:spPr>
        <p:txBody>
          <a:bodyPr wrap="square" rtlCol="0">
            <a:spAutoFit/>
          </a:bodyPr>
          <a:lstStyle/>
          <a:p>
            <a:pPr lvl="0" algn="just"/>
            <a:endParaRPr lang="pt-BR" sz="2400" dirty="0" smtClean="0">
              <a:latin typeface="Times New Roman" pitchFamily="18" charset="0"/>
              <a:cs typeface="Times New Roman" pitchFamily="18" charset="0"/>
            </a:endParaRPr>
          </a:p>
          <a:p>
            <a:pPr marL="342900" indent="-342900" algn="just">
              <a:buFont typeface="Wingdings" pitchFamily="2" charset="2"/>
              <a:buChar char="Ø"/>
            </a:pPr>
            <a:r>
              <a:rPr lang="pt-BR" sz="2400" b="1" dirty="0">
                <a:latin typeface="Times New Roman" pitchFamily="18" charset="0"/>
                <a:cs typeface="Times New Roman" pitchFamily="18" charset="0"/>
              </a:rPr>
              <a:t>declaração de que o licitante tomou conhecimento de todas as informações e das condições locais </a:t>
            </a:r>
            <a:r>
              <a:rPr lang="pt-BR" sz="2400" dirty="0">
                <a:latin typeface="Times New Roman" pitchFamily="18" charset="0"/>
                <a:cs typeface="Times New Roman" pitchFamily="18" charset="0"/>
              </a:rPr>
              <a:t>para o cumprimento das obrigações objeto da licitação.</a:t>
            </a:r>
          </a:p>
          <a:p>
            <a:pPr marL="342900" lvl="0" indent="-342900" algn="just">
              <a:buFont typeface="Wingdings" pitchFamily="2" charset="2"/>
              <a:buChar char="Ø"/>
            </a:pPr>
            <a:endParaRPr lang="pt-BR" sz="2400" dirty="0">
              <a:latin typeface="Times New Roman" pitchFamily="18" charset="0"/>
              <a:cs typeface="Times New Roman" pitchFamily="18" charset="0"/>
            </a:endParaRPr>
          </a:p>
          <a:p>
            <a:pPr lvl="0">
              <a:lnSpc>
                <a:spcPct val="150000"/>
              </a:lnSpc>
            </a:pPr>
            <a:endParaRPr lang="pt-BR" dirty="0"/>
          </a:p>
        </p:txBody>
      </p:sp>
      <p:sp>
        <p:nvSpPr>
          <p:cNvPr id="1048701" name="Rectangle 5"/>
          <p:cNvSpPr>
            <a:spLocks noChangeArrowheads="1"/>
          </p:cNvSpPr>
          <p:nvPr/>
        </p:nvSpPr>
        <p:spPr bwMode="auto">
          <a:xfrm>
            <a:off x="152400" y="152400"/>
            <a:ext cx="10287000" cy="45720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702" name="Rectangle 7"/>
          <p:cNvSpPr>
            <a:spLocks noChangeArrowheads="1"/>
          </p:cNvSpPr>
          <p:nvPr/>
        </p:nvSpPr>
        <p:spPr bwMode="auto">
          <a:xfrm>
            <a:off x="5631913" y="583198"/>
            <a:ext cx="242374"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pt-BR" sz="1600" b="0" i="0" u="none" strike="noStrike" cap="none" normalizeH="0" baseline="0" dirty="0" smtClean="0">
                <a:ln>
                  <a:noFill/>
                </a:ln>
                <a:solidFill>
                  <a:schemeClr val="tx1"/>
                </a:solidFill>
                <a:effectLst/>
                <a:latin typeface="Arial" pitchFamily="34" charset="0"/>
                <a:ea typeface="Times New Roman" pitchFamily="18" charset="0"/>
                <a:cs typeface="SimSun" pitchFamily="2" charset="-122"/>
              </a:rPr>
              <a:t>;</a:t>
            </a:r>
            <a:endParaRPr kumimoji="0" lang="pt-B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 name="object 2"/>
          <p:cNvSpPr txBox="1"/>
          <p:nvPr/>
        </p:nvSpPr>
        <p:spPr>
          <a:xfrm>
            <a:off x="2514600" y="424787"/>
            <a:ext cx="5562600" cy="655376"/>
          </a:xfrm>
          <a:prstGeom prst="rect">
            <a:avLst/>
          </a:prstGeom>
          <a:solidFill>
            <a:srgbClr val="FF0000"/>
          </a:solidFill>
          <a:ln w="25400">
            <a:solidFill>
              <a:srgbClr val="385D89"/>
            </a:solidFill>
          </a:ln>
        </p:spPr>
        <p:txBody>
          <a:bodyPr vert="horz" wrap="square" lIns="0" tIns="161358" rIns="0" bIns="0" rtlCol="0">
            <a:spAutoFit/>
          </a:bodyPr>
          <a:lstStyle/>
          <a:p>
            <a:pPr marL="102312" algn="ctr">
              <a:spcBef>
                <a:spcPts val="1271"/>
              </a:spcBef>
            </a:pPr>
            <a:r>
              <a:rPr sz="3200" spc="-4" dirty="0">
                <a:solidFill>
                  <a:srgbClr val="FFFFFF"/>
                </a:solidFill>
                <a:latin typeface="Times New Roman"/>
                <a:cs typeface="Times New Roman"/>
              </a:rPr>
              <a:t>QUALIFICAÇÃO</a:t>
            </a:r>
            <a:r>
              <a:rPr sz="3200" spc="-20" dirty="0">
                <a:solidFill>
                  <a:srgbClr val="FFFFFF"/>
                </a:solidFill>
                <a:latin typeface="Times New Roman"/>
                <a:cs typeface="Times New Roman"/>
              </a:rPr>
              <a:t> </a:t>
            </a:r>
            <a:r>
              <a:rPr sz="3200" dirty="0">
                <a:solidFill>
                  <a:srgbClr val="FFFFFF"/>
                </a:solidFill>
                <a:latin typeface="Times New Roman"/>
                <a:cs typeface="Times New Roman"/>
              </a:rPr>
              <a:t>TÉCNICA</a:t>
            </a:r>
            <a:endParaRPr sz="3200" dirty="0">
              <a:latin typeface="Times New Roman"/>
              <a:cs typeface="Times New Roman"/>
            </a:endParaRPr>
          </a:p>
        </p:txBody>
      </p:sp>
    </p:spTree>
    <p:extLst>
      <p:ext uri="{BB962C8B-B14F-4D97-AF65-F5344CB8AC3E}">
        <p14:creationId xmlns:p14="http://schemas.microsoft.com/office/powerpoint/2010/main" val="2807648701"/>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195"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696" name="CaixaDeTexto 2"/>
          <p:cNvSpPr txBox="1"/>
          <p:nvPr/>
        </p:nvSpPr>
        <p:spPr>
          <a:xfrm>
            <a:off x="412661" y="1066800"/>
            <a:ext cx="9372600" cy="4524315"/>
          </a:xfrm>
          <a:prstGeom prst="rect">
            <a:avLst/>
          </a:prstGeom>
          <a:noFill/>
        </p:spPr>
        <p:txBody>
          <a:bodyPr wrap="square" rtlCol="0">
            <a:spAutoFit/>
          </a:bodyPr>
          <a:lstStyle/>
          <a:p>
            <a:pPr marL="285750" indent="-285750" algn="just">
              <a:lnSpc>
                <a:spcPct val="150000"/>
              </a:lnSpc>
              <a:buFont typeface="Wingdings" pitchFamily="2" charset="2"/>
              <a:buChar char="Ø"/>
            </a:pPr>
            <a:r>
              <a:rPr lang="pt-BR" sz="2400" b="1" dirty="0">
                <a:latin typeface="Times New Roman" pitchFamily="18" charset="0"/>
                <a:cs typeface="Times New Roman" pitchFamily="18" charset="0"/>
              </a:rPr>
              <a:t>Não serão admitidos atestados de responsabilidade técnica de profissionais </a:t>
            </a:r>
            <a:r>
              <a:rPr lang="pt-BR" sz="2400" b="1" dirty="0" smtClean="0">
                <a:latin typeface="Times New Roman" pitchFamily="18" charset="0"/>
                <a:cs typeface="Times New Roman" pitchFamily="18" charset="0"/>
              </a:rPr>
              <a:t>que</a:t>
            </a:r>
            <a:r>
              <a:rPr lang="pt-BR" sz="2400" dirty="0">
                <a:latin typeface="Times New Roman" pitchFamily="18" charset="0"/>
                <a:cs typeface="Times New Roman" pitchFamily="18" charset="0"/>
              </a:rPr>
              <a:t> </a:t>
            </a:r>
            <a:r>
              <a:rPr lang="pt-BR" sz="2400" b="1" dirty="0" smtClean="0">
                <a:latin typeface="Times New Roman" pitchFamily="18" charset="0"/>
                <a:cs typeface="Times New Roman" pitchFamily="18" charset="0"/>
              </a:rPr>
              <a:t>tenham </a:t>
            </a:r>
            <a:r>
              <a:rPr lang="pt-BR" sz="2400" b="1" dirty="0">
                <a:latin typeface="Times New Roman" pitchFamily="18" charset="0"/>
                <a:cs typeface="Times New Roman" pitchFamily="18" charset="0"/>
              </a:rPr>
              <a:t>dado causa à aplicação de sanções</a:t>
            </a:r>
            <a:r>
              <a:rPr lang="pt-BR" sz="2400" dirty="0">
                <a:latin typeface="Times New Roman" pitchFamily="18" charset="0"/>
                <a:cs typeface="Times New Roman" pitchFamily="18" charset="0"/>
              </a:rPr>
              <a:t> [impedimento de licitar ou declaração de inidoneidade</a:t>
            </a:r>
            <a:r>
              <a:rPr lang="pt-BR" sz="2400" dirty="0" smtClean="0">
                <a:latin typeface="Times New Roman" pitchFamily="18" charset="0"/>
                <a:cs typeface="Times New Roman" pitchFamily="18" charset="0"/>
              </a:rPr>
              <a:t>];</a:t>
            </a:r>
          </a:p>
          <a:p>
            <a:pPr algn="just">
              <a:lnSpc>
                <a:spcPct val="150000"/>
              </a:lnSpc>
            </a:pPr>
            <a:endParaRPr lang="pt-BR" sz="2400" dirty="0" smtClean="0">
              <a:latin typeface="Times New Roman" pitchFamily="18" charset="0"/>
              <a:cs typeface="Times New Roman" pitchFamily="18" charset="0"/>
            </a:endParaRPr>
          </a:p>
          <a:p>
            <a:pPr marL="285750" indent="-285750" algn="just">
              <a:lnSpc>
                <a:spcPct val="150000"/>
              </a:lnSpc>
              <a:buFont typeface="Wingdings" pitchFamily="2" charset="2"/>
              <a:buChar char="Ø"/>
            </a:pPr>
            <a:r>
              <a:rPr lang="pt-BR" sz="2400" dirty="0">
                <a:latin typeface="Times New Roman" pitchFamily="18" charset="0"/>
                <a:cs typeface="Times New Roman" pitchFamily="18" charset="0"/>
              </a:rPr>
              <a:t>Com </a:t>
            </a:r>
            <a:r>
              <a:rPr lang="pt-BR" sz="2400" b="1" dirty="0">
                <a:latin typeface="Times New Roman" pitchFamily="18" charset="0"/>
                <a:cs typeface="Times New Roman" pitchFamily="18" charset="0"/>
              </a:rPr>
              <a:t>exceção de obras e serviços de </a:t>
            </a:r>
            <a:r>
              <a:rPr lang="pt-BR" sz="2400" b="1" dirty="0" smtClean="0">
                <a:latin typeface="Times New Roman" pitchFamily="18" charset="0"/>
                <a:cs typeface="Times New Roman" pitchFamily="18" charset="0"/>
              </a:rPr>
              <a:t>engenharia, </a:t>
            </a:r>
            <a:r>
              <a:rPr lang="pt-BR" sz="2400" b="1" u="sng" dirty="0">
                <a:latin typeface="Times New Roman" pitchFamily="18" charset="0"/>
                <a:cs typeface="Times New Roman" pitchFamily="18" charset="0"/>
              </a:rPr>
              <a:t>essas exigências poderão ser substituídas por outra prova de que o profissional ou a empresa possui conhecimento </a:t>
            </a:r>
            <a:r>
              <a:rPr lang="pt-BR" sz="2400" b="1" u="sng" dirty="0" smtClean="0">
                <a:latin typeface="Times New Roman" pitchFamily="18" charset="0"/>
                <a:cs typeface="Times New Roman" pitchFamily="18" charset="0"/>
              </a:rPr>
              <a:t>técnico</a:t>
            </a:r>
            <a:r>
              <a:rPr lang="pt-BR" sz="2400" b="1" dirty="0" smtClean="0">
                <a:latin typeface="Times New Roman" pitchFamily="18" charset="0"/>
                <a:cs typeface="Times New Roman" pitchFamily="18" charset="0"/>
              </a:rPr>
              <a:t>, </a:t>
            </a:r>
            <a:r>
              <a:rPr lang="pt-BR" sz="2400" dirty="0" smtClean="0">
                <a:latin typeface="Times New Roman" pitchFamily="18" charset="0"/>
                <a:cs typeface="Times New Roman" pitchFamily="18" charset="0"/>
              </a:rPr>
              <a:t>hipótese </a:t>
            </a:r>
            <a:r>
              <a:rPr lang="pt-BR" sz="2400" dirty="0">
                <a:latin typeface="Times New Roman" pitchFamily="18" charset="0"/>
                <a:cs typeface="Times New Roman" pitchFamily="18" charset="0"/>
              </a:rPr>
              <a:t>em que as provas alternativas aceitáveis deverão ser previstas em regulamento</a:t>
            </a:r>
            <a:r>
              <a:rPr lang="pt-BR" sz="2400" dirty="0" smtClean="0">
                <a:latin typeface="Times New Roman" pitchFamily="18" charset="0"/>
                <a:cs typeface="Times New Roman" pitchFamily="18" charset="0"/>
              </a:rPr>
              <a:t>.</a:t>
            </a:r>
            <a:endParaRPr lang="pt-BR" sz="2400" dirty="0">
              <a:latin typeface="Times New Roman" pitchFamily="18" charset="0"/>
              <a:cs typeface="Times New Roman" pitchFamily="18" charset="0"/>
            </a:endParaRPr>
          </a:p>
        </p:txBody>
      </p:sp>
      <p:sp>
        <p:nvSpPr>
          <p:cNvPr id="1048697" name="Rectangle 5"/>
          <p:cNvSpPr>
            <a:spLocks noChangeArrowheads="1"/>
          </p:cNvSpPr>
          <p:nvPr/>
        </p:nvSpPr>
        <p:spPr bwMode="auto">
          <a:xfrm>
            <a:off x="152400" y="152400"/>
            <a:ext cx="10287000" cy="45720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698" name="Rectangle 7"/>
          <p:cNvSpPr>
            <a:spLocks noChangeArrowheads="1"/>
          </p:cNvSpPr>
          <p:nvPr/>
        </p:nvSpPr>
        <p:spPr bwMode="auto">
          <a:xfrm>
            <a:off x="5631913" y="583198"/>
            <a:ext cx="242374"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pt-BR" sz="1600" b="0" i="0" u="none" strike="noStrike" cap="none" normalizeH="0" baseline="0" dirty="0" smtClean="0">
                <a:ln>
                  <a:noFill/>
                </a:ln>
                <a:solidFill>
                  <a:schemeClr val="tx1"/>
                </a:solidFill>
                <a:effectLst/>
                <a:latin typeface="Arial" pitchFamily="34" charset="0"/>
                <a:ea typeface="Times New Roman" pitchFamily="18" charset="0"/>
                <a:cs typeface="SimSun" pitchFamily="2" charset="-122"/>
              </a:rPr>
              <a:t>;</a:t>
            </a:r>
            <a:endParaRPr kumimoji="0" lang="pt-B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 name="object 2"/>
          <p:cNvSpPr txBox="1"/>
          <p:nvPr/>
        </p:nvSpPr>
        <p:spPr>
          <a:xfrm>
            <a:off x="2514600" y="255510"/>
            <a:ext cx="5562600" cy="655376"/>
          </a:xfrm>
          <a:prstGeom prst="rect">
            <a:avLst/>
          </a:prstGeom>
          <a:solidFill>
            <a:srgbClr val="FF0000"/>
          </a:solidFill>
          <a:ln w="25400">
            <a:solidFill>
              <a:srgbClr val="385D89"/>
            </a:solidFill>
          </a:ln>
        </p:spPr>
        <p:txBody>
          <a:bodyPr vert="horz" wrap="square" lIns="0" tIns="161358" rIns="0" bIns="0" rtlCol="0">
            <a:spAutoFit/>
          </a:bodyPr>
          <a:lstStyle/>
          <a:p>
            <a:pPr marL="102312" algn="ctr">
              <a:spcBef>
                <a:spcPts val="1271"/>
              </a:spcBef>
            </a:pPr>
            <a:r>
              <a:rPr sz="3200" spc="-4" dirty="0">
                <a:solidFill>
                  <a:srgbClr val="FFFFFF"/>
                </a:solidFill>
                <a:latin typeface="Times New Roman"/>
                <a:cs typeface="Times New Roman"/>
              </a:rPr>
              <a:t>QUALIFICAÇÃO</a:t>
            </a:r>
            <a:r>
              <a:rPr sz="3200" spc="-20" dirty="0">
                <a:solidFill>
                  <a:srgbClr val="FFFFFF"/>
                </a:solidFill>
                <a:latin typeface="Times New Roman"/>
                <a:cs typeface="Times New Roman"/>
              </a:rPr>
              <a:t> </a:t>
            </a:r>
            <a:r>
              <a:rPr sz="3200" dirty="0">
                <a:solidFill>
                  <a:srgbClr val="FFFFFF"/>
                </a:solidFill>
                <a:latin typeface="Times New Roman"/>
                <a:cs typeface="Times New Roman"/>
              </a:rPr>
              <a:t>TÉCNICA</a:t>
            </a:r>
            <a:endParaRPr sz="3200" dirty="0">
              <a:latin typeface="Times New Roman"/>
              <a:cs typeface="Times New Roman"/>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90500" y="152400"/>
            <a:ext cx="10096500" cy="6705600"/>
          </a:xfrm>
        </p:spPr>
        <p:txBody>
          <a:bodyPr/>
          <a:lstStyle/>
          <a:p>
            <a:pPr algn="l"/>
            <a:r>
              <a:rPr lang="pt-BR" sz="4000" dirty="0"/>
              <a:t>VI - estimativa do </a:t>
            </a:r>
            <a:r>
              <a:rPr lang="pt-BR" sz="4000" b="1" dirty="0" smtClean="0"/>
              <a:t>valor</a:t>
            </a:r>
            <a:r>
              <a:rPr lang="pt-BR" sz="4000" dirty="0" smtClean="0"/>
              <a:t>;</a:t>
            </a:r>
            <a:br>
              <a:rPr lang="pt-BR" sz="4000" dirty="0" smtClean="0"/>
            </a:br>
            <a:r>
              <a:rPr lang="pt-BR" sz="4000" dirty="0"/>
              <a:t/>
            </a:r>
            <a:br>
              <a:rPr lang="pt-BR" sz="4000" dirty="0"/>
            </a:br>
            <a:r>
              <a:rPr lang="pt-BR" sz="4000" dirty="0"/>
              <a:t>VII - descrição da </a:t>
            </a:r>
            <a:r>
              <a:rPr lang="pt-BR" sz="4000" b="1" dirty="0"/>
              <a:t>solução como um </a:t>
            </a:r>
            <a:r>
              <a:rPr lang="pt-BR" sz="4000" b="1" dirty="0" smtClean="0"/>
              <a:t>todo</a:t>
            </a:r>
            <a:r>
              <a:rPr lang="pt-BR" sz="4000" dirty="0" smtClean="0"/>
              <a:t>;</a:t>
            </a:r>
            <a:br>
              <a:rPr lang="pt-BR" sz="4000" dirty="0" smtClean="0"/>
            </a:br>
            <a:r>
              <a:rPr lang="pt-BR" sz="4000" dirty="0"/>
              <a:t/>
            </a:r>
            <a:br>
              <a:rPr lang="pt-BR" sz="4000" dirty="0"/>
            </a:br>
            <a:r>
              <a:rPr lang="pt-BR" sz="4000" dirty="0"/>
              <a:t>VIII - justificativas para o </a:t>
            </a:r>
            <a:r>
              <a:rPr lang="pt-BR" sz="4000" b="1" dirty="0"/>
              <a:t>parcelamento ou </a:t>
            </a:r>
            <a:r>
              <a:rPr lang="pt-BR" sz="4000" b="1" dirty="0" smtClean="0"/>
              <a:t>não</a:t>
            </a:r>
            <a:r>
              <a:rPr lang="pt-BR" sz="4000" dirty="0" smtClean="0"/>
              <a:t>;</a:t>
            </a:r>
            <a:br>
              <a:rPr lang="pt-BR" sz="4000" dirty="0" smtClean="0"/>
            </a:br>
            <a:r>
              <a:rPr lang="pt-BR" sz="4000" dirty="0"/>
              <a:t/>
            </a:r>
            <a:br>
              <a:rPr lang="pt-BR" sz="4000" dirty="0"/>
            </a:br>
            <a:r>
              <a:rPr lang="pt-BR" sz="4000" dirty="0"/>
              <a:t>IX - demonstrativo dos </a:t>
            </a:r>
            <a:r>
              <a:rPr lang="pt-BR" sz="4000" b="1" dirty="0"/>
              <a:t>resultados</a:t>
            </a:r>
            <a:r>
              <a:rPr lang="pt-BR" sz="4000" dirty="0"/>
              <a:t> </a:t>
            </a:r>
            <a:r>
              <a:rPr lang="pt-BR" sz="4000" dirty="0" smtClean="0"/>
              <a:t>pretendidos</a:t>
            </a:r>
            <a:br>
              <a:rPr lang="pt-BR" sz="4000" dirty="0" smtClean="0"/>
            </a:br>
            <a:r>
              <a:rPr lang="pt-BR" sz="4000" dirty="0"/>
              <a:t/>
            </a:r>
            <a:br>
              <a:rPr lang="pt-BR" sz="4000" dirty="0"/>
            </a:br>
            <a:r>
              <a:rPr lang="pt-BR" sz="4000" dirty="0"/>
              <a:t>X - </a:t>
            </a:r>
            <a:r>
              <a:rPr lang="pt-BR" sz="4000" b="1" dirty="0"/>
              <a:t>providências a serem adotadas </a:t>
            </a:r>
            <a:r>
              <a:rPr lang="pt-BR" sz="4000" dirty="0" smtClean="0"/>
              <a:t>previamente </a:t>
            </a:r>
            <a:r>
              <a:rPr lang="pt-BR" sz="4000" dirty="0"/>
              <a:t>à celebração do </a:t>
            </a:r>
            <a:r>
              <a:rPr lang="pt-BR" sz="4000" dirty="0" smtClean="0"/>
              <a:t>contrato</a:t>
            </a:r>
            <a:br>
              <a:rPr lang="pt-BR" sz="4000" dirty="0" smtClean="0"/>
            </a:br>
            <a:r>
              <a:rPr lang="pt-BR" sz="4000" dirty="0"/>
              <a:t/>
            </a:r>
            <a:br>
              <a:rPr lang="pt-BR" sz="4000" dirty="0"/>
            </a:br>
            <a:endParaRPr lang="pt-BR" sz="4000" dirty="0"/>
          </a:p>
        </p:txBody>
      </p:sp>
    </p:spTree>
    <p:extLst>
      <p:ext uri="{BB962C8B-B14F-4D97-AF65-F5344CB8AC3E}">
        <p14:creationId xmlns:p14="http://schemas.microsoft.com/office/powerpoint/2010/main" val="163600598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197"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704" name="CaixaDeTexto 2"/>
          <p:cNvSpPr txBox="1"/>
          <p:nvPr/>
        </p:nvSpPr>
        <p:spPr>
          <a:xfrm>
            <a:off x="210087" y="1524000"/>
            <a:ext cx="9861550" cy="3554819"/>
          </a:xfrm>
          <a:prstGeom prst="rect">
            <a:avLst/>
          </a:prstGeom>
          <a:noFill/>
        </p:spPr>
        <p:txBody>
          <a:bodyPr wrap="square" rtlCol="0">
            <a:spAutoFit/>
          </a:bodyPr>
          <a:lstStyle/>
          <a:p>
            <a:pPr marL="285750" lvl="0" indent="-285750" algn="just">
              <a:buFont typeface="Wingdings" pitchFamily="2" charset="2"/>
              <a:buChar char="Ø"/>
            </a:pPr>
            <a:r>
              <a:rPr lang="pt-BR" sz="2600" dirty="0">
                <a:latin typeface="Times New Roman" pitchFamily="18" charset="0"/>
                <a:cs typeface="Times New Roman" pitchFamily="18" charset="0"/>
              </a:rPr>
              <a:t>A </a:t>
            </a:r>
            <a:r>
              <a:rPr lang="pt-BR" sz="2600" b="1" dirty="0">
                <a:latin typeface="Times New Roman" pitchFamily="18" charset="0"/>
                <a:cs typeface="Times New Roman" pitchFamily="18" charset="0"/>
              </a:rPr>
              <a:t>exigência de atestados será restrita às parcelas de maior relevância ou valor significativo </a:t>
            </a:r>
            <a:r>
              <a:rPr lang="pt-BR" sz="2600" dirty="0">
                <a:latin typeface="Times New Roman" pitchFamily="18" charset="0"/>
                <a:cs typeface="Times New Roman" pitchFamily="18" charset="0"/>
              </a:rPr>
              <a:t>do objeto da licitação: as de valor individual </a:t>
            </a:r>
            <a:r>
              <a:rPr lang="pt-BR" sz="2600" b="1" dirty="0">
                <a:latin typeface="Times New Roman" pitchFamily="18" charset="0"/>
                <a:cs typeface="Times New Roman" pitchFamily="18" charset="0"/>
              </a:rPr>
              <a:t>igual ou superior a 4% </a:t>
            </a:r>
            <a:r>
              <a:rPr lang="pt-BR" sz="2600" dirty="0">
                <a:latin typeface="Times New Roman" pitchFamily="18" charset="0"/>
                <a:cs typeface="Times New Roman" pitchFamily="18" charset="0"/>
              </a:rPr>
              <a:t>do total estimado da contratação</a:t>
            </a:r>
            <a:r>
              <a:rPr lang="pt-BR" sz="2600" dirty="0" smtClean="0">
                <a:latin typeface="Times New Roman" pitchFamily="18" charset="0"/>
                <a:cs typeface="Times New Roman" pitchFamily="18" charset="0"/>
              </a:rPr>
              <a:t>;</a:t>
            </a:r>
          </a:p>
          <a:p>
            <a:pPr lvl="0" algn="just"/>
            <a:endParaRPr lang="pt-BR" sz="2600" dirty="0">
              <a:latin typeface="Times New Roman" pitchFamily="18" charset="0"/>
              <a:cs typeface="Times New Roman" pitchFamily="18" charset="0"/>
            </a:endParaRPr>
          </a:p>
          <a:p>
            <a:pPr marL="342900" lvl="0" indent="-342900" algn="just">
              <a:buFont typeface="Wingdings" pitchFamily="2" charset="2"/>
              <a:buChar char="Ø"/>
            </a:pPr>
            <a:r>
              <a:rPr lang="pt-BR" sz="2600" dirty="0">
                <a:latin typeface="Times New Roman" pitchFamily="18" charset="0"/>
                <a:cs typeface="Times New Roman" pitchFamily="18" charset="0"/>
              </a:rPr>
              <a:t>Será admitida a exigência de atestados com </a:t>
            </a:r>
            <a:r>
              <a:rPr lang="pt-BR" sz="2600" b="1" dirty="0">
                <a:latin typeface="Times New Roman" pitchFamily="18" charset="0"/>
                <a:cs typeface="Times New Roman" pitchFamily="18" charset="0"/>
              </a:rPr>
              <a:t>quantidades mínimas de </a:t>
            </a:r>
            <a:r>
              <a:rPr lang="pt-BR" sz="2600" b="1" dirty="0" smtClean="0">
                <a:latin typeface="Times New Roman" pitchFamily="18" charset="0"/>
                <a:cs typeface="Times New Roman" pitchFamily="18" charset="0"/>
              </a:rPr>
              <a:t>até 50</a:t>
            </a:r>
            <a:r>
              <a:rPr lang="pt-BR" sz="2600" b="1" dirty="0">
                <a:latin typeface="Times New Roman" pitchFamily="18" charset="0"/>
                <a:cs typeface="Times New Roman" pitchFamily="18" charset="0"/>
              </a:rPr>
              <a:t>% (cinquenta por cento)</a:t>
            </a:r>
            <a:r>
              <a:rPr lang="pt-BR" sz="2600" dirty="0">
                <a:latin typeface="Times New Roman" pitchFamily="18" charset="0"/>
                <a:cs typeface="Times New Roman" pitchFamily="18" charset="0"/>
              </a:rPr>
              <a:t> das parcelas, vedadas limitações de </a:t>
            </a:r>
            <a:r>
              <a:rPr lang="pt-BR" sz="2600" b="1" dirty="0">
                <a:latin typeface="Times New Roman" pitchFamily="18" charset="0"/>
                <a:cs typeface="Times New Roman" pitchFamily="18" charset="0"/>
              </a:rPr>
              <a:t>tempo</a:t>
            </a:r>
            <a:r>
              <a:rPr lang="pt-BR" sz="2600" dirty="0">
                <a:latin typeface="Times New Roman" pitchFamily="18" charset="0"/>
                <a:cs typeface="Times New Roman" pitchFamily="18" charset="0"/>
              </a:rPr>
              <a:t> e de </a:t>
            </a:r>
            <a:r>
              <a:rPr lang="pt-BR" sz="2600" b="1" dirty="0">
                <a:latin typeface="Times New Roman" pitchFamily="18" charset="0"/>
                <a:cs typeface="Times New Roman" pitchFamily="18" charset="0"/>
              </a:rPr>
              <a:t>locais específicos</a:t>
            </a:r>
            <a:r>
              <a:rPr lang="pt-BR" sz="2600" dirty="0">
                <a:latin typeface="Times New Roman" pitchFamily="18" charset="0"/>
                <a:cs typeface="Times New Roman" pitchFamily="18" charset="0"/>
              </a:rPr>
              <a:t> relativas aos </a:t>
            </a:r>
            <a:r>
              <a:rPr lang="pt-BR" sz="2600" dirty="0" smtClean="0">
                <a:latin typeface="Times New Roman" pitchFamily="18" charset="0"/>
                <a:cs typeface="Times New Roman" pitchFamily="18" charset="0"/>
              </a:rPr>
              <a:t>atestados.</a:t>
            </a:r>
          </a:p>
          <a:p>
            <a:pPr lvl="0" algn="just"/>
            <a:endParaRPr lang="pt-BR" sz="2200" dirty="0" smtClean="0">
              <a:latin typeface="Times New Roman" pitchFamily="18" charset="0"/>
              <a:cs typeface="Times New Roman" pitchFamily="18" charset="0"/>
            </a:endParaRPr>
          </a:p>
          <a:p>
            <a:pPr lvl="0">
              <a:lnSpc>
                <a:spcPct val="150000"/>
              </a:lnSpc>
            </a:pPr>
            <a:endParaRPr lang="pt-BR" dirty="0"/>
          </a:p>
        </p:txBody>
      </p:sp>
      <p:sp>
        <p:nvSpPr>
          <p:cNvPr id="1048705" name="Rectangle 5"/>
          <p:cNvSpPr>
            <a:spLocks noChangeArrowheads="1"/>
          </p:cNvSpPr>
          <p:nvPr/>
        </p:nvSpPr>
        <p:spPr bwMode="auto">
          <a:xfrm>
            <a:off x="152400" y="152400"/>
            <a:ext cx="10287000" cy="45720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706" name="Rectangle 7"/>
          <p:cNvSpPr>
            <a:spLocks noChangeArrowheads="1"/>
          </p:cNvSpPr>
          <p:nvPr/>
        </p:nvSpPr>
        <p:spPr bwMode="auto">
          <a:xfrm>
            <a:off x="5631913" y="583198"/>
            <a:ext cx="242374"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pt-BR" sz="1600" b="0" i="0" u="none" strike="noStrike" cap="none" normalizeH="0" baseline="0" dirty="0" smtClean="0">
                <a:ln>
                  <a:noFill/>
                </a:ln>
                <a:solidFill>
                  <a:schemeClr val="tx1"/>
                </a:solidFill>
                <a:effectLst/>
                <a:latin typeface="Arial" pitchFamily="34" charset="0"/>
                <a:ea typeface="Times New Roman" pitchFamily="18" charset="0"/>
                <a:cs typeface="SimSun" pitchFamily="2" charset="-122"/>
              </a:rPr>
              <a:t>;</a:t>
            </a:r>
            <a:endParaRPr kumimoji="0" lang="pt-BR"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026" name="Picture 2" descr="15+ Desenhos de Calendário para Imprimir e Colorir (Mold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19300" y="4397781"/>
            <a:ext cx="3016624" cy="213677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ícone linear de destinos de voo. locais de viagens em todo o mundo.  ilustração de linha"/>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31913" y="4262437"/>
            <a:ext cx="2298700" cy="2298700"/>
          </a:xfrm>
          <a:prstGeom prst="rect">
            <a:avLst/>
          </a:prstGeom>
          <a:noFill/>
          <a:extLst>
            <a:ext uri="{909E8E84-426E-40DD-AFC4-6F175D3DCCD1}">
              <a14:hiddenFill xmlns:a14="http://schemas.microsoft.com/office/drawing/2010/main">
                <a:solidFill>
                  <a:srgbClr val="FFFFFF"/>
                </a:solidFill>
              </a14:hiddenFill>
            </a:ext>
          </a:extLst>
        </p:spPr>
      </p:pic>
      <p:sp>
        <p:nvSpPr>
          <p:cNvPr id="10" name="object 2"/>
          <p:cNvSpPr txBox="1"/>
          <p:nvPr/>
        </p:nvSpPr>
        <p:spPr>
          <a:xfrm>
            <a:off x="2514600" y="255510"/>
            <a:ext cx="5562600" cy="655376"/>
          </a:xfrm>
          <a:prstGeom prst="rect">
            <a:avLst/>
          </a:prstGeom>
          <a:solidFill>
            <a:srgbClr val="FF0000"/>
          </a:solidFill>
          <a:ln w="25400">
            <a:solidFill>
              <a:srgbClr val="385D89"/>
            </a:solidFill>
          </a:ln>
        </p:spPr>
        <p:txBody>
          <a:bodyPr vert="horz" wrap="square" lIns="0" tIns="161358" rIns="0" bIns="0" rtlCol="0">
            <a:spAutoFit/>
          </a:bodyPr>
          <a:lstStyle/>
          <a:p>
            <a:pPr marL="102312" algn="ctr">
              <a:spcBef>
                <a:spcPts val="1271"/>
              </a:spcBef>
            </a:pPr>
            <a:r>
              <a:rPr sz="3200" spc="-4" dirty="0">
                <a:solidFill>
                  <a:srgbClr val="FFFFFF"/>
                </a:solidFill>
                <a:latin typeface="Times New Roman"/>
                <a:cs typeface="Times New Roman"/>
              </a:rPr>
              <a:t>QUALIFICAÇÃO</a:t>
            </a:r>
            <a:r>
              <a:rPr sz="3200" spc="-20" dirty="0">
                <a:solidFill>
                  <a:srgbClr val="FFFFFF"/>
                </a:solidFill>
                <a:latin typeface="Times New Roman"/>
                <a:cs typeface="Times New Roman"/>
              </a:rPr>
              <a:t> </a:t>
            </a:r>
            <a:r>
              <a:rPr sz="3200" dirty="0">
                <a:solidFill>
                  <a:srgbClr val="FFFFFF"/>
                </a:solidFill>
                <a:latin typeface="Times New Roman"/>
                <a:cs typeface="Times New Roman"/>
              </a:rPr>
              <a:t>TÉCNICA</a:t>
            </a:r>
            <a:endParaRPr sz="3200" dirty="0">
              <a:latin typeface="Times New Roman"/>
              <a:cs typeface="Times New Roman"/>
            </a:endParaRP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97197"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704" name="CaixaDeTexto 2"/>
          <p:cNvSpPr txBox="1"/>
          <p:nvPr/>
        </p:nvSpPr>
        <p:spPr>
          <a:xfrm>
            <a:off x="210087" y="1524000"/>
            <a:ext cx="9861550" cy="4632037"/>
          </a:xfrm>
          <a:prstGeom prst="rect">
            <a:avLst/>
          </a:prstGeom>
          <a:noFill/>
        </p:spPr>
        <p:txBody>
          <a:bodyPr wrap="square" rtlCol="0">
            <a:spAutoFit/>
          </a:bodyPr>
          <a:lstStyle/>
          <a:p>
            <a:pPr marL="342900" indent="-342900" algn="just">
              <a:buFont typeface="Wingdings" pitchFamily="2" charset="2"/>
              <a:buChar char="Ø"/>
            </a:pPr>
            <a:r>
              <a:rPr lang="pt-BR" sz="2800" b="1" dirty="0">
                <a:latin typeface="Times New Roman" pitchFamily="18" charset="0"/>
                <a:cs typeface="Times New Roman" pitchFamily="18" charset="0"/>
              </a:rPr>
              <a:t>Serviços contínuos</a:t>
            </a:r>
            <a:r>
              <a:rPr lang="pt-BR" sz="2800" dirty="0">
                <a:latin typeface="Times New Roman" pitchFamily="18" charset="0"/>
                <a:cs typeface="Times New Roman" pitchFamily="18" charset="0"/>
              </a:rPr>
              <a:t>: poderá exigir certidão ou </a:t>
            </a:r>
            <a:r>
              <a:rPr lang="pt-BR" sz="2800" b="1" dirty="0">
                <a:latin typeface="Times New Roman" pitchFamily="18" charset="0"/>
                <a:cs typeface="Times New Roman" pitchFamily="18" charset="0"/>
              </a:rPr>
              <a:t>atestado que demonstre que o licitante tenha executado serviços similares</a:t>
            </a:r>
            <a:r>
              <a:rPr lang="pt-BR" sz="2800" dirty="0">
                <a:latin typeface="Times New Roman" pitchFamily="18" charset="0"/>
                <a:cs typeface="Times New Roman" pitchFamily="18" charset="0"/>
              </a:rPr>
              <a:t> ao objeto da licitação, em períodos sucessivos ou não</a:t>
            </a:r>
            <a:r>
              <a:rPr lang="pt-BR" sz="2800" b="1" dirty="0">
                <a:latin typeface="Times New Roman" pitchFamily="18" charset="0"/>
                <a:cs typeface="Times New Roman" pitchFamily="18" charset="0"/>
              </a:rPr>
              <a:t>, por um prazo mínimo</a:t>
            </a:r>
            <a:r>
              <a:rPr lang="pt-BR" sz="2800" dirty="0">
                <a:latin typeface="Times New Roman" pitchFamily="18" charset="0"/>
                <a:cs typeface="Times New Roman" pitchFamily="18" charset="0"/>
              </a:rPr>
              <a:t>, que </a:t>
            </a:r>
            <a:r>
              <a:rPr lang="pt-BR" sz="2800" b="1" dirty="0">
                <a:latin typeface="Times New Roman" pitchFamily="18" charset="0"/>
                <a:cs typeface="Times New Roman" pitchFamily="18" charset="0"/>
              </a:rPr>
              <a:t>não poderá ser superior a 3 (três) anos</a:t>
            </a:r>
            <a:r>
              <a:rPr lang="pt-BR" sz="2800" dirty="0">
                <a:latin typeface="Times New Roman" pitchFamily="18" charset="0"/>
                <a:cs typeface="Times New Roman" pitchFamily="18" charset="0"/>
              </a:rPr>
              <a:t>.</a:t>
            </a:r>
          </a:p>
          <a:p>
            <a:pPr marL="342900" lvl="0" indent="-342900" algn="just">
              <a:buFont typeface="Wingdings" pitchFamily="2" charset="2"/>
              <a:buChar char="Ø"/>
            </a:pPr>
            <a:endParaRPr lang="pt-BR" sz="2800" dirty="0">
              <a:latin typeface="Times New Roman" pitchFamily="18" charset="0"/>
              <a:cs typeface="Times New Roman" pitchFamily="18" charset="0"/>
            </a:endParaRPr>
          </a:p>
          <a:p>
            <a:pPr marL="342900" lvl="0" indent="-342900" algn="just">
              <a:buFont typeface="Wingdings" pitchFamily="2" charset="2"/>
              <a:buChar char="Ø"/>
            </a:pPr>
            <a:r>
              <a:rPr lang="pt-BR" sz="2800" dirty="0">
                <a:latin typeface="Times New Roman" pitchFamily="18" charset="0"/>
                <a:cs typeface="Times New Roman" pitchFamily="18" charset="0"/>
              </a:rPr>
              <a:t>Os </a:t>
            </a:r>
            <a:r>
              <a:rPr lang="pt-BR" sz="2800" b="1" dirty="0">
                <a:latin typeface="Times New Roman" pitchFamily="18" charset="0"/>
                <a:cs typeface="Times New Roman" pitchFamily="18" charset="0"/>
              </a:rPr>
              <a:t>profissionais indicados </a:t>
            </a:r>
            <a:r>
              <a:rPr lang="pt-BR" sz="2800" dirty="0">
                <a:latin typeface="Times New Roman" pitchFamily="18" charset="0"/>
                <a:cs typeface="Times New Roman" pitchFamily="18" charset="0"/>
              </a:rPr>
              <a:t>pelo licitante </a:t>
            </a:r>
            <a:r>
              <a:rPr lang="pt-BR" sz="2800" b="1" dirty="0">
                <a:latin typeface="Times New Roman" pitchFamily="18" charset="0"/>
                <a:cs typeface="Times New Roman" pitchFamily="18" charset="0"/>
              </a:rPr>
              <a:t>deverão participar da obra ou serviço objeto da licitação</a:t>
            </a:r>
            <a:r>
              <a:rPr lang="pt-BR" sz="2800" dirty="0">
                <a:latin typeface="Times New Roman" pitchFamily="18" charset="0"/>
                <a:cs typeface="Times New Roman" pitchFamily="18" charset="0"/>
              </a:rPr>
              <a:t>, e será a</a:t>
            </a:r>
            <a:r>
              <a:rPr lang="pt-BR" sz="2800" b="1" dirty="0">
                <a:latin typeface="Times New Roman" pitchFamily="18" charset="0"/>
                <a:cs typeface="Times New Roman" pitchFamily="18" charset="0"/>
              </a:rPr>
              <a:t>dmitida a sua substituição por profissionais de experiência equivalente ou superior</a:t>
            </a:r>
            <a:r>
              <a:rPr lang="pt-BR" sz="2800" dirty="0">
                <a:latin typeface="Times New Roman" pitchFamily="18" charset="0"/>
                <a:cs typeface="Times New Roman" pitchFamily="18" charset="0"/>
              </a:rPr>
              <a:t>, aprovada pela Administração.</a:t>
            </a:r>
          </a:p>
          <a:p>
            <a:pPr lvl="0" algn="just"/>
            <a:endParaRPr lang="pt-BR" sz="2200" dirty="0" smtClean="0">
              <a:latin typeface="Times New Roman" pitchFamily="18" charset="0"/>
              <a:cs typeface="Times New Roman" pitchFamily="18" charset="0"/>
            </a:endParaRPr>
          </a:p>
          <a:p>
            <a:pPr lvl="0">
              <a:lnSpc>
                <a:spcPct val="150000"/>
              </a:lnSpc>
            </a:pPr>
            <a:endParaRPr lang="pt-BR" dirty="0"/>
          </a:p>
        </p:txBody>
      </p:sp>
      <p:sp>
        <p:nvSpPr>
          <p:cNvPr id="1048705" name="Rectangle 5"/>
          <p:cNvSpPr>
            <a:spLocks noChangeArrowheads="1"/>
          </p:cNvSpPr>
          <p:nvPr/>
        </p:nvSpPr>
        <p:spPr bwMode="auto">
          <a:xfrm>
            <a:off x="152400" y="152400"/>
            <a:ext cx="10287000" cy="457200"/>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pPr>
            <a:endParaRPr kumimoji="0" lang="pt-BR" sz="1800" b="0" i="0" u="none" strike="noStrike" cap="none" normalizeH="0" baseline="0" smtClean="0">
              <a:ln>
                <a:noFill/>
              </a:ln>
              <a:solidFill>
                <a:schemeClr val="tx1"/>
              </a:solidFill>
              <a:effectLst/>
              <a:latin typeface="Arial" pitchFamily="34" charset="0"/>
              <a:cs typeface="Arial" pitchFamily="34" charset="0"/>
            </a:endParaRPr>
          </a:p>
        </p:txBody>
      </p:sp>
      <p:sp>
        <p:nvSpPr>
          <p:cNvPr id="1048706" name="Rectangle 7"/>
          <p:cNvSpPr>
            <a:spLocks noChangeArrowheads="1"/>
          </p:cNvSpPr>
          <p:nvPr/>
        </p:nvSpPr>
        <p:spPr bwMode="auto">
          <a:xfrm>
            <a:off x="5631913" y="583198"/>
            <a:ext cx="242374"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pt-BR" sz="1600" b="0" i="0" u="none" strike="noStrike" cap="none" normalizeH="0" baseline="0" dirty="0" smtClean="0">
                <a:ln>
                  <a:noFill/>
                </a:ln>
                <a:solidFill>
                  <a:schemeClr val="tx1"/>
                </a:solidFill>
                <a:effectLst/>
                <a:latin typeface="Arial" pitchFamily="34" charset="0"/>
                <a:ea typeface="Times New Roman" pitchFamily="18" charset="0"/>
                <a:cs typeface="SimSun" pitchFamily="2" charset="-122"/>
              </a:rPr>
              <a:t>;</a:t>
            </a:r>
            <a:endParaRPr kumimoji="0" lang="pt-B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 name="object 2"/>
          <p:cNvSpPr txBox="1"/>
          <p:nvPr/>
        </p:nvSpPr>
        <p:spPr>
          <a:xfrm>
            <a:off x="2514600" y="490629"/>
            <a:ext cx="5562600" cy="655376"/>
          </a:xfrm>
          <a:prstGeom prst="rect">
            <a:avLst/>
          </a:prstGeom>
          <a:solidFill>
            <a:srgbClr val="FF0000"/>
          </a:solidFill>
          <a:ln w="25400">
            <a:solidFill>
              <a:srgbClr val="385D89"/>
            </a:solidFill>
          </a:ln>
        </p:spPr>
        <p:txBody>
          <a:bodyPr vert="horz" wrap="square" lIns="0" tIns="161358" rIns="0" bIns="0" rtlCol="0">
            <a:spAutoFit/>
          </a:bodyPr>
          <a:lstStyle/>
          <a:p>
            <a:pPr marL="102312" algn="ctr">
              <a:spcBef>
                <a:spcPts val="1271"/>
              </a:spcBef>
            </a:pPr>
            <a:r>
              <a:rPr sz="3200" spc="-4" dirty="0">
                <a:solidFill>
                  <a:srgbClr val="FFFFFF"/>
                </a:solidFill>
                <a:latin typeface="Times New Roman"/>
                <a:cs typeface="Times New Roman"/>
              </a:rPr>
              <a:t>QUALIFICAÇÃO</a:t>
            </a:r>
            <a:r>
              <a:rPr sz="3200" spc="-20" dirty="0">
                <a:solidFill>
                  <a:srgbClr val="FFFFFF"/>
                </a:solidFill>
                <a:latin typeface="Times New Roman"/>
                <a:cs typeface="Times New Roman"/>
              </a:rPr>
              <a:t> </a:t>
            </a:r>
            <a:r>
              <a:rPr sz="3200" dirty="0">
                <a:solidFill>
                  <a:srgbClr val="FFFFFF"/>
                </a:solidFill>
                <a:latin typeface="Times New Roman"/>
                <a:cs typeface="Times New Roman"/>
              </a:rPr>
              <a:t>TÉCNICA</a:t>
            </a:r>
            <a:endParaRPr sz="3200" dirty="0">
              <a:latin typeface="Times New Roman"/>
              <a:cs typeface="Times New Roman"/>
            </a:endParaRPr>
          </a:p>
        </p:txBody>
      </p:sp>
    </p:spTree>
    <p:extLst>
      <p:ext uri="{BB962C8B-B14F-4D97-AF65-F5344CB8AC3E}">
        <p14:creationId xmlns:p14="http://schemas.microsoft.com/office/powerpoint/2010/main" val="302840625"/>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98"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707" name="CaixaDeTexto 2"/>
          <p:cNvSpPr txBox="1"/>
          <p:nvPr/>
        </p:nvSpPr>
        <p:spPr>
          <a:xfrm>
            <a:off x="495300" y="1150158"/>
            <a:ext cx="9067800" cy="5273041"/>
          </a:xfrm>
          <a:prstGeom prst="rect">
            <a:avLst/>
          </a:prstGeom>
          <a:noFill/>
        </p:spPr>
        <p:txBody>
          <a:bodyPr wrap="square" rtlCol="0">
            <a:spAutoFit/>
          </a:bodyPr>
          <a:lstStyle/>
          <a:p>
            <a:pPr marL="457200" lvl="0" indent="-457200" algn="just">
              <a:buFont typeface="Wingdings" pitchFamily="2" charset="2"/>
              <a:buChar char="Ø"/>
            </a:pPr>
            <a:r>
              <a:rPr lang="pt-BR" sz="2600" dirty="0">
                <a:latin typeface="Times New Roman" pitchFamily="18" charset="0"/>
                <a:cs typeface="Times New Roman" pitchFamily="18" charset="0"/>
              </a:rPr>
              <a:t>Declaração de que cumpre as exigências de </a:t>
            </a:r>
            <a:r>
              <a:rPr lang="pt-BR" sz="2600" b="1" dirty="0">
                <a:latin typeface="Times New Roman" pitchFamily="18" charset="0"/>
                <a:cs typeface="Times New Roman" pitchFamily="18" charset="0"/>
              </a:rPr>
              <a:t>reserva de cargos para pessoa com deficiência e para reabilitado da Previdência Social; [art. 63, IV]</a:t>
            </a:r>
            <a:r>
              <a:rPr lang="en-US" sz="2600" b="1" dirty="0">
                <a:latin typeface="Times New Roman" pitchFamily="18" charset="0"/>
                <a:cs typeface="Times New Roman" pitchFamily="18" charset="0"/>
              </a:rPr>
              <a:t>  </a:t>
            </a:r>
            <a:r>
              <a:rPr lang="en-US" sz="2600" b="1" dirty="0" smtClean="0">
                <a:latin typeface="Times New Roman" pitchFamily="18" charset="0"/>
                <a:cs typeface="Times New Roman" pitchFamily="18" charset="0"/>
              </a:rPr>
              <a:t>- </a:t>
            </a:r>
            <a:r>
              <a:rPr lang="en-US" sz="2600" b="1" dirty="0">
                <a:solidFill>
                  <a:srgbClr val="FF0000"/>
                </a:solidFill>
                <a:latin typeface="Times New Roman" pitchFamily="18" charset="0"/>
                <a:cs typeface="Times New Roman" pitchFamily="18" charset="0"/>
              </a:rPr>
              <a:t>dever</a:t>
            </a:r>
            <a:r>
              <a:rPr lang="pt-BR" altLang="en-US" sz="2600" b="1" dirty="0">
                <a:solidFill>
                  <a:srgbClr val="FF0000"/>
                </a:solidFill>
                <a:latin typeface="Times New Roman" pitchFamily="18" charset="0"/>
                <a:cs typeface="Times New Roman" pitchFamily="18" charset="0"/>
              </a:rPr>
              <a:t>á</a:t>
            </a:r>
            <a:r>
              <a:rPr lang="en-US" altLang="en-US" sz="2600" b="1" dirty="0">
                <a:solidFill>
                  <a:srgbClr val="FF0000"/>
                </a:solidFill>
                <a:latin typeface="Times New Roman" pitchFamily="18" charset="0"/>
                <a:cs typeface="Times New Roman" pitchFamily="18" charset="0"/>
              </a:rPr>
              <a:t> </a:t>
            </a:r>
            <a:endParaRPr lang="pt-BR" sz="2600" b="1" dirty="0">
              <a:solidFill>
                <a:srgbClr val="FF0000"/>
              </a:solidFill>
              <a:latin typeface="Times New Roman" pitchFamily="18" charset="0"/>
              <a:cs typeface="Times New Roman" pitchFamily="18" charset="0"/>
            </a:endParaRPr>
          </a:p>
          <a:p>
            <a:pPr algn="just"/>
            <a:r>
              <a:rPr lang="pt-BR" sz="2600" b="1" dirty="0">
                <a:latin typeface="Times New Roman" pitchFamily="18" charset="0"/>
                <a:cs typeface="Times New Roman" pitchFamily="18" charset="0"/>
              </a:rPr>
              <a:t> </a:t>
            </a:r>
          </a:p>
          <a:p>
            <a:pPr marL="457200" lvl="0" indent="-457200" algn="just">
              <a:buFont typeface="Wingdings" pitchFamily="2" charset="2"/>
              <a:buChar char="Ø"/>
            </a:pPr>
            <a:r>
              <a:rPr lang="pt-BR" sz="2600" dirty="0">
                <a:latin typeface="Times New Roman" pitchFamily="18" charset="0"/>
                <a:cs typeface="Times New Roman" pitchFamily="18" charset="0"/>
              </a:rPr>
              <a:t>Declaração de </a:t>
            </a:r>
            <a:r>
              <a:rPr lang="pt-BR" sz="2600" b="1" dirty="0">
                <a:latin typeface="Times New Roman" pitchFamily="18" charset="0"/>
                <a:cs typeface="Times New Roman" pitchFamily="18" charset="0"/>
              </a:rPr>
              <a:t>veracidade [art. 63, I</a:t>
            </a:r>
            <a:r>
              <a:rPr lang="pt-BR" sz="2600" b="1" dirty="0" smtClean="0">
                <a:latin typeface="Times New Roman" pitchFamily="18" charset="0"/>
                <a:cs typeface="Times New Roman" pitchFamily="18" charset="0"/>
              </a:rPr>
              <a:t>]; - </a:t>
            </a:r>
            <a:r>
              <a:rPr lang="pt-BR" sz="2600" b="1" dirty="0" smtClean="0">
                <a:solidFill>
                  <a:srgbClr val="FF0000"/>
                </a:solidFill>
                <a:latin typeface="Times New Roman" pitchFamily="18" charset="0"/>
                <a:cs typeface="Times New Roman" pitchFamily="18" charset="0"/>
              </a:rPr>
              <a:t>poderá</a:t>
            </a:r>
            <a:endParaRPr lang="pt-BR" sz="2600" b="1" dirty="0">
              <a:solidFill>
                <a:srgbClr val="FF0000"/>
              </a:solidFill>
              <a:latin typeface="Times New Roman" pitchFamily="18" charset="0"/>
              <a:cs typeface="Times New Roman" pitchFamily="18" charset="0"/>
            </a:endParaRPr>
          </a:p>
          <a:p>
            <a:pPr algn="just"/>
            <a:r>
              <a:rPr lang="pt-BR" sz="2600" b="1" dirty="0">
                <a:latin typeface="Times New Roman" pitchFamily="18" charset="0"/>
                <a:cs typeface="Times New Roman" pitchFamily="18" charset="0"/>
              </a:rPr>
              <a:t> </a:t>
            </a:r>
          </a:p>
          <a:p>
            <a:pPr algn="just"/>
            <a:r>
              <a:rPr lang="pt-BR" sz="2600" b="1" dirty="0">
                <a:latin typeface="Times New Roman" pitchFamily="18" charset="0"/>
                <a:cs typeface="Times New Roman" pitchFamily="18" charset="0"/>
              </a:rPr>
              <a:t> </a:t>
            </a:r>
          </a:p>
          <a:p>
            <a:pPr marL="457200" lvl="0" indent="-457200" algn="just">
              <a:buFont typeface="Wingdings" pitchFamily="2" charset="2"/>
              <a:buChar char="Ø"/>
            </a:pPr>
            <a:r>
              <a:rPr lang="pt-BR" sz="2600" dirty="0">
                <a:latin typeface="Times New Roman" pitchFamily="18" charset="0"/>
                <a:cs typeface="Times New Roman" pitchFamily="18" charset="0"/>
              </a:rPr>
              <a:t>Declaração de que as </a:t>
            </a:r>
            <a:r>
              <a:rPr lang="pt-BR" sz="2600" b="1" dirty="0">
                <a:latin typeface="Times New Roman" pitchFamily="18" charset="0"/>
                <a:cs typeface="Times New Roman" pitchFamily="18" charset="0"/>
              </a:rPr>
              <a:t>propostas econômicas compreendem a integralidade dos custos para atendimento dos direitos trabalhistas [art. 63, §1º] – </a:t>
            </a:r>
            <a:r>
              <a:rPr lang="pt-BR" sz="2600" b="1" dirty="0" smtClean="0">
                <a:solidFill>
                  <a:srgbClr val="FF0000"/>
                </a:solidFill>
                <a:latin typeface="Times New Roman" pitchFamily="18" charset="0"/>
                <a:cs typeface="Times New Roman" pitchFamily="18" charset="0"/>
              </a:rPr>
              <a:t>constará no edital</a:t>
            </a:r>
            <a:endParaRPr lang="pt-BR" sz="2600" b="1" dirty="0">
              <a:solidFill>
                <a:srgbClr val="FF0000"/>
              </a:solidFill>
              <a:latin typeface="Times New Roman" pitchFamily="18" charset="0"/>
              <a:cs typeface="Times New Roman" pitchFamily="18" charset="0"/>
            </a:endParaRPr>
          </a:p>
          <a:p>
            <a:pPr algn="just"/>
            <a:r>
              <a:rPr lang="pt-BR" sz="2600" b="1" i="1" dirty="0">
                <a:latin typeface="Times New Roman" pitchFamily="18" charset="0"/>
                <a:cs typeface="Times New Roman" pitchFamily="18" charset="0"/>
              </a:rPr>
              <a:t> </a:t>
            </a:r>
            <a:endParaRPr lang="pt-BR" sz="2600" b="1" dirty="0">
              <a:latin typeface="Times New Roman" pitchFamily="18" charset="0"/>
              <a:cs typeface="Times New Roman" pitchFamily="18" charset="0"/>
            </a:endParaRPr>
          </a:p>
          <a:p>
            <a:r>
              <a:rPr lang="pt-BR" b="1" i="1" dirty="0"/>
              <a:t/>
            </a:r>
            <a:br>
              <a:rPr lang="pt-BR" b="1" i="1" dirty="0"/>
            </a:br>
            <a:r>
              <a:rPr lang="pt-BR" b="1" i="1" dirty="0"/>
              <a:t> </a:t>
            </a:r>
            <a:endParaRPr lang="pt-BR" b="1" dirty="0"/>
          </a:p>
          <a:p>
            <a:endParaRPr lang="pt-BR" b="1" dirty="0"/>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99"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708" name="CaixaDeTexto 1"/>
          <p:cNvSpPr txBox="1"/>
          <p:nvPr/>
        </p:nvSpPr>
        <p:spPr>
          <a:xfrm>
            <a:off x="876300" y="1219200"/>
            <a:ext cx="8686800" cy="3693319"/>
          </a:xfrm>
          <a:prstGeom prst="rect">
            <a:avLst/>
          </a:prstGeom>
          <a:noFill/>
        </p:spPr>
        <p:txBody>
          <a:bodyPr wrap="square" rtlCol="0">
            <a:spAutoFit/>
          </a:bodyPr>
          <a:lstStyle/>
          <a:p>
            <a:pPr marL="342900" lvl="0" indent="-342900" algn="just">
              <a:buFont typeface="Wingdings" pitchFamily="2" charset="2"/>
              <a:buChar char="Ø"/>
            </a:pPr>
            <a:r>
              <a:rPr lang="pt-BR" sz="2600" b="1" dirty="0">
                <a:latin typeface="Times New Roman" pitchFamily="18" charset="0"/>
                <a:cs typeface="Times New Roman" pitchFamily="18" charset="0"/>
              </a:rPr>
              <a:t>Será admitida a exigência da relação dos compromissos assumidos </a:t>
            </a:r>
            <a:r>
              <a:rPr lang="pt-BR" sz="2600" dirty="0">
                <a:latin typeface="Times New Roman" pitchFamily="18" charset="0"/>
                <a:cs typeface="Times New Roman" pitchFamily="18" charset="0"/>
              </a:rPr>
              <a:t>pelo licitante que importem em diminuição da </a:t>
            </a:r>
            <a:r>
              <a:rPr lang="pt-BR" sz="2600" b="1" dirty="0">
                <a:latin typeface="Times New Roman" pitchFamily="18" charset="0"/>
                <a:cs typeface="Times New Roman" pitchFamily="18" charset="0"/>
              </a:rPr>
              <a:t>disponibilidade do pessoal técnico</a:t>
            </a:r>
            <a:r>
              <a:rPr lang="pt-BR" sz="2600" dirty="0" smtClean="0">
                <a:latin typeface="Times New Roman" pitchFamily="18" charset="0"/>
                <a:cs typeface="Times New Roman" pitchFamily="18" charset="0"/>
              </a:rPr>
              <a:t>.</a:t>
            </a:r>
          </a:p>
          <a:p>
            <a:pPr lvl="0" algn="just"/>
            <a:endParaRPr lang="pt-BR" sz="2600" dirty="0">
              <a:latin typeface="Times New Roman" pitchFamily="18" charset="0"/>
              <a:cs typeface="Times New Roman" pitchFamily="18" charset="0"/>
            </a:endParaRPr>
          </a:p>
          <a:p>
            <a:pPr marL="342900" lvl="0" indent="-342900" algn="just">
              <a:buFont typeface="Wingdings" pitchFamily="2" charset="2"/>
              <a:buChar char="Ø"/>
            </a:pPr>
            <a:r>
              <a:rPr lang="pt-BR" sz="2600" dirty="0" smtClean="0">
                <a:latin typeface="Times New Roman" pitchFamily="18" charset="0"/>
                <a:cs typeface="Times New Roman" pitchFamily="18" charset="0"/>
              </a:rPr>
              <a:t>Possíveis: </a:t>
            </a:r>
            <a:r>
              <a:rPr lang="pt-BR" sz="2600" b="1" dirty="0" smtClean="0">
                <a:latin typeface="Times New Roman" pitchFamily="18" charset="0"/>
                <a:cs typeface="Times New Roman" pitchFamily="18" charset="0"/>
              </a:rPr>
              <a:t>atestados</a:t>
            </a:r>
            <a:r>
              <a:rPr lang="pt-BR" sz="2600" dirty="0" smtClean="0">
                <a:latin typeface="Times New Roman" pitchFamily="18" charset="0"/>
                <a:cs typeface="Times New Roman" pitchFamily="18" charset="0"/>
              </a:rPr>
              <a:t> </a:t>
            </a:r>
            <a:r>
              <a:rPr lang="pt-BR" sz="2600" dirty="0">
                <a:latin typeface="Times New Roman" pitchFamily="18" charset="0"/>
                <a:cs typeface="Times New Roman" pitchFamily="18" charset="0"/>
              </a:rPr>
              <a:t>relativos a potencial s</a:t>
            </a:r>
            <a:r>
              <a:rPr lang="pt-BR" sz="2600" b="1" dirty="0">
                <a:latin typeface="Times New Roman" pitchFamily="18" charset="0"/>
                <a:cs typeface="Times New Roman" pitchFamily="18" charset="0"/>
              </a:rPr>
              <a:t>ubcontratado</a:t>
            </a:r>
            <a:r>
              <a:rPr lang="pt-BR" sz="2600" dirty="0">
                <a:latin typeface="Times New Roman" pitchFamily="18" charset="0"/>
                <a:cs typeface="Times New Roman" pitchFamily="18" charset="0"/>
              </a:rPr>
              <a:t>, limitado a </a:t>
            </a:r>
            <a:r>
              <a:rPr lang="pt-BR" sz="2600" b="1" dirty="0">
                <a:latin typeface="Times New Roman" pitchFamily="18" charset="0"/>
                <a:cs typeface="Times New Roman" pitchFamily="18" charset="0"/>
              </a:rPr>
              <a:t>25% (vinte e cinco por cento) do objeto </a:t>
            </a:r>
            <a:endParaRPr lang="pt-BR" sz="2600" dirty="0" smtClean="0">
              <a:latin typeface="Times New Roman" pitchFamily="18" charset="0"/>
              <a:cs typeface="Times New Roman" pitchFamily="18" charset="0"/>
            </a:endParaRPr>
          </a:p>
          <a:p>
            <a:pPr marL="342900" lvl="0" indent="-342900" algn="just">
              <a:buFont typeface="Wingdings" pitchFamily="2" charset="2"/>
              <a:buChar char="Ø"/>
            </a:pPr>
            <a:endParaRPr lang="pt-BR" sz="2600" b="1" dirty="0">
              <a:latin typeface="Times New Roman" pitchFamily="18" charset="0"/>
              <a:cs typeface="Times New Roman" pitchFamily="18" charset="0"/>
            </a:endParaRPr>
          </a:p>
          <a:p>
            <a:pPr marL="342900" lvl="0" indent="-342900" algn="just">
              <a:buFont typeface="Wingdings" pitchFamily="2" charset="2"/>
              <a:buChar char="Ø"/>
            </a:pPr>
            <a:r>
              <a:rPr lang="pt-BR" sz="2600" b="1" dirty="0" smtClean="0">
                <a:latin typeface="Times New Roman" pitchFamily="18" charset="0"/>
                <a:cs typeface="Times New Roman" pitchFamily="18" charset="0"/>
              </a:rPr>
              <a:t>mais </a:t>
            </a:r>
            <a:r>
              <a:rPr lang="pt-BR" sz="2600" b="1" dirty="0">
                <a:latin typeface="Times New Roman" pitchFamily="18" charset="0"/>
                <a:cs typeface="Times New Roman" pitchFamily="18" charset="0"/>
              </a:rPr>
              <a:t>de um licitante poderá apresentar atestado relativo ao mesmo potencial subcontratado</a:t>
            </a:r>
            <a:r>
              <a:rPr lang="pt-BR" sz="2600" b="1" dirty="0" smtClean="0">
                <a:latin typeface="Times New Roman" pitchFamily="18" charset="0"/>
                <a:cs typeface="Times New Roman" pitchFamily="18" charset="0"/>
              </a:rPr>
              <a:t>.</a:t>
            </a: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0"/>
            <a:ext cx="1027747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aixaDeTexto 3"/>
          <p:cNvSpPr txBox="1"/>
          <p:nvPr/>
        </p:nvSpPr>
        <p:spPr>
          <a:xfrm>
            <a:off x="2871749" y="2781834"/>
            <a:ext cx="7426520" cy="461665"/>
          </a:xfrm>
          <a:prstGeom prst="rect">
            <a:avLst/>
          </a:prstGeom>
          <a:noFill/>
        </p:spPr>
        <p:txBody>
          <a:bodyPr wrap="none" rtlCol="0">
            <a:spAutoFit/>
          </a:bodyPr>
          <a:lstStyle/>
          <a:p>
            <a:r>
              <a:rPr lang="pt-BR" sz="2400" b="1" dirty="0" smtClean="0">
                <a:latin typeface="Times New Roman" pitchFamily="18" charset="0"/>
                <a:cs typeface="Times New Roman" pitchFamily="18" charset="0"/>
              </a:rPr>
              <a:t>NOVOS DOCUMENTOS E CORREÇÕES FORMAIS</a:t>
            </a:r>
            <a:endParaRPr lang="pt-BR" sz="2400" b="1" dirty="0">
              <a:latin typeface="Times New Roman" pitchFamily="18" charset="0"/>
              <a:cs typeface="Times New Roman" pitchFamily="18" charset="0"/>
            </a:endParaRPr>
          </a:p>
        </p:txBody>
      </p:sp>
      <p:sp>
        <p:nvSpPr>
          <p:cNvPr id="8" name="object 3"/>
          <p:cNvSpPr/>
          <p:nvPr/>
        </p:nvSpPr>
        <p:spPr>
          <a:xfrm flipV="1">
            <a:off x="2857500" y="3327238"/>
            <a:ext cx="7440769" cy="45719"/>
          </a:xfrm>
          <a:custGeom>
            <a:avLst/>
            <a:gdLst/>
            <a:ahLst/>
            <a:cxnLst/>
            <a:rect l="l" t="t" r="r" b="b"/>
            <a:pathLst>
              <a:path w="5251450" h="18414">
                <a:moveTo>
                  <a:pt x="5251069" y="0"/>
                </a:moveTo>
                <a:lnTo>
                  <a:pt x="0" y="0"/>
                </a:lnTo>
                <a:lnTo>
                  <a:pt x="0" y="18287"/>
                </a:lnTo>
                <a:lnTo>
                  <a:pt x="5251069" y="18287"/>
                </a:lnTo>
                <a:lnTo>
                  <a:pt x="5251069" y="0"/>
                </a:lnTo>
                <a:close/>
              </a:path>
            </a:pathLst>
          </a:custGeom>
          <a:solidFill>
            <a:srgbClr val="000000"/>
          </a:solidFill>
        </p:spPr>
        <p:txBody>
          <a:bodyPr wrap="square" lIns="0" tIns="0" rIns="0" bIns="0" rtlCol="0"/>
          <a:lstStyle/>
          <a:p>
            <a:endParaRPr/>
          </a:p>
        </p:txBody>
      </p:sp>
    </p:spTree>
    <p:extLst>
      <p:ext uri="{BB962C8B-B14F-4D97-AF65-F5344CB8AC3E}">
        <p14:creationId xmlns:p14="http://schemas.microsoft.com/office/powerpoint/2010/main" val="5381696"/>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200"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709" name="Retângulo 3"/>
          <p:cNvSpPr/>
          <p:nvPr/>
        </p:nvSpPr>
        <p:spPr>
          <a:xfrm>
            <a:off x="419100" y="457200"/>
            <a:ext cx="9594850" cy="5692140"/>
          </a:xfrm>
          <a:prstGeom prst="rect">
            <a:avLst/>
          </a:prstGeom>
        </p:spPr>
        <p:txBody>
          <a:bodyPr wrap="square">
            <a:spAutoFit/>
          </a:bodyPr>
          <a:lstStyle/>
          <a:p>
            <a:pPr marL="285750" lvl="0" indent="-285750" algn="ctr">
              <a:buClr>
                <a:srgbClr val="FF0000"/>
              </a:buClr>
              <a:buFont typeface="Wingdings" pitchFamily="2" charset="2"/>
              <a:buChar char="v"/>
            </a:pPr>
            <a:r>
              <a:rPr lang="pt-BR" sz="1800" b="1" dirty="0">
                <a:latin typeface="Times New Roman" pitchFamily="18" charset="0"/>
                <a:cs typeface="Times New Roman" pitchFamily="18" charset="0"/>
              </a:rPr>
              <a:t>NOVOS DOCUMENTOS</a:t>
            </a:r>
            <a:endParaRPr lang="pt-BR" sz="1800" dirty="0">
              <a:latin typeface="Times New Roman" pitchFamily="18" charset="0"/>
              <a:cs typeface="Times New Roman" pitchFamily="18" charset="0"/>
            </a:endParaRPr>
          </a:p>
          <a:p>
            <a:r>
              <a:rPr lang="pt-BR" sz="1800" b="1" dirty="0">
                <a:latin typeface="Times New Roman" pitchFamily="18" charset="0"/>
                <a:cs typeface="Times New Roman" pitchFamily="18" charset="0"/>
              </a:rPr>
              <a:t>LEI 14.133</a:t>
            </a:r>
            <a:endParaRPr lang="pt-BR" sz="1800" dirty="0">
              <a:latin typeface="Times New Roman" pitchFamily="18" charset="0"/>
              <a:cs typeface="Times New Roman" pitchFamily="18" charset="0"/>
            </a:endParaRPr>
          </a:p>
          <a:p>
            <a:r>
              <a:rPr lang="pt-BR" sz="1800" b="1" dirty="0">
                <a:latin typeface="Times New Roman" pitchFamily="18" charset="0"/>
                <a:cs typeface="Times New Roman" pitchFamily="18" charset="0"/>
              </a:rPr>
              <a:t>Art. 12, III:</a:t>
            </a:r>
            <a:r>
              <a:rPr lang="pt-BR" sz="1800" dirty="0">
                <a:latin typeface="Times New Roman" pitchFamily="18" charset="0"/>
                <a:cs typeface="Times New Roman" pitchFamily="18" charset="0"/>
              </a:rPr>
              <a:t> </a:t>
            </a:r>
            <a:r>
              <a:rPr lang="pt-BR" sz="1800" b="1" dirty="0">
                <a:latin typeface="Times New Roman" pitchFamily="18" charset="0"/>
                <a:cs typeface="Times New Roman" pitchFamily="18" charset="0"/>
              </a:rPr>
              <a:t>desatendimento de exigências formais que não comprometam a qualificação </a:t>
            </a:r>
            <a:r>
              <a:rPr lang="pt-BR" sz="1800" dirty="0">
                <a:latin typeface="Times New Roman" pitchFamily="18" charset="0"/>
                <a:cs typeface="Times New Roman" pitchFamily="18" charset="0"/>
              </a:rPr>
              <a:t>ou a </a:t>
            </a:r>
            <a:r>
              <a:rPr lang="pt-BR" sz="1800" b="1" dirty="0">
                <a:latin typeface="Times New Roman" pitchFamily="18" charset="0"/>
                <a:cs typeface="Times New Roman" pitchFamily="18" charset="0"/>
              </a:rPr>
              <a:t>compreensão do conteúdo da proposta não importará em seu afastamento licitação ou na invalidação do </a:t>
            </a:r>
            <a:r>
              <a:rPr lang="pt-BR" sz="1800" b="1" dirty="0" smtClean="0">
                <a:latin typeface="Times New Roman" pitchFamily="18" charset="0"/>
                <a:cs typeface="Times New Roman" pitchFamily="18" charset="0"/>
              </a:rPr>
              <a:t>processo</a:t>
            </a:r>
          </a:p>
          <a:p>
            <a:pPr algn="just"/>
            <a:r>
              <a:rPr lang="pt-BR" sz="1800" b="1" dirty="0" smtClean="0">
                <a:latin typeface="Times New Roman" pitchFamily="18" charset="0"/>
                <a:cs typeface="Times New Roman" pitchFamily="18" charset="0"/>
              </a:rPr>
              <a:t>[...]</a:t>
            </a:r>
            <a:endParaRPr lang="pt-BR" sz="1800" b="1" dirty="0">
              <a:latin typeface="Times New Roman" pitchFamily="18" charset="0"/>
              <a:cs typeface="Times New Roman" pitchFamily="18" charset="0"/>
            </a:endParaRPr>
          </a:p>
          <a:p>
            <a:pPr algn="just"/>
            <a:r>
              <a:rPr lang="pt-BR" sz="1800" b="1" dirty="0">
                <a:latin typeface="Times New Roman" pitchFamily="18" charset="0"/>
                <a:cs typeface="Times New Roman" pitchFamily="18" charset="0"/>
              </a:rPr>
              <a:t>Art. 64.</a:t>
            </a:r>
            <a:r>
              <a:rPr lang="pt-BR" sz="1800" dirty="0">
                <a:latin typeface="Times New Roman" pitchFamily="18" charset="0"/>
                <a:cs typeface="Times New Roman" pitchFamily="18" charset="0"/>
              </a:rPr>
              <a:t> Após a entrega dos documentos para habilitação, </a:t>
            </a:r>
            <a:r>
              <a:rPr lang="pt-BR" sz="1800" b="1" dirty="0">
                <a:latin typeface="Times New Roman" pitchFamily="18" charset="0"/>
                <a:cs typeface="Times New Roman" pitchFamily="18" charset="0"/>
              </a:rPr>
              <a:t>não será permitida a substituição ou a apresentação de novos documentos</a:t>
            </a:r>
            <a:r>
              <a:rPr lang="pt-BR" sz="1800" dirty="0">
                <a:latin typeface="Times New Roman" pitchFamily="18" charset="0"/>
                <a:cs typeface="Times New Roman" pitchFamily="18" charset="0"/>
              </a:rPr>
              <a:t>, salvo em sede de diligência, para: </a:t>
            </a:r>
          </a:p>
          <a:p>
            <a:pPr algn="just"/>
            <a:r>
              <a:rPr lang="pt-BR" sz="1800" dirty="0">
                <a:latin typeface="Times New Roman" pitchFamily="18" charset="0"/>
                <a:cs typeface="Times New Roman" pitchFamily="18" charset="0"/>
              </a:rPr>
              <a:t>I - </a:t>
            </a:r>
            <a:r>
              <a:rPr lang="pt-BR" sz="1800" b="1" dirty="0">
                <a:latin typeface="Times New Roman" pitchFamily="18" charset="0"/>
                <a:cs typeface="Times New Roman" pitchFamily="18" charset="0"/>
              </a:rPr>
              <a:t>COMPLEMENTAÇÃO</a:t>
            </a:r>
            <a:r>
              <a:rPr lang="pt-BR" sz="1800" dirty="0">
                <a:latin typeface="Times New Roman" pitchFamily="18" charset="0"/>
                <a:cs typeface="Times New Roman" pitchFamily="18" charset="0"/>
              </a:rPr>
              <a:t> de informações acerca dos documentos já apresentados pelos licitantes e desde que necessária para apurar fatos existentes à época da abertura do certame;</a:t>
            </a:r>
          </a:p>
          <a:p>
            <a:pPr algn="just"/>
            <a:r>
              <a:rPr lang="pt-BR" sz="1800" dirty="0">
                <a:latin typeface="Times New Roman" pitchFamily="18" charset="0"/>
                <a:cs typeface="Times New Roman" pitchFamily="18" charset="0"/>
              </a:rPr>
              <a:t>II -</a:t>
            </a:r>
            <a:r>
              <a:rPr lang="pt-BR" sz="1800" b="1" dirty="0">
                <a:latin typeface="Times New Roman" pitchFamily="18" charset="0"/>
                <a:cs typeface="Times New Roman" pitchFamily="18" charset="0"/>
              </a:rPr>
              <a:t> ATUALIZAÇÃO</a:t>
            </a:r>
            <a:r>
              <a:rPr lang="pt-BR" sz="1800" dirty="0">
                <a:latin typeface="Times New Roman" pitchFamily="18" charset="0"/>
                <a:cs typeface="Times New Roman" pitchFamily="18" charset="0"/>
              </a:rPr>
              <a:t> de documentos cuja validade tenha expirado após a data de recebimento das propostas.</a:t>
            </a:r>
          </a:p>
          <a:p>
            <a:pPr algn="just"/>
            <a:r>
              <a:rPr lang="pt-BR" sz="1800" dirty="0">
                <a:latin typeface="Times New Roman" pitchFamily="18" charset="0"/>
                <a:cs typeface="Times New Roman" pitchFamily="18" charset="0"/>
              </a:rPr>
              <a:t>§ 1º Na análise dos documentos de habilitação, a </a:t>
            </a:r>
            <a:r>
              <a:rPr lang="pt-BR" sz="1800" b="1" dirty="0">
                <a:latin typeface="Times New Roman" pitchFamily="18" charset="0"/>
                <a:cs typeface="Times New Roman" pitchFamily="18" charset="0"/>
              </a:rPr>
              <a:t>comissão de licitação poderá sanar erros ou falhas que não alterem a substância dos documentos e sua validade jurídica</a:t>
            </a:r>
            <a:r>
              <a:rPr lang="pt-BR" sz="1800" dirty="0">
                <a:latin typeface="Times New Roman" pitchFamily="18" charset="0"/>
                <a:cs typeface="Times New Roman" pitchFamily="18" charset="0"/>
              </a:rPr>
              <a:t>, </a:t>
            </a:r>
            <a:r>
              <a:rPr lang="pt-BR" sz="1800" b="1" dirty="0">
                <a:latin typeface="Times New Roman" pitchFamily="18" charset="0"/>
                <a:cs typeface="Times New Roman" pitchFamily="18" charset="0"/>
              </a:rPr>
              <a:t>mediante despacho fundamentado registrado e acessível a todos</a:t>
            </a:r>
            <a:r>
              <a:rPr lang="pt-BR" sz="1800" dirty="0">
                <a:latin typeface="Times New Roman" pitchFamily="18" charset="0"/>
                <a:cs typeface="Times New Roman" pitchFamily="18" charset="0"/>
              </a:rPr>
              <a:t>, atribuindo-lhes eficácia para fins de habilitação e classificação.</a:t>
            </a:r>
          </a:p>
          <a:p>
            <a:pPr algn="just"/>
            <a:r>
              <a:rPr lang="pt-BR" sz="1800" dirty="0">
                <a:latin typeface="Times New Roman" pitchFamily="18" charset="0"/>
                <a:cs typeface="Times New Roman" pitchFamily="18" charset="0"/>
              </a:rPr>
              <a:t>§ 2º Quando a fase de habilitação anteceder a de julgamento e já tiver sido </a:t>
            </a:r>
            <a:r>
              <a:rPr lang="pt-BR" sz="1800" b="1" dirty="0">
                <a:latin typeface="Times New Roman" pitchFamily="18" charset="0"/>
                <a:cs typeface="Times New Roman" pitchFamily="18" charset="0"/>
              </a:rPr>
              <a:t>encerrada, não caberá exclusão de licitante por motivo relacionado à habilitação, salvo</a:t>
            </a:r>
            <a:r>
              <a:rPr lang="pt-BR" sz="1800" dirty="0">
                <a:latin typeface="Times New Roman" pitchFamily="18" charset="0"/>
                <a:cs typeface="Times New Roman" pitchFamily="18" charset="0"/>
              </a:rPr>
              <a:t> em razão de </a:t>
            </a:r>
            <a:r>
              <a:rPr lang="pt-BR" sz="1800" b="1" dirty="0">
                <a:latin typeface="Times New Roman" pitchFamily="18" charset="0"/>
                <a:cs typeface="Times New Roman" pitchFamily="18" charset="0"/>
              </a:rPr>
              <a:t>fatos supervenientes ou</a:t>
            </a:r>
            <a:r>
              <a:rPr lang="pt-BR" sz="1800" dirty="0">
                <a:latin typeface="Times New Roman" pitchFamily="18" charset="0"/>
                <a:cs typeface="Times New Roman" pitchFamily="18" charset="0"/>
              </a:rPr>
              <a:t> só </a:t>
            </a:r>
            <a:r>
              <a:rPr lang="pt-BR" sz="1800" b="1" dirty="0">
                <a:latin typeface="Times New Roman" pitchFamily="18" charset="0"/>
                <a:cs typeface="Times New Roman" pitchFamily="18" charset="0"/>
              </a:rPr>
              <a:t>conhecidos após</a:t>
            </a:r>
            <a:r>
              <a:rPr lang="pt-BR" sz="1800" dirty="0">
                <a:latin typeface="Times New Roman" pitchFamily="18" charset="0"/>
                <a:cs typeface="Times New Roman" pitchFamily="18" charset="0"/>
              </a:rPr>
              <a:t> o julgamento.</a:t>
            </a:r>
          </a:p>
          <a:p>
            <a:pPr algn="just"/>
            <a:r>
              <a:rPr lang="pt-BR" sz="1800" dirty="0">
                <a:latin typeface="Times New Roman" pitchFamily="18" charset="0"/>
                <a:cs typeface="Times New Roman" pitchFamily="18" charset="0"/>
              </a:rPr>
              <a:t> </a:t>
            </a: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201" name="Picture 2"/>
          <p:cNvPicPr>
            <a:picLocks noChangeAspect="1" noChangeArrowheads="1"/>
          </p:cNvPicPr>
          <p:nvPr/>
        </p:nvPicPr>
        <p:blipFill>
          <a:blip r:embed="rId2"/>
          <a:srcRect/>
          <a:stretch>
            <a:fillRect/>
          </a:stretch>
        </p:blipFill>
        <p:spPr bwMode="auto">
          <a:xfrm>
            <a:off x="8801100" y="348417"/>
            <a:ext cx="1212850" cy="469900"/>
          </a:xfrm>
          <a:prstGeom prst="rect">
            <a:avLst/>
          </a:prstGeom>
          <a:noFill/>
          <a:ln>
            <a:noFill/>
          </a:ln>
          <a:effectLst/>
        </p:spPr>
      </p:pic>
      <p:sp>
        <p:nvSpPr>
          <p:cNvPr id="1048710" name="Retângulo 3"/>
          <p:cNvSpPr/>
          <p:nvPr/>
        </p:nvSpPr>
        <p:spPr>
          <a:xfrm>
            <a:off x="419100" y="457200"/>
            <a:ext cx="9594850" cy="5692140"/>
          </a:xfrm>
          <a:prstGeom prst="rect">
            <a:avLst/>
          </a:prstGeom>
        </p:spPr>
        <p:txBody>
          <a:bodyPr wrap="square">
            <a:spAutoFit/>
          </a:bodyPr>
          <a:lstStyle/>
          <a:p>
            <a:pPr marL="285750" lvl="0" indent="-285750" algn="ctr">
              <a:buClr>
                <a:srgbClr val="FF0000"/>
              </a:buClr>
              <a:buFont typeface="Wingdings" pitchFamily="2" charset="2"/>
              <a:buChar char="v"/>
            </a:pPr>
            <a:r>
              <a:rPr lang="pt-BR" sz="1800" b="1" dirty="0">
                <a:latin typeface="Times New Roman" pitchFamily="18" charset="0"/>
                <a:cs typeface="Times New Roman" pitchFamily="18" charset="0"/>
              </a:rPr>
              <a:t>NOVOS DOCUMENTOS</a:t>
            </a:r>
            <a:endParaRPr lang="pt-BR" sz="1800" dirty="0">
              <a:latin typeface="Times New Roman" pitchFamily="18" charset="0"/>
              <a:cs typeface="Times New Roman" pitchFamily="18" charset="0"/>
            </a:endParaRPr>
          </a:p>
          <a:p>
            <a:pPr algn="just"/>
            <a:endParaRPr lang="pt-BR" sz="2400" dirty="0">
              <a:latin typeface="Times New Roman" pitchFamily="18" charset="0"/>
              <a:cs typeface="Times New Roman" pitchFamily="18" charset="0"/>
            </a:endParaRPr>
          </a:p>
          <a:p>
            <a:pPr algn="just"/>
            <a:r>
              <a:rPr lang="pt-BR" sz="2400" b="1" dirty="0">
                <a:latin typeface="Times New Roman" pitchFamily="18" charset="0"/>
                <a:cs typeface="Times New Roman" pitchFamily="18" charset="0"/>
              </a:rPr>
              <a:t>TCU</a:t>
            </a:r>
            <a:endParaRPr lang="pt-BR" sz="2400" dirty="0">
              <a:latin typeface="Times New Roman" pitchFamily="18" charset="0"/>
              <a:cs typeface="Times New Roman" pitchFamily="18" charset="0"/>
            </a:endParaRPr>
          </a:p>
          <a:p>
            <a:pPr algn="just"/>
            <a:r>
              <a:rPr lang="pt-BR" sz="2400" b="1" dirty="0">
                <a:latin typeface="Times New Roman" pitchFamily="18" charset="0"/>
                <a:cs typeface="Times New Roman" pitchFamily="18" charset="0"/>
              </a:rPr>
              <a:t>Acórdão nº 1.211/2021</a:t>
            </a:r>
            <a:endParaRPr lang="pt-BR" sz="2400" dirty="0">
              <a:latin typeface="Times New Roman" pitchFamily="18" charset="0"/>
              <a:cs typeface="Times New Roman" pitchFamily="18" charset="0"/>
            </a:endParaRPr>
          </a:p>
          <a:p>
            <a:pPr algn="just"/>
            <a:r>
              <a:rPr lang="pt-BR" sz="2400" dirty="0">
                <a:latin typeface="Times New Roman" pitchFamily="18" charset="0"/>
                <a:cs typeface="Times New Roman" pitchFamily="18" charset="0"/>
              </a:rPr>
              <a:t>“vedação à inclusão de novo documento, prevista no art. 43, §3º, da Lei 8.666/1993 e no art. 64 da Nova Lei de Licitações (Lei 14.133/2021), não alcança documento ausente, comprobatório de condição atendida pelo licitante quando apresentou sua proposta, que não foi juntado com os demais comprovantes de habilitação e/ou da proposta, por equívoco ou falha, o qual deverá ser solicitado e avaliado pelo pregoeiro.”</a:t>
            </a:r>
          </a:p>
          <a:p>
            <a:pPr algn="just"/>
            <a:r>
              <a:rPr lang="pt-BR" sz="2400" dirty="0">
                <a:latin typeface="Times New Roman" pitchFamily="18" charset="0"/>
                <a:cs typeface="Times New Roman" pitchFamily="18" charset="0"/>
              </a:rPr>
              <a:t> </a:t>
            </a:r>
          </a:p>
          <a:p>
            <a:pPr lvl="0" algn="just"/>
            <a:r>
              <a:rPr lang="pt-BR" sz="2400" b="1" u="sng" dirty="0">
                <a:latin typeface="Times New Roman" pitchFamily="18" charset="0"/>
                <a:cs typeface="Times New Roman" pitchFamily="18" charset="0"/>
              </a:rPr>
              <a:t>Instrumentalidade das formas e o TCE/SP:</a:t>
            </a:r>
            <a:r>
              <a:rPr lang="pt-BR" sz="2400" dirty="0">
                <a:latin typeface="Times New Roman" pitchFamily="18" charset="0"/>
                <a:cs typeface="Times New Roman" pitchFamily="18" charset="0"/>
              </a:rPr>
              <a:t> </a:t>
            </a:r>
          </a:p>
          <a:p>
            <a:pPr algn="just"/>
            <a:r>
              <a:rPr lang="pt-BR" sz="2400" dirty="0">
                <a:latin typeface="Times New Roman" pitchFamily="18" charset="0"/>
                <a:cs typeface="Times New Roman" pitchFamily="18" charset="0"/>
              </a:rPr>
              <a:t>"Assim, o formalismo não pode se sobrepor às finalidade precípuas do certame de guardar a boa-fé e selecionar a proposta mais vantajosa para a administração."</a:t>
            </a:r>
            <a:r>
              <a:rPr lang="pt-BR" sz="2400" b="1" dirty="0">
                <a:latin typeface="Times New Roman" pitchFamily="18" charset="0"/>
                <a:cs typeface="Times New Roman" pitchFamily="18" charset="0"/>
              </a:rPr>
              <a:t> [</a:t>
            </a:r>
            <a:r>
              <a:rPr lang="pt-BR" sz="2400" b="1" u="sng" dirty="0">
                <a:latin typeface="Times New Roman" pitchFamily="18" charset="0"/>
                <a:cs typeface="Times New Roman" pitchFamily="18" charset="0"/>
                <a:hlinkClick r:id="rId3"/>
              </a:rPr>
              <a:t>00009701.989.22-0</a:t>
            </a:r>
            <a:r>
              <a:rPr lang="pt-BR" sz="2400" b="1" dirty="0">
                <a:latin typeface="Times New Roman" pitchFamily="18" charset="0"/>
                <a:cs typeface="Times New Roman" pitchFamily="18" charset="0"/>
              </a:rPr>
              <a:t>]</a:t>
            </a:r>
            <a:endParaRPr lang="pt-BR" sz="2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0"/>
            <a:ext cx="1027747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object 3"/>
          <p:cNvSpPr/>
          <p:nvPr/>
        </p:nvSpPr>
        <p:spPr>
          <a:xfrm flipV="1">
            <a:off x="5981700" y="3327239"/>
            <a:ext cx="4316569" cy="45719"/>
          </a:xfrm>
          <a:custGeom>
            <a:avLst/>
            <a:gdLst/>
            <a:ahLst/>
            <a:cxnLst/>
            <a:rect l="l" t="t" r="r" b="b"/>
            <a:pathLst>
              <a:path w="5251450" h="18414">
                <a:moveTo>
                  <a:pt x="5251069" y="0"/>
                </a:moveTo>
                <a:lnTo>
                  <a:pt x="0" y="0"/>
                </a:lnTo>
                <a:lnTo>
                  <a:pt x="0" y="18287"/>
                </a:lnTo>
                <a:lnTo>
                  <a:pt x="5251069" y="18287"/>
                </a:lnTo>
                <a:lnTo>
                  <a:pt x="5251069" y="0"/>
                </a:lnTo>
                <a:close/>
              </a:path>
            </a:pathLst>
          </a:custGeom>
          <a:solidFill>
            <a:srgbClr val="000000"/>
          </a:solidFill>
        </p:spPr>
        <p:txBody>
          <a:bodyPr wrap="square" lIns="0" tIns="0" rIns="0" bIns="0" rtlCol="0"/>
          <a:lstStyle/>
          <a:p>
            <a:endParaRPr/>
          </a:p>
        </p:txBody>
      </p:sp>
      <p:sp>
        <p:nvSpPr>
          <p:cNvPr id="6" name="Retângulo 5"/>
          <p:cNvSpPr/>
          <p:nvPr/>
        </p:nvSpPr>
        <p:spPr>
          <a:xfrm>
            <a:off x="5981700" y="2696745"/>
            <a:ext cx="2419252" cy="584775"/>
          </a:xfrm>
          <a:prstGeom prst="rect">
            <a:avLst/>
          </a:prstGeom>
        </p:spPr>
        <p:txBody>
          <a:bodyPr wrap="none">
            <a:spAutoFit/>
          </a:bodyPr>
          <a:lstStyle/>
          <a:p>
            <a:pPr lvl="0" algn="ctr"/>
            <a:r>
              <a:rPr lang="pt-BR" sz="3200" b="1" dirty="0" smtClean="0">
                <a:latin typeface="Times New Roman" pitchFamily="18" charset="0"/>
                <a:cs typeface="Times New Roman" pitchFamily="18" charset="0"/>
              </a:rPr>
              <a:t>RECURSOS</a:t>
            </a:r>
            <a:endParaRPr lang="pt-BR" sz="3200" b="1" dirty="0">
              <a:latin typeface="Times New Roman" pitchFamily="18" charset="0"/>
              <a:cs typeface="Times New Roman" pitchFamily="18" charset="0"/>
            </a:endParaRPr>
          </a:p>
        </p:txBody>
      </p:sp>
    </p:spTree>
    <p:extLst>
      <p:ext uri="{BB962C8B-B14F-4D97-AF65-F5344CB8AC3E}">
        <p14:creationId xmlns:p14="http://schemas.microsoft.com/office/powerpoint/2010/main" val="2204462693"/>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202" name="Picture 2"/>
          <p:cNvPicPr>
            <a:picLocks noChangeAspect="1" noChangeArrowheads="1"/>
          </p:cNvPicPr>
          <p:nvPr/>
        </p:nvPicPr>
        <p:blipFill>
          <a:blip r:embed="rId2"/>
          <a:srcRect/>
          <a:stretch>
            <a:fillRect/>
          </a:stretch>
        </p:blipFill>
        <p:spPr bwMode="auto">
          <a:xfrm>
            <a:off x="8877300" y="152400"/>
            <a:ext cx="1212850" cy="469900"/>
          </a:xfrm>
          <a:prstGeom prst="rect">
            <a:avLst/>
          </a:prstGeom>
          <a:noFill/>
          <a:ln>
            <a:noFill/>
          </a:ln>
          <a:effectLst/>
        </p:spPr>
      </p:pic>
      <p:sp>
        <p:nvSpPr>
          <p:cNvPr id="1048711" name="CaixaDeTexto 1"/>
          <p:cNvSpPr txBox="1"/>
          <p:nvPr/>
        </p:nvSpPr>
        <p:spPr>
          <a:xfrm>
            <a:off x="495300" y="152400"/>
            <a:ext cx="9556750" cy="6740307"/>
          </a:xfrm>
          <a:prstGeom prst="rect">
            <a:avLst/>
          </a:prstGeom>
          <a:noFill/>
        </p:spPr>
        <p:txBody>
          <a:bodyPr wrap="square" rtlCol="0">
            <a:spAutoFit/>
          </a:bodyPr>
          <a:lstStyle/>
          <a:p>
            <a:pPr marL="285750" lvl="0" indent="-285750" algn="ctr">
              <a:buClr>
                <a:srgbClr val="FF0000"/>
              </a:buClr>
              <a:buFont typeface="Wingdings" pitchFamily="2" charset="2"/>
              <a:buChar char="v"/>
            </a:pPr>
            <a:r>
              <a:rPr lang="pt-BR" sz="2800" dirty="0" smtClean="0">
                <a:latin typeface="Times New Roman" pitchFamily="18" charset="0"/>
                <a:cs typeface="Times New Roman" pitchFamily="18" charset="0"/>
              </a:rPr>
              <a:t>RECURSOS</a:t>
            </a:r>
            <a:endParaRPr lang="pt-BR" sz="2800" dirty="0">
              <a:latin typeface="Times New Roman" pitchFamily="18" charset="0"/>
              <a:cs typeface="Times New Roman" pitchFamily="18" charset="0"/>
            </a:endParaRPr>
          </a:p>
          <a:p>
            <a:pPr marL="285750" lvl="0" indent="-285750" algn="just">
              <a:buFont typeface="Wingdings" pitchFamily="2" charset="2"/>
              <a:buChar char="Ø"/>
            </a:pPr>
            <a:endParaRPr lang="pt-BR" sz="2600" b="1" dirty="0" smtClean="0">
              <a:latin typeface="Times New Roman" pitchFamily="18" charset="0"/>
              <a:cs typeface="Times New Roman" pitchFamily="18" charset="0"/>
            </a:endParaRPr>
          </a:p>
          <a:p>
            <a:pPr marL="285750" lvl="0" indent="-285750" algn="just">
              <a:buFont typeface="Wingdings" pitchFamily="2" charset="2"/>
              <a:buChar char="Ø"/>
            </a:pPr>
            <a:r>
              <a:rPr lang="pt-BR" sz="2600" b="1" dirty="0" smtClean="0">
                <a:latin typeface="Times New Roman" pitchFamily="18" charset="0"/>
                <a:cs typeface="Times New Roman" pitchFamily="18" charset="0"/>
              </a:rPr>
              <a:t>intenção </a:t>
            </a:r>
            <a:r>
              <a:rPr lang="pt-BR" sz="2600" b="1" dirty="0">
                <a:latin typeface="Times New Roman" pitchFamily="18" charset="0"/>
                <a:cs typeface="Times New Roman" pitchFamily="18" charset="0"/>
              </a:rPr>
              <a:t>de recorrer deverá ser manifestada imediatamente</a:t>
            </a:r>
            <a:r>
              <a:rPr lang="pt-BR" sz="2600" dirty="0">
                <a:latin typeface="Times New Roman" pitchFamily="18" charset="0"/>
                <a:cs typeface="Times New Roman" pitchFamily="18" charset="0"/>
              </a:rPr>
              <a:t>, </a:t>
            </a:r>
            <a:r>
              <a:rPr lang="pt-BR" sz="2600" b="1" dirty="0">
                <a:latin typeface="Times New Roman" pitchFamily="18" charset="0"/>
                <a:cs typeface="Times New Roman" pitchFamily="18" charset="0"/>
              </a:rPr>
              <a:t>sob pena de </a:t>
            </a:r>
            <a:r>
              <a:rPr lang="pt-BR" sz="2600" b="1" dirty="0" smtClean="0">
                <a:latin typeface="Times New Roman" pitchFamily="18" charset="0"/>
                <a:cs typeface="Times New Roman" pitchFamily="18" charset="0"/>
              </a:rPr>
              <a:t>preclusão</a:t>
            </a:r>
            <a:r>
              <a:rPr lang="pt-BR" sz="2600" dirty="0" smtClean="0">
                <a:latin typeface="Times New Roman" pitchFamily="18" charset="0"/>
                <a:cs typeface="Times New Roman" pitchFamily="18" charset="0"/>
              </a:rPr>
              <a:t>;</a:t>
            </a:r>
          </a:p>
          <a:p>
            <a:pPr marL="285750" lvl="0" indent="-285750" algn="just">
              <a:buFont typeface="Wingdings" pitchFamily="2" charset="2"/>
              <a:buChar char="Ø"/>
            </a:pPr>
            <a:endParaRPr lang="pt-BR" sz="2600" dirty="0" smtClean="0">
              <a:latin typeface="Times New Roman" pitchFamily="18" charset="0"/>
              <a:cs typeface="Times New Roman" pitchFamily="18" charset="0"/>
            </a:endParaRPr>
          </a:p>
          <a:p>
            <a:pPr marL="285750" lvl="0" indent="-285750" algn="just">
              <a:buFont typeface="Wingdings" pitchFamily="2" charset="2"/>
              <a:buChar char="Ø"/>
            </a:pPr>
            <a:r>
              <a:rPr lang="pt-BR" sz="2600" i="1" dirty="0" err="1" smtClean="0">
                <a:solidFill>
                  <a:srgbClr val="FF0000"/>
                </a:solidFill>
                <a:latin typeface="Times New Roman" pitchFamily="18" charset="0"/>
                <a:cs typeface="Times New Roman" pitchFamily="18" charset="0"/>
              </a:rPr>
              <a:t>INs</a:t>
            </a:r>
            <a:r>
              <a:rPr lang="pt-BR" sz="2600" i="1" dirty="0" smtClean="0">
                <a:solidFill>
                  <a:srgbClr val="FF0000"/>
                </a:solidFill>
                <a:latin typeface="Times New Roman" pitchFamily="18" charset="0"/>
                <a:cs typeface="Times New Roman" pitchFamily="18" charset="0"/>
              </a:rPr>
              <a:t> - </a:t>
            </a:r>
            <a:r>
              <a:rPr lang="pt-BR" sz="2600" i="1" dirty="0">
                <a:solidFill>
                  <a:srgbClr val="FF0000"/>
                </a:solidFill>
                <a:latin typeface="Times New Roman" pitchFamily="18" charset="0"/>
                <a:cs typeface="Times New Roman" pitchFamily="18" charset="0"/>
              </a:rPr>
              <a:t>manifestação de recorrer: </a:t>
            </a:r>
            <a:r>
              <a:rPr lang="pt-BR" sz="2600" b="1" i="1" dirty="0">
                <a:solidFill>
                  <a:srgbClr val="FF0000"/>
                </a:solidFill>
                <a:latin typeface="Times New Roman" pitchFamily="18" charset="0"/>
                <a:cs typeface="Times New Roman" pitchFamily="18" charset="0"/>
              </a:rPr>
              <a:t>prazo não inferior a 10 min</a:t>
            </a:r>
            <a:r>
              <a:rPr lang="pt-BR" sz="2600" i="1" dirty="0">
                <a:solidFill>
                  <a:srgbClr val="FF0000"/>
                </a:solidFill>
                <a:latin typeface="Times New Roman" pitchFamily="18" charset="0"/>
                <a:cs typeface="Times New Roman" pitchFamily="18" charset="0"/>
              </a:rPr>
              <a:t>, sob pena de </a:t>
            </a:r>
            <a:r>
              <a:rPr lang="pt-BR" sz="2600" i="1" dirty="0" smtClean="0">
                <a:solidFill>
                  <a:srgbClr val="FF0000"/>
                </a:solidFill>
                <a:latin typeface="Times New Roman" pitchFamily="18" charset="0"/>
                <a:cs typeface="Times New Roman" pitchFamily="18" charset="0"/>
              </a:rPr>
              <a:t>preclusão;</a:t>
            </a:r>
          </a:p>
          <a:p>
            <a:pPr lvl="0" algn="just"/>
            <a:endParaRPr lang="pt-BR" sz="2600" dirty="0" smtClean="0">
              <a:latin typeface="Times New Roman" pitchFamily="18" charset="0"/>
              <a:cs typeface="Times New Roman" pitchFamily="18" charset="0"/>
            </a:endParaRPr>
          </a:p>
          <a:p>
            <a:pPr marL="285750" lvl="0" indent="-285750" algn="just">
              <a:buFont typeface="Wingdings" pitchFamily="2" charset="2"/>
              <a:buChar char="Ø"/>
            </a:pPr>
            <a:r>
              <a:rPr lang="pt-BR" sz="2600" b="1" dirty="0">
                <a:latin typeface="Times New Roman" pitchFamily="18" charset="0"/>
                <a:cs typeface="Times New Roman" pitchFamily="18" charset="0"/>
              </a:rPr>
              <a:t>3 dias úteis</a:t>
            </a:r>
            <a:r>
              <a:rPr lang="pt-BR" sz="2600" dirty="0">
                <a:latin typeface="Times New Roman" pitchFamily="18" charset="0"/>
                <a:cs typeface="Times New Roman" pitchFamily="18" charset="0"/>
              </a:rPr>
              <a:t>, contado da data de intimação ou de lavratura da ata, em face de </a:t>
            </a:r>
            <a:r>
              <a:rPr lang="pt-BR" sz="2600" b="1" dirty="0">
                <a:latin typeface="Times New Roman" pitchFamily="18" charset="0"/>
                <a:cs typeface="Times New Roman" pitchFamily="18" charset="0"/>
              </a:rPr>
              <a:t>julgamento das propostas,</a:t>
            </a:r>
            <a:r>
              <a:rPr lang="pt-BR" sz="2600" dirty="0">
                <a:latin typeface="Times New Roman" pitchFamily="18" charset="0"/>
                <a:cs typeface="Times New Roman" pitchFamily="18" charset="0"/>
              </a:rPr>
              <a:t> ato de </a:t>
            </a:r>
            <a:r>
              <a:rPr lang="pt-BR" sz="2600" b="1" dirty="0">
                <a:latin typeface="Times New Roman" pitchFamily="18" charset="0"/>
                <a:cs typeface="Times New Roman" pitchFamily="18" charset="0"/>
              </a:rPr>
              <a:t>habilitação, inabilitação, anulação ou revogação</a:t>
            </a:r>
            <a:r>
              <a:rPr lang="pt-BR" sz="2600" dirty="0">
                <a:latin typeface="Times New Roman" pitchFamily="18" charset="0"/>
                <a:cs typeface="Times New Roman" pitchFamily="18" charset="0"/>
              </a:rPr>
              <a:t> da </a:t>
            </a:r>
            <a:r>
              <a:rPr lang="pt-BR" sz="2600" dirty="0" smtClean="0">
                <a:latin typeface="Times New Roman" pitchFamily="18" charset="0"/>
                <a:cs typeface="Times New Roman" pitchFamily="18" charset="0"/>
              </a:rPr>
              <a:t>licitação e extinção contratual unilateral;</a:t>
            </a:r>
            <a:endParaRPr lang="pt-BR" sz="2600" dirty="0">
              <a:latin typeface="Times New Roman" pitchFamily="18" charset="0"/>
              <a:cs typeface="Times New Roman" pitchFamily="18" charset="0"/>
            </a:endParaRPr>
          </a:p>
          <a:p>
            <a:pPr marL="285750" lvl="0" indent="-285750" algn="just">
              <a:buFont typeface="Wingdings" pitchFamily="2" charset="2"/>
              <a:buChar char="Ø"/>
            </a:pPr>
            <a:endParaRPr lang="pt-BR" sz="2600" dirty="0">
              <a:latin typeface="Times New Roman" pitchFamily="18" charset="0"/>
              <a:cs typeface="Times New Roman" pitchFamily="18" charset="0"/>
            </a:endParaRPr>
          </a:p>
          <a:p>
            <a:pPr marL="285750" lvl="0" indent="-285750" algn="just">
              <a:buFont typeface="Wingdings" pitchFamily="2" charset="2"/>
              <a:buChar char="Ø"/>
            </a:pPr>
            <a:r>
              <a:rPr lang="pt-BR" sz="2600" dirty="0">
                <a:latin typeface="Times New Roman" pitchFamily="18" charset="0"/>
                <a:cs typeface="Times New Roman" pitchFamily="18" charset="0"/>
              </a:rPr>
              <a:t>prazo para </a:t>
            </a:r>
            <a:r>
              <a:rPr lang="pt-BR" sz="2600" b="1" dirty="0">
                <a:latin typeface="Times New Roman" pitchFamily="18" charset="0"/>
                <a:cs typeface="Times New Roman" pitchFamily="18" charset="0"/>
              </a:rPr>
              <a:t>contrarrazões</a:t>
            </a:r>
            <a:r>
              <a:rPr lang="pt-BR" sz="2600" dirty="0">
                <a:latin typeface="Times New Roman" pitchFamily="18" charset="0"/>
                <a:cs typeface="Times New Roman" pitchFamily="18" charset="0"/>
              </a:rPr>
              <a:t> é de </a:t>
            </a:r>
            <a:r>
              <a:rPr lang="pt-BR" sz="2600" b="1" dirty="0">
                <a:latin typeface="Times New Roman" pitchFamily="18" charset="0"/>
                <a:cs typeface="Times New Roman" pitchFamily="18" charset="0"/>
              </a:rPr>
              <a:t>3 dias úteis</a:t>
            </a:r>
            <a:r>
              <a:rPr lang="pt-BR" sz="2600" dirty="0" smtClean="0">
                <a:latin typeface="Times New Roman" pitchFamily="18" charset="0"/>
                <a:cs typeface="Times New Roman" pitchFamily="18" charset="0"/>
              </a:rPr>
              <a:t>.</a:t>
            </a:r>
          </a:p>
          <a:p>
            <a:pPr marL="285750" lvl="0" indent="-285750" algn="just">
              <a:buFont typeface="Wingdings" pitchFamily="2" charset="2"/>
              <a:buChar char="Ø"/>
            </a:pPr>
            <a:endParaRPr lang="pt-BR" sz="2600" b="1" dirty="0">
              <a:latin typeface="Times New Roman" pitchFamily="18" charset="0"/>
              <a:cs typeface="Times New Roman" pitchFamily="18" charset="0"/>
            </a:endParaRPr>
          </a:p>
          <a:p>
            <a:pPr marL="285750" lvl="0" indent="-285750" algn="just">
              <a:buFont typeface="Wingdings" pitchFamily="2" charset="2"/>
              <a:buChar char="Ø"/>
            </a:pPr>
            <a:r>
              <a:rPr lang="pt-BR" sz="2600" b="1" dirty="0" smtClean="0">
                <a:latin typeface="Times New Roman" pitchFamily="18" charset="0"/>
                <a:cs typeface="Times New Roman" pitchFamily="18" charset="0"/>
              </a:rPr>
              <a:t>apreciação </a:t>
            </a:r>
            <a:r>
              <a:rPr lang="pt-BR" sz="2600" b="1" dirty="0">
                <a:latin typeface="Times New Roman" pitchFamily="18" charset="0"/>
                <a:cs typeface="Times New Roman" pitchFamily="18" charset="0"/>
              </a:rPr>
              <a:t>dar-se-á em fase única</a:t>
            </a:r>
            <a:r>
              <a:rPr lang="pt-BR" sz="2600" b="1" dirty="0" smtClean="0">
                <a:latin typeface="Times New Roman" pitchFamily="18" charset="0"/>
                <a:cs typeface="Times New Roman" pitchFamily="18" charset="0"/>
              </a:rPr>
              <a:t>.</a:t>
            </a:r>
            <a:endParaRPr lang="pt-BR" sz="26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203" name="Picture 2"/>
          <p:cNvPicPr>
            <a:picLocks noChangeAspect="1" noChangeArrowheads="1"/>
          </p:cNvPicPr>
          <p:nvPr/>
        </p:nvPicPr>
        <p:blipFill>
          <a:blip r:embed="rId2"/>
          <a:srcRect/>
          <a:stretch>
            <a:fillRect/>
          </a:stretch>
        </p:blipFill>
        <p:spPr bwMode="auto">
          <a:xfrm>
            <a:off x="8877300" y="152400"/>
            <a:ext cx="1212850" cy="469900"/>
          </a:xfrm>
          <a:prstGeom prst="rect">
            <a:avLst/>
          </a:prstGeom>
          <a:noFill/>
          <a:ln>
            <a:noFill/>
          </a:ln>
          <a:effectLst/>
        </p:spPr>
      </p:pic>
      <p:sp>
        <p:nvSpPr>
          <p:cNvPr id="1048712" name="CaixaDeTexto 1"/>
          <p:cNvSpPr txBox="1"/>
          <p:nvPr/>
        </p:nvSpPr>
        <p:spPr>
          <a:xfrm>
            <a:off x="342900" y="152400"/>
            <a:ext cx="9340076" cy="6001643"/>
          </a:xfrm>
          <a:prstGeom prst="rect">
            <a:avLst/>
          </a:prstGeom>
          <a:noFill/>
        </p:spPr>
        <p:txBody>
          <a:bodyPr wrap="square" rtlCol="0">
            <a:spAutoFit/>
          </a:bodyPr>
          <a:lstStyle/>
          <a:p>
            <a:pPr marL="285750" lvl="0" indent="-285750" algn="ctr">
              <a:buClr>
                <a:srgbClr val="FF0000"/>
              </a:buClr>
              <a:buFont typeface="Wingdings" pitchFamily="2" charset="2"/>
              <a:buChar char="v"/>
            </a:pPr>
            <a:r>
              <a:rPr lang="pt-BR" sz="2800" dirty="0" smtClean="0">
                <a:latin typeface="Times New Roman" pitchFamily="18" charset="0"/>
                <a:cs typeface="Times New Roman" pitchFamily="18" charset="0"/>
              </a:rPr>
              <a:t>RECURSOS</a:t>
            </a:r>
            <a:endParaRPr lang="pt-BR" sz="2800" dirty="0">
              <a:latin typeface="Times New Roman" pitchFamily="18" charset="0"/>
              <a:cs typeface="Times New Roman" pitchFamily="18" charset="0"/>
            </a:endParaRPr>
          </a:p>
          <a:p>
            <a:pPr marL="342900" lvl="0" indent="-342900" algn="just">
              <a:lnSpc>
                <a:spcPct val="150000"/>
              </a:lnSpc>
              <a:buFont typeface="Wingdings" pitchFamily="2" charset="2"/>
              <a:buChar char="Ø"/>
            </a:pPr>
            <a:r>
              <a:rPr lang="pt-BR" sz="2400" b="1" dirty="0" smtClean="0">
                <a:latin typeface="Times New Roman" pitchFamily="18" charset="0"/>
                <a:cs typeface="Times New Roman" pitchFamily="18" charset="0"/>
              </a:rPr>
              <a:t>dirigido </a:t>
            </a:r>
            <a:r>
              <a:rPr lang="pt-BR" sz="2400" b="1" dirty="0">
                <a:latin typeface="Times New Roman" pitchFamily="18" charset="0"/>
                <a:cs typeface="Times New Roman" pitchFamily="18" charset="0"/>
              </a:rPr>
              <a:t>à autoridade que tiver editado o ato ou proferido a decisão </a:t>
            </a:r>
            <a:r>
              <a:rPr lang="pt-BR" sz="2400" b="1" dirty="0" smtClean="0">
                <a:latin typeface="Times New Roman" pitchFamily="18" charset="0"/>
                <a:cs typeface="Times New Roman" pitchFamily="18" charset="0"/>
              </a:rPr>
              <a:t>recorrida</a:t>
            </a:r>
          </a:p>
          <a:p>
            <a:pPr marL="342900" lvl="0" indent="-342900" algn="just">
              <a:lnSpc>
                <a:spcPct val="150000"/>
              </a:lnSpc>
              <a:buFont typeface="Wingdings" pitchFamily="2" charset="2"/>
              <a:buChar char="Ø"/>
            </a:pPr>
            <a:endParaRPr lang="pt-BR" sz="1800" dirty="0" smtClean="0">
              <a:latin typeface="Times New Roman" pitchFamily="18" charset="0"/>
              <a:cs typeface="Times New Roman" pitchFamily="18" charset="0"/>
            </a:endParaRPr>
          </a:p>
          <a:p>
            <a:pPr marL="342900" lvl="0" indent="-342900" algn="just">
              <a:lnSpc>
                <a:spcPct val="150000"/>
              </a:lnSpc>
              <a:buFont typeface="Wingdings" pitchFamily="2" charset="2"/>
              <a:buChar char="Ø"/>
            </a:pPr>
            <a:r>
              <a:rPr lang="pt-BR" sz="2400" b="1" dirty="0" smtClean="0">
                <a:latin typeface="Times New Roman" pitchFamily="18" charset="0"/>
                <a:cs typeface="Times New Roman" pitchFamily="18" charset="0"/>
              </a:rPr>
              <a:t>se </a:t>
            </a:r>
            <a:r>
              <a:rPr lang="pt-BR" sz="2400" b="1" dirty="0">
                <a:latin typeface="Times New Roman" pitchFamily="18" charset="0"/>
                <a:cs typeface="Times New Roman" pitchFamily="18" charset="0"/>
              </a:rPr>
              <a:t>não reconsiderar</a:t>
            </a:r>
            <a:r>
              <a:rPr lang="pt-BR" sz="2400" dirty="0">
                <a:latin typeface="Times New Roman" pitchFamily="18" charset="0"/>
                <a:cs typeface="Times New Roman" pitchFamily="18" charset="0"/>
              </a:rPr>
              <a:t> o ato ou a </a:t>
            </a:r>
            <a:r>
              <a:rPr lang="pt-BR" sz="2400" b="1" dirty="0">
                <a:latin typeface="Times New Roman" pitchFamily="18" charset="0"/>
                <a:cs typeface="Times New Roman" pitchFamily="18" charset="0"/>
              </a:rPr>
              <a:t>decisão no prazo de 3 (três) dias úteis</a:t>
            </a:r>
            <a:r>
              <a:rPr lang="pt-BR" sz="2400" dirty="0">
                <a:latin typeface="Times New Roman" pitchFamily="18" charset="0"/>
                <a:cs typeface="Times New Roman" pitchFamily="18" charset="0"/>
              </a:rPr>
              <a:t>, </a:t>
            </a:r>
            <a:r>
              <a:rPr lang="pt-BR" sz="2400" b="1" dirty="0">
                <a:latin typeface="Times New Roman" pitchFamily="18" charset="0"/>
                <a:cs typeface="Times New Roman" pitchFamily="18" charset="0"/>
              </a:rPr>
              <a:t>encaminhará o recurso</a:t>
            </a:r>
            <a:r>
              <a:rPr lang="pt-BR" sz="2400" dirty="0">
                <a:latin typeface="Times New Roman" pitchFamily="18" charset="0"/>
                <a:cs typeface="Times New Roman" pitchFamily="18" charset="0"/>
              </a:rPr>
              <a:t> </a:t>
            </a:r>
            <a:r>
              <a:rPr lang="pt-BR" sz="2400" b="1" dirty="0" smtClean="0">
                <a:latin typeface="Times New Roman" pitchFamily="18" charset="0"/>
                <a:cs typeface="Times New Roman" pitchFamily="18" charset="0"/>
              </a:rPr>
              <a:t>à </a:t>
            </a:r>
            <a:r>
              <a:rPr lang="pt-BR" sz="2400" b="1" dirty="0">
                <a:latin typeface="Times New Roman" pitchFamily="18" charset="0"/>
                <a:cs typeface="Times New Roman" pitchFamily="18" charset="0"/>
              </a:rPr>
              <a:t>autoridade </a:t>
            </a:r>
            <a:r>
              <a:rPr lang="pt-BR" sz="2400" b="1" dirty="0" smtClean="0">
                <a:latin typeface="Times New Roman" pitchFamily="18" charset="0"/>
                <a:cs typeface="Times New Roman" pitchFamily="18" charset="0"/>
              </a:rPr>
              <a:t>superior</a:t>
            </a:r>
            <a:r>
              <a:rPr lang="pt-BR" sz="2400" dirty="0" smtClean="0">
                <a:latin typeface="Times New Roman" pitchFamily="18" charset="0"/>
                <a:cs typeface="Times New Roman" pitchFamily="18" charset="0"/>
              </a:rPr>
              <a:t>, a </a:t>
            </a:r>
            <a:r>
              <a:rPr lang="pt-BR" sz="2400" dirty="0">
                <a:latin typeface="Times New Roman" pitchFamily="18" charset="0"/>
                <a:cs typeface="Times New Roman" pitchFamily="18" charset="0"/>
              </a:rPr>
              <a:t>qual deverá proferir sua decisão no </a:t>
            </a:r>
            <a:r>
              <a:rPr lang="pt-BR" sz="2400" b="1" dirty="0">
                <a:latin typeface="Times New Roman" pitchFamily="18" charset="0"/>
                <a:cs typeface="Times New Roman" pitchFamily="18" charset="0"/>
              </a:rPr>
              <a:t>prazo máximo de 10 (dez) dias úteis</a:t>
            </a:r>
            <a:r>
              <a:rPr lang="pt-BR" sz="2400" dirty="0">
                <a:latin typeface="Times New Roman" pitchFamily="18" charset="0"/>
                <a:cs typeface="Times New Roman" pitchFamily="18" charset="0"/>
              </a:rPr>
              <a:t>, contado </a:t>
            </a:r>
            <a:r>
              <a:rPr lang="pt-BR" sz="2400" b="1" dirty="0">
                <a:latin typeface="Times New Roman" pitchFamily="18" charset="0"/>
                <a:cs typeface="Times New Roman" pitchFamily="18" charset="0"/>
              </a:rPr>
              <a:t>do recebimento dos autos</a:t>
            </a:r>
            <a:r>
              <a:rPr lang="pt-BR" sz="2400" dirty="0" smtClean="0">
                <a:latin typeface="Times New Roman" pitchFamily="18" charset="0"/>
                <a:cs typeface="Times New Roman" pitchFamily="18" charset="0"/>
              </a:rPr>
              <a:t>;</a:t>
            </a:r>
          </a:p>
          <a:p>
            <a:pPr marL="342900" lvl="0" indent="-342900" algn="just">
              <a:lnSpc>
                <a:spcPct val="150000"/>
              </a:lnSpc>
              <a:buFont typeface="Wingdings" pitchFamily="2" charset="2"/>
              <a:buChar char="Ø"/>
            </a:pPr>
            <a:endParaRPr lang="pt-BR" sz="1800" dirty="0" smtClean="0">
              <a:latin typeface="Times New Roman" pitchFamily="18" charset="0"/>
              <a:cs typeface="Times New Roman" pitchFamily="18" charset="0"/>
            </a:endParaRPr>
          </a:p>
          <a:p>
            <a:pPr marL="342900" lvl="0" indent="-342900" algn="just">
              <a:lnSpc>
                <a:spcPct val="150000"/>
              </a:lnSpc>
              <a:buFont typeface="Wingdings" pitchFamily="2" charset="2"/>
              <a:buChar char="Ø"/>
            </a:pPr>
            <a:r>
              <a:rPr lang="pt-BR" sz="2400" dirty="0" smtClean="0">
                <a:latin typeface="Times New Roman" pitchFamily="18" charset="0"/>
                <a:cs typeface="Times New Roman" pitchFamily="18" charset="0"/>
              </a:rPr>
              <a:t>O </a:t>
            </a:r>
            <a:r>
              <a:rPr lang="pt-BR" sz="2400" b="1" dirty="0">
                <a:latin typeface="Times New Roman" pitchFamily="18" charset="0"/>
                <a:cs typeface="Times New Roman" pitchFamily="18" charset="0"/>
              </a:rPr>
              <a:t>acolhimento </a:t>
            </a:r>
            <a:r>
              <a:rPr lang="pt-BR" sz="2400" dirty="0">
                <a:latin typeface="Times New Roman" pitchFamily="18" charset="0"/>
                <a:cs typeface="Times New Roman" pitchFamily="18" charset="0"/>
              </a:rPr>
              <a:t>do recurso implicará </a:t>
            </a:r>
            <a:r>
              <a:rPr lang="pt-BR" sz="2400" b="1" dirty="0">
                <a:latin typeface="Times New Roman" pitchFamily="18" charset="0"/>
                <a:cs typeface="Times New Roman" pitchFamily="18" charset="0"/>
              </a:rPr>
              <a:t>invalidação apenas de ato insuscetível de aproveitamento</a:t>
            </a:r>
            <a:r>
              <a:rPr lang="pt-BR" sz="2400" dirty="0">
                <a:latin typeface="Times New Roman" pitchFamily="18" charset="0"/>
                <a:cs typeface="Times New Roman" pitchFamily="18" charset="0"/>
              </a:rPr>
              <a:t>;</a:t>
            </a:r>
          </a:p>
          <a:p>
            <a:endParaRPr lang="pt-BR"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4002</TotalTime>
  <Words>5655</Words>
  <Application>Microsoft Office PowerPoint</Application>
  <PresentationFormat>Slides de 35 mm</PresentationFormat>
  <Paragraphs>858</Paragraphs>
  <Slides>125</Slides>
  <Notes>2</Notes>
  <HiddenSlides>0</HiddenSlides>
  <MMClips>0</MMClips>
  <ScaleCrop>false</ScaleCrop>
  <HeadingPairs>
    <vt:vector size="4" baseType="variant">
      <vt:variant>
        <vt:lpstr>Tema</vt:lpstr>
      </vt:variant>
      <vt:variant>
        <vt:i4>1</vt:i4>
      </vt:variant>
      <vt:variant>
        <vt:lpstr>Títulos de slides</vt:lpstr>
      </vt:variant>
      <vt:variant>
        <vt:i4>125</vt:i4>
      </vt:variant>
    </vt:vector>
  </HeadingPairs>
  <TitlesOfParts>
    <vt:vector size="126" baseType="lpstr">
      <vt:lpstr>Office Theme</vt:lpstr>
      <vt:lpstr>Apresentação do PowerPoint</vt:lpstr>
      <vt:lpstr>Apresentação do PowerPoint</vt:lpstr>
      <vt:lpstr>Apresentação do PowerPoint</vt:lpstr>
      <vt:lpstr>Critériosa;  Detalhista;  Dispersa;  Customizável.</vt:lpstr>
      <vt:lpstr>Aspectos da Fase Interna</vt:lpstr>
      <vt:lpstr>                  Processo interno e suas peças - Art. 18    </vt:lpstr>
      <vt:lpstr>ETP [art. 18, I]  deverá evidenciar o problema a ser resolvido e a sua melhor solução, de modo a permitir a avaliação da viabilidade técnica e econômica da contratação</vt:lpstr>
      <vt:lpstr>I - descrição da necessidade;  II - demonstração da previsão da contratação no PCA  III - requisitos da contratação;  IV - quantidades;  V - alternativas possíveis, e justificativa da escolha </vt:lpstr>
      <vt:lpstr>VI - estimativa do valor;  VII - descrição da solução como um todo;  VIII - justificativas para o parcelamento ou não;  IX - demonstrativo dos resultados pretendidos  X - providências a serem adotadas previamente à celebração do contrato  </vt:lpstr>
      <vt:lpstr>XI - contratações correlatas;  XII - descrição de possíveis impactos ambientais e respectivas medidas mitigadoras,   XIII - posicionamento conclusivo sobre a adequação da contratação para o atendimento da necessidade a que se destina. </vt:lpstr>
      <vt:lpstr>ETP – REQUISITOS MÍNIMOS [ART. 18, §2º] I - descrição da necessidade;  IV - estimativas das quantidades;  VI - estimativa do valor da contratação;   VIII - justificativas para o parcelamento ou não;  XIII - posicionamento conclusivo sobre a adequação</vt:lpstr>
      <vt:lpstr>FASE EXTERNA</vt:lpstr>
      <vt:lpstr>FORMALIZAÇÃO</vt:lpstr>
      <vt:lpstr>FORMALIZAÇÃO</vt:lpstr>
      <vt:lpstr>Apresentação do PowerPoint</vt:lpstr>
      <vt:lpstr>PROCESSO</vt:lpstr>
      <vt:lpstr>FLUXOGRAMA</vt:lpstr>
      <vt:lpstr>Agilidade processual: primeiro o preço, depois "os  documentos"  - Economia processual;  - Economia de custos;  </vt:lpstr>
      <vt:lpstr>Apresentação do PowerPoint</vt:lpstr>
      <vt:lpstr>Agentes da Licitação</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VEDAÇÕES AOS AGENTES</vt:lpstr>
      <vt:lpstr>Apresentação do PowerPoint</vt:lpstr>
      <vt:lpstr>Apresentação do PowerPoint</vt:lpstr>
      <vt:lpstr>Apresentação do PowerPoint</vt:lpstr>
      <vt:lpstr>DEFESA DOS AGENTES</vt:lpstr>
      <vt:lpstr>Apresentação do PowerPoint</vt:lpstr>
      <vt:lpstr>Apresentação do PowerPoint</vt:lpstr>
      <vt:lpstr>Apresentação do PowerPoint</vt:lpstr>
      <vt:lpstr>Apresentação do PowerPoint</vt:lpstr>
      <vt:lpstr>ORÇAMENTO SIGILOSO</vt:lpstr>
      <vt:lpstr>Apresentação do PowerPoint</vt:lpstr>
      <vt:lpstr>Apresentação do PowerPoint</vt:lpstr>
      <vt:lpstr>FERRAMENTAS DEMOCRÁTICAS</vt:lpstr>
      <vt:lpstr>Apresentação do PowerPoint</vt:lpstr>
      <vt:lpstr>IMPEDIMENTOS: LICITANTES</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PROPOSTAS E  JULGAMENTO</vt:lpstr>
      <vt:lpstr>Apresentação do PowerPoint</vt:lpstr>
      <vt:lpstr>Apresentação do PowerPoint</vt:lpstr>
      <vt:lpstr>Apresentação do PowerPoint</vt:lpstr>
      <vt:lpstr>Apresentação do PowerPoint</vt:lpstr>
      <vt:lpstr>- Poderá ser exigida na apresentação da proposta, como requisito de pré-habilitação. - A garantia de proposta não poderá ser superior a 1% do valor estimado para a contratação. - Deverá ser devolvida aos licitantes no prazo de 10 dias úteis. - caução em dinheiro ou em títulos da dívida pública; seguro-garantia e fiança bancária.</vt:lpstr>
      <vt:lpstr>Desclassificadas as propostas [art. 59]:  I – vícios insanáveis; II - não obedecerem às especificações técnicas pormenorizadas no edital; III - apresentarem preços inexequíveis ou acima do orçamento estimado para a contratação; IV - não tiverem sua exequibilidade demonstrada; V – em desconformidade com outras exigências do edital, insanáveis.  </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PERFIL:  MODALIDADES</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CASOS PONTUAIS</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PROCESSO EXTERNO LICITATÓRIO</dc:title>
  <dc:creator>Leonardo</dc:creator>
  <cp:lastModifiedBy>leovs</cp:lastModifiedBy>
  <cp:revision>157</cp:revision>
  <cp:lastPrinted>2022-10-22T19:33:40Z</cp:lastPrinted>
  <dcterms:created xsi:type="dcterms:W3CDTF">2022-09-26T01:07:52Z</dcterms:created>
  <dcterms:modified xsi:type="dcterms:W3CDTF">2023-02-15T02:02:10Z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2022-09-24T00:00:00Z</vt:filetime>
  </property>
  <property fmtid="{D5CDD505-2E9C-101B-9397-08002B2CF9AE}" pid="3" name="Creator">
    <vt:lpwstr>Microsoft® Word 2010</vt:lpwstr>
  </property>
  <property fmtid="{D5CDD505-2E9C-101B-9397-08002B2CF9AE}" pid="4" name="LastSaved">
    <vt:filetime>2022-09-25T00:00:00Z</vt:filetime>
  </property>
</Properties>
</file>