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411" r:id="rId2"/>
    <p:sldId id="410" r:id="rId3"/>
    <p:sldId id="413" r:id="rId4"/>
    <p:sldId id="422" r:id="rId5"/>
    <p:sldId id="412" r:id="rId6"/>
    <p:sldId id="421" r:id="rId7"/>
    <p:sldId id="420" r:id="rId8"/>
    <p:sldId id="430" r:id="rId9"/>
    <p:sldId id="424" r:id="rId10"/>
    <p:sldId id="426" r:id="rId11"/>
    <p:sldId id="425" r:id="rId12"/>
    <p:sldId id="428" r:id="rId13"/>
    <p:sldId id="423" r:id="rId14"/>
    <p:sldId id="429" r:id="rId15"/>
    <p:sldId id="437" r:id="rId16"/>
    <p:sldId id="433" r:id="rId17"/>
    <p:sldId id="434" r:id="rId18"/>
    <p:sldId id="435" r:id="rId19"/>
    <p:sldId id="436" r:id="rId20"/>
    <p:sldId id="438" r:id="rId21"/>
    <p:sldId id="439" r:id="rId22"/>
    <p:sldId id="440" r:id="rId23"/>
    <p:sldId id="446" r:id="rId24"/>
    <p:sldId id="449" r:id="rId25"/>
    <p:sldId id="442" r:id="rId26"/>
    <p:sldId id="443" r:id="rId27"/>
    <p:sldId id="444" r:id="rId28"/>
    <p:sldId id="445" r:id="rId29"/>
    <p:sldId id="448" r:id="rId30"/>
    <p:sldId id="441" r:id="rId31"/>
    <p:sldId id="447" r:id="rId32"/>
    <p:sldId id="329" r:id="rId33"/>
  </p:sldIdLst>
  <p:sldSz cx="10287000" cy="6858000" type="35mm"/>
  <p:notesSz cx="6669088" cy="9926638"/>
  <p:defaultTextStyle>
    <a:defPPr>
      <a:defRPr lang="pt-BR"/>
    </a:defPPr>
    <a:lvl1pPr marL="0" algn="l" defTabSz="7329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66492" algn="l" defTabSz="7329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32983" algn="l" defTabSz="7329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99475" algn="l" defTabSz="7329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65966" algn="l" defTabSz="7329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832458" algn="l" defTabSz="7329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98949" algn="l" defTabSz="7329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565441" algn="l" defTabSz="7329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931932" algn="l" defTabSz="7329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47">
          <p15:clr>
            <a:srgbClr val="A4A3A4"/>
          </p15:clr>
        </p15:guide>
        <p15:guide id="2" pos="207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8" autoAdjust="0"/>
    <p:restoredTop sz="93045" autoAdjust="0"/>
  </p:normalViewPr>
  <p:slideViewPr>
    <p:cSldViewPr>
      <p:cViewPr varScale="1">
        <p:scale>
          <a:sx n="68" d="100"/>
          <a:sy n="68" d="100"/>
        </p:scale>
        <p:origin x="-1200" y="-108"/>
      </p:cViewPr>
      <p:guideLst>
        <p:guide orient="horz" pos="1847"/>
        <p:guide pos="20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005" cy="496627"/>
          </a:xfrm>
          <a:prstGeom prst="rect">
            <a:avLst/>
          </a:prstGeom>
        </p:spPr>
        <p:txBody>
          <a:bodyPr vert="horz" lIns="71497" tIns="35748" rIns="71497" bIns="35748" rtlCol="0"/>
          <a:lstStyle>
            <a:lvl1pPr algn="l">
              <a:defRPr sz="9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778095" y="1"/>
            <a:ext cx="2889014" cy="496627"/>
          </a:xfrm>
          <a:prstGeom prst="rect">
            <a:avLst/>
          </a:prstGeom>
        </p:spPr>
        <p:txBody>
          <a:bodyPr vert="horz" lIns="71497" tIns="35748" rIns="71497" bIns="35748" rtlCol="0"/>
          <a:lstStyle>
            <a:lvl1pPr algn="r">
              <a:defRPr sz="900"/>
            </a:lvl1pPr>
          </a:lstStyle>
          <a:p>
            <a:fld id="{57C8FF5A-5735-4571-B443-45DABF9C7919}" type="datetimeFigureOut">
              <a:rPr lang="pt-BR" smtClean="0"/>
              <a:t>26/02/2023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8538"/>
            <a:ext cx="2890005" cy="496627"/>
          </a:xfrm>
          <a:prstGeom prst="rect">
            <a:avLst/>
          </a:prstGeom>
        </p:spPr>
        <p:txBody>
          <a:bodyPr vert="horz" lIns="71497" tIns="35748" rIns="71497" bIns="35748" rtlCol="0" anchor="b"/>
          <a:lstStyle>
            <a:lvl1pPr algn="l">
              <a:defRPr sz="9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778095" y="9428538"/>
            <a:ext cx="2889014" cy="496627"/>
          </a:xfrm>
          <a:prstGeom prst="rect">
            <a:avLst/>
          </a:prstGeom>
        </p:spPr>
        <p:txBody>
          <a:bodyPr vert="horz" lIns="71497" tIns="35748" rIns="71497" bIns="35748" rtlCol="0" anchor="b"/>
          <a:lstStyle>
            <a:lvl1pPr algn="r">
              <a:defRPr sz="900"/>
            </a:lvl1pPr>
          </a:lstStyle>
          <a:p>
            <a:fld id="{43B5A7C6-C0F7-446B-9DBB-15CB4A456A8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88287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3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005" cy="496627"/>
          </a:xfrm>
          <a:prstGeom prst="rect">
            <a:avLst/>
          </a:prstGeom>
        </p:spPr>
        <p:txBody>
          <a:bodyPr vert="horz" lIns="71497" tIns="35748" rIns="71497" bIns="35748" rtlCol="0"/>
          <a:lstStyle>
            <a:lvl1pPr algn="l">
              <a:defRPr sz="900"/>
            </a:lvl1pPr>
          </a:lstStyle>
          <a:p>
            <a:endParaRPr lang="pt-BR"/>
          </a:p>
        </p:txBody>
      </p:sp>
      <p:sp>
        <p:nvSpPr>
          <p:cNvPr id="1048774" name="Espaço Reservado para Data 2"/>
          <p:cNvSpPr>
            <a:spLocks noGrp="1"/>
          </p:cNvSpPr>
          <p:nvPr>
            <p:ph type="dt" idx="1"/>
          </p:nvPr>
        </p:nvSpPr>
        <p:spPr>
          <a:xfrm>
            <a:off x="3778095" y="1"/>
            <a:ext cx="2889014" cy="496627"/>
          </a:xfrm>
          <a:prstGeom prst="rect">
            <a:avLst/>
          </a:prstGeom>
        </p:spPr>
        <p:txBody>
          <a:bodyPr vert="horz" lIns="71497" tIns="35748" rIns="71497" bIns="35748" rtlCol="0"/>
          <a:lstStyle>
            <a:lvl1pPr algn="r">
              <a:defRPr sz="900"/>
            </a:lvl1pPr>
          </a:lstStyle>
          <a:p>
            <a:fld id="{237C4858-5D80-4415-80DA-527AE1D1CA64}" type="datetimeFigureOut">
              <a:rPr lang="pt-BR" smtClean="0"/>
              <a:t>26/02/2023</a:t>
            </a:fld>
            <a:endParaRPr lang="pt-BR"/>
          </a:p>
        </p:txBody>
      </p:sp>
      <p:sp>
        <p:nvSpPr>
          <p:cNvPr id="1048775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744538"/>
            <a:ext cx="55832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71497" tIns="35748" rIns="71497" bIns="35748" rtlCol="0" anchor="ctr"/>
          <a:lstStyle/>
          <a:p>
            <a:endParaRPr lang="pt-BR"/>
          </a:p>
        </p:txBody>
      </p:sp>
      <p:sp>
        <p:nvSpPr>
          <p:cNvPr id="1048776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67305" y="4715744"/>
            <a:ext cx="5334479" cy="4466692"/>
          </a:xfrm>
          <a:prstGeom prst="rect">
            <a:avLst/>
          </a:prstGeom>
        </p:spPr>
        <p:txBody>
          <a:bodyPr vert="horz" lIns="71497" tIns="35748" rIns="71497" bIns="35748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1048777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538"/>
            <a:ext cx="2890005" cy="496627"/>
          </a:xfrm>
          <a:prstGeom prst="rect">
            <a:avLst/>
          </a:prstGeom>
        </p:spPr>
        <p:txBody>
          <a:bodyPr vert="horz" lIns="71497" tIns="35748" rIns="71497" bIns="35748" rtlCol="0" anchor="b"/>
          <a:lstStyle>
            <a:lvl1pPr algn="l">
              <a:defRPr sz="900"/>
            </a:lvl1pPr>
          </a:lstStyle>
          <a:p>
            <a:endParaRPr lang="pt-BR"/>
          </a:p>
        </p:txBody>
      </p:sp>
      <p:sp>
        <p:nvSpPr>
          <p:cNvPr id="1048778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778095" y="9428538"/>
            <a:ext cx="2889014" cy="496627"/>
          </a:xfrm>
          <a:prstGeom prst="rect">
            <a:avLst/>
          </a:prstGeom>
        </p:spPr>
        <p:txBody>
          <a:bodyPr vert="horz" lIns="71497" tIns="35748" rIns="71497" bIns="35748" rtlCol="0" anchor="b"/>
          <a:lstStyle>
            <a:lvl1pPr algn="r">
              <a:defRPr sz="900"/>
            </a:lvl1pPr>
          </a:lstStyle>
          <a:p>
            <a:fld id="{FC5BC44E-1609-4C6E-A5AA-2AE42D4D902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0523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3298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66492" algn="l" defTabSz="73298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32983" algn="l" defTabSz="73298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099475" algn="l" defTabSz="73298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465966" algn="l" defTabSz="73298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832458" algn="l" defTabSz="73298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198949" algn="l" defTabSz="73298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565441" algn="l" defTabSz="73298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931932" algn="l" defTabSz="73298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744538"/>
            <a:ext cx="5583238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p:notes"/>
          <p:cNvSpPr txBox="1">
            <a:spLocks noGrp="1"/>
          </p:cNvSpPr>
          <p:nvPr>
            <p:ph type="body" idx="1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spcFirstLastPara="1" wrap="square" lIns="94809" tIns="94809" rIns="94809" bIns="94809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BC44E-1609-4C6E-A5AA-2AE42D4D9028}" type="slidenum">
              <a:rPr lang="pt-BR" smtClean="0"/>
              <a:t>30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0300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2" name="Holder 2"/>
          <p:cNvSpPr>
            <a:spLocks noGrp="1"/>
          </p:cNvSpPr>
          <p:nvPr>
            <p:ph type="ctrTitle"/>
          </p:nvPr>
        </p:nvSpPr>
        <p:spPr>
          <a:xfrm>
            <a:off x="545656" y="2125980"/>
            <a:ext cx="6184111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/>
          </a:p>
        </p:txBody>
      </p:sp>
      <p:sp>
        <p:nvSpPr>
          <p:cNvPr id="1048763" name="Holder 3"/>
          <p:cNvSpPr>
            <a:spLocks noGrp="1"/>
          </p:cNvSpPr>
          <p:nvPr>
            <p:ph type="subTitle" idx="4"/>
          </p:nvPr>
        </p:nvSpPr>
        <p:spPr>
          <a:xfrm>
            <a:off x="1091314" y="3840480"/>
            <a:ext cx="5092798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/>
          </a:p>
        </p:txBody>
      </p:sp>
      <p:sp>
        <p:nvSpPr>
          <p:cNvPr id="104876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76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2/26/2023</a:t>
            </a:fld>
            <a:endParaRPr lang="en-US"/>
          </a:p>
        </p:txBody>
      </p:sp>
      <p:sp>
        <p:nvSpPr>
          <p:cNvPr id="104876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Holder 2"/>
          <p:cNvSpPr>
            <a:spLocks noGrp="1"/>
          </p:cNvSpPr>
          <p:nvPr>
            <p:ph type="title"/>
          </p:nvPr>
        </p:nvSpPr>
        <p:spPr>
          <a:xfrm>
            <a:off x="3508454" y="716261"/>
            <a:ext cx="1380559" cy="492443"/>
          </a:xfrm>
        </p:spPr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1048582" name="Holder 3"/>
          <p:cNvSpPr>
            <a:spLocks noGrp="1"/>
          </p:cNvSpPr>
          <p:nvPr>
            <p:ph type="body" idx="1"/>
          </p:nvPr>
        </p:nvSpPr>
        <p:spPr>
          <a:xfrm>
            <a:off x="1027526" y="1119923"/>
            <a:ext cx="5480087" cy="369332"/>
          </a:xfrm>
        </p:spPr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1048583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584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2/26/2023</a:t>
            </a:fld>
            <a:endParaRPr lang="en-US"/>
          </a:p>
        </p:txBody>
      </p:sp>
      <p:sp>
        <p:nvSpPr>
          <p:cNvPr id="1048585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title"/>
          </p:nvPr>
        </p:nvSpPr>
        <p:spPr>
          <a:xfrm>
            <a:off x="3508454" y="716261"/>
            <a:ext cx="1380559" cy="492443"/>
          </a:xfrm>
        </p:spPr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1048768" name="Holder 3"/>
          <p:cNvSpPr>
            <a:spLocks noGrp="1"/>
          </p:cNvSpPr>
          <p:nvPr>
            <p:ph sz="half" idx="2"/>
          </p:nvPr>
        </p:nvSpPr>
        <p:spPr>
          <a:xfrm>
            <a:off x="363772" y="1577340"/>
            <a:ext cx="3164809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/>
          </a:p>
        </p:txBody>
      </p:sp>
      <p:sp>
        <p:nvSpPr>
          <p:cNvPr id="1048769" name="Holder 4"/>
          <p:cNvSpPr>
            <a:spLocks noGrp="1"/>
          </p:cNvSpPr>
          <p:nvPr>
            <p:ph sz="half" idx="3"/>
          </p:nvPr>
        </p:nvSpPr>
        <p:spPr>
          <a:xfrm>
            <a:off x="3746844" y="1577340"/>
            <a:ext cx="3164809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/>
          </a:p>
        </p:txBody>
      </p:sp>
      <p:sp>
        <p:nvSpPr>
          <p:cNvPr id="1048770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771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2/26/2023</a:t>
            </a:fld>
            <a:endParaRPr lang="en-US"/>
          </a:p>
        </p:txBody>
      </p:sp>
      <p:sp>
        <p:nvSpPr>
          <p:cNvPr id="1048772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Holder 2"/>
          <p:cNvSpPr>
            <a:spLocks noGrp="1"/>
          </p:cNvSpPr>
          <p:nvPr>
            <p:ph type="title"/>
          </p:nvPr>
        </p:nvSpPr>
        <p:spPr>
          <a:xfrm>
            <a:off x="3508454" y="716261"/>
            <a:ext cx="1380559" cy="492443"/>
          </a:xfrm>
        </p:spPr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1048612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613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2/26/2023</a:t>
            </a:fld>
            <a:endParaRPr lang="en-US"/>
          </a:p>
        </p:txBody>
      </p:sp>
      <p:sp>
        <p:nvSpPr>
          <p:cNvPr id="1048614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599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2/26/2023</a:t>
            </a:fld>
            <a:endParaRPr lang="en-US"/>
          </a:p>
        </p:txBody>
      </p:sp>
      <p:sp>
        <p:nvSpPr>
          <p:cNvPr id="1048600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006313" y="784802"/>
            <a:ext cx="6066900" cy="2644400"/>
          </a:xfrm>
          <a:prstGeom prst="rect">
            <a:avLst/>
          </a:prstGeom>
        </p:spPr>
        <p:txBody>
          <a:bodyPr spcFirstLastPara="1" wrap="square" lIns="102333" tIns="22512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Font typeface="Josefin Sans"/>
              <a:buNone/>
              <a:defRPr sz="5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1006317" y="3332439"/>
            <a:ext cx="3752663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Josefin Sans Light"/>
              <a:buNone/>
              <a:defRPr sz="2000" b="1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9pPr>
          </a:lstStyle>
          <a:p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610060" y="1011000"/>
            <a:ext cx="0" cy="3838000"/>
          </a:xfrm>
          <a:prstGeom prst="straightConnector1">
            <a:avLst/>
          </a:prstGeom>
          <a:noFill/>
          <a:ln w="1143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;p2"/>
          <p:cNvCxnSpPr/>
          <p:nvPr/>
        </p:nvCxnSpPr>
        <p:spPr>
          <a:xfrm>
            <a:off x="7291238" y="6146600"/>
            <a:ext cx="2862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12009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Holder 2"/>
          <p:cNvSpPr>
            <a:spLocks noGrp="1"/>
          </p:cNvSpPr>
          <p:nvPr>
            <p:ph type="title"/>
          </p:nvPr>
        </p:nvSpPr>
        <p:spPr>
          <a:xfrm>
            <a:off x="3508454" y="716261"/>
            <a:ext cx="1380559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1048577" name="Holder 3"/>
          <p:cNvSpPr>
            <a:spLocks noGrp="1"/>
          </p:cNvSpPr>
          <p:nvPr>
            <p:ph type="body" idx="1"/>
          </p:nvPr>
        </p:nvSpPr>
        <p:spPr>
          <a:xfrm>
            <a:off x="1027526" y="1119923"/>
            <a:ext cx="5480087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1048578" name="Holder 4"/>
          <p:cNvSpPr>
            <a:spLocks noGrp="1"/>
          </p:cNvSpPr>
          <p:nvPr>
            <p:ph type="ftr" sz="quarter" idx="5"/>
          </p:nvPr>
        </p:nvSpPr>
        <p:spPr>
          <a:xfrm>
            <a:off x="2473645" y="6377940"/>
            <a:ext cx="232813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579" name="Holder 5"/>
          <p:cNvSpPr>
            <a:spLocks noGrp="1"/>
          </p:cNvSpPr>
          <p:nvPr>
            <p:ph type="dt" sz="half" idx="6"/>
          </p:nvPr>
        </p:nvSpPr>
        <p:spPr>
          <a:xfrm>
            <a:off x="363772" y="6377940"/>
            <a:ext cx="167334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2/26/2023</a:t>
            </a:fld>
            <a:endParaRPr lang="en-US"/>
          </a:p>
        </p:txBody>
      </p:sp>
      <p:sp>
        <p:nvSpPr>
          <p:cNvPr id="1048580" name="Holder 6"/>
          <p:cNvSpPr>
            <a:spLocks noGrp="1"/>
          </p:cNvSpPr>
          <p:nvPr>
            <p:ph type="sldNum" sz="quarter" idx="7"/>
          </p:nvPr>
        </p:nvSpPr>
        <p:spPr>
          <a:xfrm>
            <a:off x="5238307" y="6377940"/>
            <a:ext cx="167334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66492">
        <a:defRPr>
          <a:latin typeface="+mn-lt"/>
          <a:ea typeface="+mn-ea"/>
          <a:cs typeface="+mn-cs"/>
        </a:defRPr>
      </a:lvl2pPr>
      <a:lvl3pPr marL="732983">
        <a:defRPr>
          <a:latin typeface="+mn-lt"/>
          <a:ea typeface="+mn-ea"/>
          <a:cs typeface="+mn-cs"/>
        </a:defRPr>
      </a:lvl3pPr>
      <a:lvl4pPr marL="1099475">
        <a:defRPr>
          <a:latin typeface="+mn-lt"/>
          <a:ea typeface="+mn-ea"/>
          <a:cs typeface="+mn-cs"/>
        </a:defRPr>
      </a:lvl4pPr>
      <a:lvl5pPr marL="1465966">
        <a:defRPr>
          <a:latin typeface="+mn-lt"/>
          <a:ea typeface="+mn-ea"/>
          <a:cs typeface="+mn-cs"/>
        </a:defRPr>
      </a:lvl5pPr>
      <a:lvl6pPr marL="1832458">
        <a:defRPr>
          <a:latin typeface="+mn-lt"/>
          <a:ea typeface="+mn-ea"/>
          <a:cs typeface="+mn-cs"/>
        </a:defRPr>
      </a:lvl6pPr>
      <a:lvl7pPr marL="2198949">
        <a:defRPr>
          <a:latin typeface="+mn-lt"/>
          <a:ea typeface="+mn-ea"/>
          <a:cs typeface="+mn-cs"/>
        </a:defRPr>
      </a:lvl7pPr>
      <a:lvl8pPr marL="2565441">
        <a:defRPr>
          <a:latin typeface="+mn-lt"/>
          <a:ea typeface="+mn-ea"/>
          <a:cs typeface="+mn-cs"/>
        </a:defRPr>
      </a:lvl8pPr>
      <a:lvl9pPr marL="2931932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66492">
        <a:defRPr>
          <a:latin typeface="+mn-lt"/>
          <a:ea typeface="+mn-ea"/>
          <a:cs typeface="+mn-cs"/>
        </a:defRPr>
      </a:lvl2pPr>
      <a:lvl3pPr marL="732983">
        <a:defRPr>
          <a:latin typeface="+mn-lt"/>
          <a:ea typeface="+mn-ea"/>
          <a:cs typeface="+mn-cs"/>
        </a:defRPr>
      </a:lvl3pPr>
      <a:lvl4pPr marL="1099475">
        <a:defRPr>
          <a:latin typeface="+mn-lt"/>
          <a:ea typeface="+mn-ea"/>
          <a:cs typeface="+mn-cs"/>
        </a:defRPr>
      </a:lvl4pPr>
      <a:lvl5pPr marL="1465966">
        <a:defRPr>
          <a:latin typeface="+mn-lt"/>
          <a:ea typeface="+mn-ea"/>
          <a:cs typeface="+mn-cs"/>
        </a:defRPr>
      </a:lvl5pPr>
      <a:lvl6pPr marL="1832458">
        <a:defRPr>
          <a:latin typeface="+mn-lt"/>
          <a:ea typeface="+mn-ea"/>
          <a:cs typeface="+mn-cs"/>
        </a:defRPr>
      </a:lvl6pPr>
      <a:lvl7pPr marL="2198949">
        <a:defRPr>
          <a:latin typeface="+mn-lt"/>
          <a:ea typeface="+mn-ea"/>
          <a:cs typeface="+mn-cs"/>
        </a:defRPr>
      </a:lvl7pPr>
      <a:lvl8pPr marL="2565441">
        <a:defRPr>
          <a:latin typeface="+mn-lt"/>
          <a:ea typeface="+mn-ea"/>
          <a:cs typeface="+mn-cs"/>
        </a:defRPr>
      </a:lvl8pPr>
      <a:lvl9pPr marL="2931932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lanalto.gov.br/ccivil_03/LEIS/L8666cons.htm" TargetMode="External"/><Relationship Id="rId2" Type="http://schemas.openxmlformats.org/officeDocument/2006/relationships/hyperlink" Target="https://www.planalto.gov.br/ccivil_03/_ato2019-2022/2021/lei/l14133.htm#art193ii" TargetMode="Externa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www.planalto.gov.br/ccivil_03/_Ato2011-2014/2011/Lei/L12462.htm#art1" TargetMode="External"/><Relationship Id="rId4" Type="http://schemas.openxmlformats.org/officeDocument/2006/relationships/hyperlink" Target="https://www.planalto.gov.br/ccivil_03/LEIS/2002/L10520.ht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499" y="-1714499"/>
            <a:ext cx="6858001" cy="1028699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323;p42"/>
          <p:cNvSpPr txBox="1">
            <a:spLocks noGrp="1"/>
          </p:cNvSpPr>
          <p:nvPr>
            <p:ph type="subTitle" idx="1"/>
          </p:nvPr>
        </p:nvSpPr>
        <p:spPr>
          <a:xfrm>
            <a:off x="874564" y="4052728"/>
            <a:ext cx="5411936" cy="10568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marL="0" indent="0"/>
            <a:r>
              <a:rPr lang="en" dirty="0"/>
              <a:t>Lei Federal nº 14.133/2021</a:t>
            </a:r>
            <a:endParaRPr dirty="0"/>
          </a:p>
        </p:txBody>
      </p:sp>
      <p:pic>
        <p:nvPicPr>
          <p:cNvPr id="12" name="Picture 2" descr="E:\DESIGN\LOGO202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1159" y="4581128"/>
            <a:ext cx="2192057" cy="165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322;p42">
            <a:extLst>
              <a:ext uri="{FF2B5EF4-FFF2-40B4-BE49-F238E27FC236}">
                <a16:creationId xmlns:a16="http://schemas.microsoft.com/office/drawing/2014/main" xmlns="" id="{20ED1BC8-87D0-C217-3686-1C0D30CFC9F3}"/>
              </a:ext>
            </a:extLst>
          </p:cNvPr>
          <p:cNvSpPr txBox="1">
            <a:spLocks/>
          </p:cNvSpPr>
          <p:nvPr/>
        </p:nvSpPr>
        <p:spPr>
          <a:xfrm>
            <a:off x="871590" y="1124744"/>
            <a:ext cx="8310510" cy="26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25106" rIns="102325" bIns="1023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Josefin Sans"/>
              <a:buNone/>
              <a:defRPr sz="5900" b="1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rial"/>
              <a:buNone/>
              <a:defRPr sz="5900" b="0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rial"/>
              <a:buNone/>
              <a:defRPr sz="5900" b="0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rial"/>
              <a:buNone/>
              <a:defRPr sz="5900" b="0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rial"/>
              <a:buNone/>
              <a:defRPr sz="5900" b="0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rial"/>
              <a:buNone/>
              <a:defRPr sz="5900" b="0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rial"/>
              <a:buNone/>
              <a:defRPr sz="5900" b="0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rial"/>
              <a:buNone/>
              <a:defRPr sz="5900" b="0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rial"/>
              <a:buNone/>
              <a:defRPr sz="5900" b="0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400"/>
            <a:r>
              <a:rPr lang="pt-BR" kern="0" dirty="0">
                <a:solidFill>
                  <a:schemeClr val="tx1"/>
                </a:solidFill>
              </a:rPr>
              <a:t>Oficinas: </a:t>
            </a:r>
            <a:r>
              <a:rPr lang="pt-BR" kern="0" dirty="0">
                <a:solidFill>
                  <a:srgbClr val="FF0000"/>
                </a:solidFill>
              </a:rPr>
              <a:t>REGULAMENTAÇÕES</a:t>
            </a:r>
          </a:p>
        </p:txBody>
      </p:sp>
      <p:cxnSp>
        <p:nvCxnSpPr>
          <p:cNvPr id="4" name="Conector reto 3"/>
          <p:cNvCxnSpPr/>
          <p:nvPr/>
        </p:nvCxnSpPr>
        <p:spPr>
          <a:xfrm>
            <a:off x="7312049" y="6235050"/>
            <a:ext cx="249116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tângulo 12"/>
          <p:cNvSpPr/>
          <p:nvPr/>
        </p:nvSpPr>
        <p:spPr>
          <a:xfrm>
            <a:off x="419100" y="1524000"/>
            <a:ext cx="237748" cy="303152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208" tIns="51111" rIns="102208" bIns="51111"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281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562100" y="523320"/>
            <a:ext cx="67585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5 – PESQUISA DE PREÇOS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514604" y="1295400"/>
            <a:ext cx="9448800" cy="220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u="sng" dirty="0"/>
              <a:t>Art. 1º, § 1º </a:t>
            </a:r>
          </a:p>
          <a:p>
            <a:endParaRPr lang="pt-BR" sz="2800" dirty="0"/>
          </a:p>
          <a:p>
            <a:r>
              <a:rPr lang="pt-BR" sz="2800" dirty="0"/>
              <a:t>O disposto neste Decreto </a:t>
            </a:r>
            <a:r>
              <a:rPr lang="pt-BR" sz="2800" b="1" dirty="0"/>
              <a:t>NÃO SE APLICA ÀS CONTRATAÇÕES DIRETAS</a:t>
            </a:r>
            <a:r>
              <a:rPr lang="pt-BR" sz="2800" dirty="0"/>
              <a:t>, que possuem regulamento próprio.</a:t>
            </a:r>
          </a:p>
          <a:p>
            <a:endParaRPr lang="pt-BR" sz="2500" dirty="0"/>
          </a:p>
        </p:txBody>
      </p:sp>
    </p:spTree>
    <p:extLst>
      <p:ext uri="{BB962C8B-B14F-4D97-AF65-F5344CB8AC3E}">
        <p14:creationId xmlns:p14="http://schemas.microsoft.com/office/powerpoint/2010/main" val="879142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701800" y="261610"/>
            <a:ext cx="67585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5 – PESQUISA DE PREÇOS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76504" y="705276"/>
            <a:ext cx="944880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u="sng" dirty="0"/>
              <a:t>Art. 5º, fontes adicionais do Decreto:</a:t>
            </a:r>
          </a:p>
          <a:p>
            <a:endParaRPr lang="pt-BR" sz="2800" u="sng" dirty="0"/>
          </a:p>
          <a:p>
            <a:pPr algn="just"/>
            <a:r>
              <a:rPr lang="pt-BR" sz="2800" dirty="0"/>
              <a:t>IV – dados de </a:t>
            </a:r>
            <a:r>
              <a:rPr lang="pt-BR" sz="2800" b="1" dirty="0"/>
              <a:t>TABELA DE REFERÊNCIA</a:t>
            </a:r>
            <a:r>
              <a:rPr lang="pt-BR" sz="2800" dirty="0"/>
              <a:t> formalmente aprovada pelo Poder Executivo federal ou </a:t>
            </a:r>
            <a:r>
              <a:rPr lang="pt-BR" sz="2800" b="1" dirty="0"/>
              <a:t>APROVADA PELO MUNICÍPIO NAS PEÇAS DE PLANEJAMENTO DO CERTAME</a:t>
            </a:r>
            <a:r>
              <a:rPr lang="pt-BR" sz="2800" dirty="0"/>
              <a:t>;</a:t>
            </a:r>
          </a:p>
          <a:p>
            <a:pPr algn="just"/>
            <a:endParaRPr lang="pt-BR" sz="2800" dirty="0"/>
          </a:p>
          <a:p>
            <a:pPr algn="just"/>
            <a:r>
              <a:rPr lang="pt-BR" sz="2800" dirty="0"/>
              <a:t>VII - pesquisa direta com, no mínimo, 3 (três) fornecedores se isoladamente, </a:t>
            </a:r>
            <a:r>
              <a:rPr lang="pt-BR" sz="2800" b="1" dirty="0"/>
              <a:t>SENDO POSSÍVEL APROVEITAR NÚMERO MENOR DE COTAÇÕES SE COMBINADAS COM OUTRA(S) FONTES</a:t>
            </a:r>
            <a:r>
              <a:rPr lang="pt-BR" sz="2800" dirty="0"/>
              <a:t>, solicitados mediante ofício ou e-mail, </a:t>
            </a:r>
            <a:r>
              <a:rPr lang="pt-BR" sz="2800" b="1" dirty="0"/>
              <a:t>DESDE QUE SEJA APRESENTADA JUSTIFICATIVA DA ESCOLHA DESSES FORNECEDORES E QUE NÃO TENHAM SIDO OBTIDOS OS ORÇAMENTOS COM MAIS DE 6 (SEIS) MESES DE ANTECEDÊNCIA</a:t>
            </a:r>
            <a:r>
              <a:rPr lang="pt-BR" sz="2800" dirty="0"/>
              <a:t> da data de divulgação do edital; ou</a:t>
            </a:r>
          </a:p>
        </p:txBody>
      </p:sp>
    </p:spTree>
    <p:extLst>
      <p:ext uri="{BB962C8B-B14F-4D97-AF65-F5344CB8AC3E}">
        <p14:creationId xmlns:p14="http://schemas.microsoft.com/office/powerpoint/2010/main" val="19281521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701800" y="261610"/>
            <a:ext cx="67585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5 – PESQUISA DE PREÇOS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76504" y="705276"/>
            <a:ext cx="944880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u="sng" dirty="0"/>
              <a:t>Art. 5º, fontes adicionais do Decreto:</a:t>
            </a:r>
          </a:p>
          <a:p>
            <a:endParaRPr lang="pt-BR" sz="2800" u="sng" dirty="0"/>
          </a:p>
          <a:p>
            <a:pPr algn="just"/>
            <a:r>
              <a:rPr lang="pt-BR" sz="2800" dirty="0"/>
              <a:t>IV – dados de </a:t>
            </a:r>
            <a:r>
              <a:rPr lang="pt-BR" sz="2800" b="1" dirty="0"/>
              <a:t>TABELA DE REFERÊNCIA</a:t>
            </a:r>
            <a:r>
              <a:rPr lang="pt-BR" sz="2800" dirty="0"/>
              <a:t> formalmente aprovada pelo Poder Executivo federal ou </a:t>
            </a:r>
            <a:r>
              <a:rPr lang="pt-BR" sz="2800" b="1" dirty="0"/>
              <a:t>APROVADA PELO MUNICÍPIO NAS PEÇAS DE PLANEJAMENTO DO CERTAME</a:t>
            </a:r>
            <a:r>
              <a:rPr lang="pt-BR" sz="2800" dirty="0"/>
              <a:t>;</a:t>
            </a:r>
          </a:p>
          <a:p>
            <a:pPr algn="just"/>
            <a:endParaRPr lang="pt-BR" sz="2800" dirty="0"/>
          </a:p>
          <a:p>
            <a:pPr algn="just"/>
            <a:r>
              <a:rPr lang="pt-BR" sz="2800" dirty="0"/>
              <a:t>VII - pesquisa direta com, no mínimo, 3 (três) fornecedores se isoladamente, </a:t>
            </a:r>
            <a:r>
              <a:rPr lang="pt-BR" sz="2800" b="1" dirty="0"/>
              <a:t>SENDO POSSÍVEL APROVEITAR NÚMERO MENOR DE COTAÇÕES SE COMBINADAS COM OUTRA(S) FONTES</a:t>
            </a:r>
            <a:r>
              <a:rPr lang="pt-BR" sz="2800" dirty="0"/>
              <a:t>, solicitados mediante ofício ou e-mail, </a:t>
            </a:r>
            <a:r>
              <a:rPr lang="pt-BR" sz="2800" b="1" dirty="0"/>
              <a:t>DESDE QUE SEJA APRESENTADA JUSTIFICATIVA DA ESCOLHA DESSES FORNECEDORES E QUE NÃO TENHAM SIDO OBTIDOS OS ORÇAMENTOS COM MAIS DE 6 (SEIS) MESES DE ANTECEDÊNCIA</a:t>
            </a:r>
            <a:r>
              <a:rPr lang="pt-BR" sz="2800" dirty="0"/>
              <a:t> da data de divulgação do edital; ou</a:t>
            </a:r>
          </a:p>
        </p:txBody>
      </p:sp>
    </p:spTree>
    <p:extLst>
      <p:ext uri="{BB962C8B-B14F-4D97-AF65-F5344CB8AC3E}">
        <p14:creationId xmlns:p14="http://schemas.microsoft.com/office/powerpoint/2010/main" val="212376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30500" y="63600"/>
            <a:ext cx="556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1- CHECK LIST – TR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277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bject 3"/>
          <p:cNvSpPr/>
          <p:nvPr/>
        </p:nvSpPr>
        <p:spPr>
          <a:xfrm>
            <a:off x="3162300" y="3166491"/>
            <a:ext cx="7288254" cy="45719"/>
          </a:xfrm>
          <a:custGeom>
            <a:avLst/>
            <a:gdLst/>
            <a:ahLst/>
            <a:cxnLst/>
            <a:rect l="l" t="t" r="r" b="b"/>
            <a:pathLst>
              <a:path w="5437505" h="18414">
                <a:moveTo>
                  <a:pt x="5436997" y="0"/>
                </a:moveTo>
                <a:lnTo>
                  <a:pt x="0" y="0"/>
                </a:lnTo>
                <a:lnTo>
                  <a:pt x="0" y="18287"/>
                </a:lnTo>
                <a:lnTo>
                  <a:pt x="5436997" y="18287"/>
                </a:lnTo>
                <a:lnTo>
                  <a:pt x="54369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3162300" y="2578100"/>
            <a:ext cx="7211285" cy="548374"/>
          </a:xfrm>
          <a:prstGeom prst="rect">
            <a:avLst/>
          </a:prstGeom>
        </p:spPr>
        <p:txBody>
          <a:bodyPr vert="horz" wrap="square" lIns="0" tIns="9671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0180">
              <a:spcBef>
                <a:spcPts val="76"/>
              </a:spcBef>
            </a:pPr>
            <a:r>
              <a:rPr lang="pt-BR" sz="3500" b="1" spc="-4" dirty="0"/>
              <a:t>DECRETO – PMI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31823" y="325210"/>
            <a:ext cx="1553527" cy="74159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61869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632200" y="422522"/>
            <a:ext cx="3441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Lei 14.133/21 – PMI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567449" y="1371600"/>
            <a:ext cx="94488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800" dirty="0"/>
              <a:t>Art. 81. A Administração poderá solicitar à iniciativa privada, mediante procedimento aberto de manifestação de interesse a ser iniciado com a publicação de edital de chamamento público, a propositura e a realização de estudos, investigações, levantamentos e projetos de soluções inovadoras que contribuam com questões de relevância pública, </a:t>
            </a:r>
            <a:r>
              <a:rPr lang="pt-BR" sz="2800" b="1" dirty="0"/>
              <a:t>na forma de regulamento</a:t>
            </a:r>
            <a:r>
              <a:rPr lang="pt-BR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84650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619500" y="182056"/>
            <a:ext cx="3344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8 – PMI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567449" y="1371600"/>
            <a:ext cx="9448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pt-BR" sz="2800" dirty="0"/>
              <a:t>Realização de projetos, levantamentos, investigações e estudos </a:t>
            </a:r>
          </a:p>
          <a:p>
            <a:pPr marL="457200" indent="-457200">
              <a:buFontTx/>
              <a:buChar char="-"/>
            </a:pPr>
            <a:r>
              <a:rPr lang="pt-BR" sz="2800" dirty="0"/>
              <a:t>Padrões mínimos no edital;</a:t>
            </a:r>
          </a:p>
          <a:p>
            <a:pPr marL="457200" indent="-457200">
              <a:buFontTx/>
              <a:buChar char="-"/>
            </a:pPr>
            <a:r>
              <a:rPr lang="pt-BR" sz="2800" dirty="0"/>
              <a:t>Não vincula a Administração;</a:t>
            </a:r>
          </a:p>
          <a:p>
            <a:pPr marL="457200" indent="-457200">
              <a:buFontTx/>
              <a:buChar char="-"/>
            </a:pPr>
            <a:r>
              <a:rPr lang="pt-BR" sz="2800" dirty="0"/>
              <a:t>Valor do projeto será avaliado por comissão e poderá ser discutido junto ao proponente;</a:t>
            </a:r>
          </a:p>
          <a:p>
            <a:pPr marL="457200" indent="-457200">
              <a:buFontTx/>
              <a:buChar char="-"/>
            </a:pPr>
            <a:r>
              <a:rPr lang="pt-BR" sz="2800" dirty="0"/>
              <a:t>Edital de licitação futura terá cláusula de ressarcimento do projeto.</a:t>
            </a:r>
          </a:p>
        </p:txBody>
      </p:sp>
    </p:spTree>
    <p:extLst>
      <p:ext uri="{BB962C8B-B14F-4D97-AF65-F5344CB8AC3E}">
        <p14:creationId xmlns:p14="http://schemas.microsoft.com/office/powerpoint/2010/main" val="4000511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30500" y="63600"/>
            <a:ext cx="556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1- CHECK LIST – TR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277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bject 3"/>
          <p:cNvSpPr/>
          <p:nvPr/>
        </p:nvSpPr>
        <p:spPr>
          <a:xfrm>
            <a:off x="2934084" y="3166491"/>
            <a:ext cx="7348154" cy="45719"/>
          </a:xfrm>
          <a:custGeom>
            <a:avLst/>
            <a:gdLst/>
            <a:ahLst/>
            <a:cxnLst/>
            <a:rect l="l" t="t" r="r" b="b"/>
            <a:pathLst>
              <a:path w="5437505" h="18414">
                <a:moveTo>
                  <a:pt x="5436997" y="0"/>
                </a:moveTo>
                <a:lnTo>
                  <a:pt x="0" y="0"/>
                </a:lnTo>
                <a:lnTo>
                  <a:pt x="0" y="18287"/>
                </a:lnTo>
                <a:lnTo>
                  <a:pt x="5436997" y="18287"/>
                </a:lnTo>
                <a:lnTo>
                  <a:pt x="54369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2934084" y="2618117"/>
            <a:ext cx="7744685" cy="548374"/>
          </a:xfrm>
          <a:prstGeom prst="rect">
            <a:avLst/>
          </a:prstGeom>
        </p:spPr>
        <p:txBody>
          <a:bodyPr vert="horz" wrap="square" lIns="0" tIns="9671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0180">
              <a:spcBef>
                <a:spcPts val="76"/>
              </a:spcBef>
            </a:pPr>
            <a:r>
              <a:rPr lang="pt-BR" sz="3500" b="1" spc="-4" dirty="0"/>
              <a:t>DECRETO –Pessoa Física e cooperativas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31823" y="325210"/>
            <a:ext cx="1553527" cy="74159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4414040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171700" y="381000"/>
            <a:ext cx="66207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10 – PF E COOPERATIVAS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19100" y="1066800"/>
            <a:ext cx="94488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pt-BR" sz="2400" dirty="0"/>
              <a:t>Art. 6. A contratação de sociedades </a:t>
            </a:r>
            <a:r>
              <a:rPr lang="pt-BR" sz="2400" b="1" dirty="0"/>
              <a:t>cooperativas</a:t>
            </a:r>
            <a:r>
              <a:rPr lang="pt-BR" sz="2400" dirty="0"/>
              <a:t> quando possível e autorizada em edital, pela sua natureza, </a:t>
            </a:r>
            <a:r>
              <a:rPr lang="pt-BR" sz="2400" b="1" dirty="0"/>
              <a:t>deve observar</a:t>
            </a:r>
            <a:r>
              <a:rPr lang="pt-BR" sz="2400" dirty="0"/>
              <a:t>:</a:t>
            </a:r>
          </a:p>
          <a:p>
            <a:pPr algn="just" fontAlgn="base"/>
            <a:r>
              <a:rPr lang="pt-BR" sz="2400" dirty="0"/>
              <a:t>I - a </a:t>
            </a:r>
            <a:r>
              <a:rPr lang="pt-BR" sz="2400" b="1" dirty="0"/>
              <a:t>possibilidade de ser executado com autonomia pelos cooperados</a:t>
            </a:r>
            <a:r>
              <a:rPr lang="pt-BR" sz="2400" dirty="0"/>
              <a:t>, de modo a </a:t>
            </a:r>
            <a:r>
              <a:rPr lang="pt-BR" sz="2400" b="1" dirty="0"/>
              <a:t>não demandar relação de subordinação </a:t>
            </a:r>
            <a:r>
              <a:rPr lang="pt-BR" sz="2400" dirty="0"/>
              <a:t>entre a cooperativa e os cooperados, nem entre a Administração e os cooperados; e</a:t>
            </a:r>
          </a:p>
          <a:p>
            <a:pPr algn="just" fontAlgn="base"/>
            <a:r>
              <a:rPr lang="pt-BR" sz="2400" dirty="0"/>
              <a:t>II - que a </a:t>
            </a:r>
            <a:r>
              <a:rPr lang="pt-BR" sz="2400" b="1" dirty="0"/>
              <a:t>gestão operacional do serviço seja executada de forma compartilhada ou em rodízio</a:t>
            </a:r>
            <a:r>
              <a:rPr lang="pt-BR" sz="2400" dirty="0"/>
              <a:t>, em que as </a:t>
            </a:r>
            <a:r>
              <a:rPr lang="pt-BR" sz="2400" b="1" dirty="0"/>
              <a:t>atividades de coordenação e supervisão da execução dos serviços e as de preposto, sejam realizadas pelos cooperados </a:t>
            </a:r>
            <a:r>
              <a:rPr lang="pt-BR" sz="2400" dirty="0"/>
              <a:t>de forma alternada ou aleatória, para que tantos quanto possíveis venham a assumir tal atribuição.</a:t>
            </a:r>
          </a:p>
          <a:p>
            <a:pPr algn="just" fontAlgn="base"/>
            <a:r>
              <a:rPr lang="pt-BR" sz="2400" dirty="0"/>
              <a:t>§ 1º As </a:t>
            </a:r>
            <a:r>
              <a:rPr lang="pt-BR" sz="2400" b="1" dirty="0"/>
              <a:t>cooperativas deverão apresentar um modelo de gestão operacional </a:t>
            </a:r>
            <a:r>
              <a:rPr lang="pt-BR" sz="2400" dirty="0"/>
              <a:t>que contemple as diretrizes estabelecidas neste artigo, o qual servirá como condição de aceitabilidade da proposta.</a:t>
            </a:r>
          </a:p>
        </p:txBody>
      </p:sp>
    </p:spTree>
    <p:extLst>
      <p:ext uri="{BB962C8B-B14F-4D97-AF65-F5344CB8AC3E}">
        <p14:creationId xmlns:p14="http://schemas.microsoft.com/office/powerpoint/2010/main" val="7730931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30500" y="63600"/>
            <a:ext cx="556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1- CHECK LIST – TR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277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bject 3"/>
          <p:cNvSpPr/>
          <p:nvPr/>
        </p:nvSpPr>
        <p:spPr>
          <a:xfrm>
            <a:off x="2934084" y="3166491"/>
            <a:ext cx="7348154" cy="45719"/>
          </a:xfrm>
          <a:custGeom>
            <a:avLst/>
            <a:gdLst/>
            <a:ahLst/>
            <a:cxnLst/>
            <a:rect l="l" t="t" r="r" b="b"/>
            <a:pathLst>
              <a:path w="5437505" h="18414">
                <a:moveTo>
                  <a:pt x="5436997" y="0"/>
                </a:moveTo>
                <a:lnTo>
                  <a:pt x="0" y="0"/>
                </a:lnTo>
                <a:lnTo>
                  <a:pt x="0" y="18287"/>
                </a:lnTo>
                <a:lnTo>
                  <a:pt x="5436997" y="18287"/>
                </a:lnTo>
                <a:lnTo>
                  <a:pt x="54369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2934084" y="2618117"/>
            <a:ext cx="7744685" cy="548374"/>
          </a:xfrm>
          <a:prstGeom prst="rect">
            <a:avLst/>
          </a:prstGeom>
        </p:spPr>
        <p:txBody>
          <a:bodyPr vert="horz" wrap="square" lIns="0" tIns="9671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0180">
              <a:spcBef>
                <a:spcPts val="76"/>
              </a:spcBef>
            </a:pPr>
            <a:r>
              <a:rPr lang="pt-BR" sz="3500" b="1" spc="-4" dirty="0"/>
              <a:t>DECRETO – Padronização e vedação 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31823" y="325210"/>
            <a:ext cx="1553527" cy="74159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0837476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129965" y="381000"/>
            <a:ext cx="7943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Lei 14.133/21 – PADRONIZAÇÃO E VEDAÇÃO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19099" y="1528465"/>
            <a:ext cx="94488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pt-BR" sz="2800" dirty="0"/>
              <a:t>Art. 41, III: Possibilidade de </a:t>
            </a:r>
            <a:r>
              <a:rPr lang="pt-BR" sz="2800" b="1" dirty="0"/>
              <a:t>vedar marcas ou produtos</a:t>
            </a:r>
          </a:p>
          <a:p>
            <a:pPr algn="just" fontAlgn="base"/>
            <a:endParaRPr lang="pt-BR" sz="2800" dirty="0"/>
          </a:p>
          <a:p>
            <a:pPr algn="just" fontAlgn="base"/>
            <a:r>
              <a:rPr lang="pt-BR" sz="2800" dirty="0"/>
              <a:t>Art. 43: prevê a possibilidade de desenvolver processo administrativo de </a:t>
            </a:r>
            <a:r>
              <a:rPr lang="pt-BR" sz="2800" b="1" dirty="0"/>
              <a:t>padronização</a:t>
            </a:r>
          </a:p>
          <a:p>
            <a:pPr algn="just" fontAlgn="base"/>
            <a:endParaRPr lang="pt-BR" sz="2800" b="1" dirty="0"/>
          </a:p>
          <a:p>
            <a:pPr algn="just" fontAlgn="base"/>
            <a:r>
              <a:rPr lang="pt-BR" sz="2800" b="1" dirty="0"/>
              <a:t>- Regulamentação vantajosa</a:t>
            </a:r>
          </a:p>
          <a:p>
            <a:pPr algn="just" fontAlgn="base"/>
            <a:endParaRPr lang="pt-BR" sz="2800" dirty="0"/>
          </a:p>
          <a:p>
            <a:pPr algn="just" fontAlgn="base"/>
            <a:endParaRPr lang="pt-BR" sz="2800" dirty="0"/>
          </a:p>
          <a:p>
            <a:pPr algn="just" fontAlgn="base"/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230712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30500" y="63600"/>
            <a:ext cx="556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1- CHECK LIST – TR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277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bject 3"/>
          <p:cNvSpPr/>
          <p:nvPr/>
        </p:nvSpPr>
        <p:spPr>
          <a:xfrm>
            <a:off x="5219700" y="3200400"/>
            <a:ext cx="5230854" cy="11810"/>
          </a:xfrm>
          <a:custGeom>
            <a:avLst/>
            <a:gdLst/>
            <a:ahLst/>
            <a:cxnLst/>
            <a:rect l="l" t="t" r="r" b="b"/>
            <a:pathLst>
              <a:path w="5437505" h="18414">
                <a:moveTo>
                  <a:pt x="5436997" y="0"/>
                </a:moveTo>
                <a:lnTo>
                  <a:pt x="0" y="0"/>
                </a:lnTo>
                <a:lnTo>
                  <a:pt x="0" y="18287"/>
                </a:lnTo>
                <a:lnTo>
                  <a:pt x="5436997" y="18287"/>
                </a:lnTo>
                <a:lnTo>
                  <a:pt x="54369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5219700" y="2578100"/>
            <a:ext cx="5153885" cy="548374"/>
          </a:xfrm>
          <a:prstGeom prst="rect">
            <a:avLst/>
          </a:prstGeom>
        </p:spPr>
        <p:txBody>
          <a:bodyPr vert="horz" wrap="square" lIns="0" tIns="9671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0180">
              <a:spcBef>
                <a:spcPts val="76"/>
              </a:spcBef>
            </a:pPr>
            <a:r>
              <a:rPr lang="pt-BR" sz="3500" b="1" spc="-4" dirty="0"/>
              <a:t>CHECK LIST - TR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31823" y="325210"/>
            <a:ext cx="1553527" cy="74159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5970025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129965" y="381000"/>
            <a:ext cx="80270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11 – PADRONIZAÇÃO E VEDAÇÃO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19100" y="1066800"/>
            <a:ext cx="9448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fontAlgn="base">
              <a:buFontTx/>
              <a:buChar char="-"/>
            </a:pPr>
            <a:r>
              <a:rPr lang="pt-BR" sz="2400" dirty="0"/>
              <a:t>Comissões específicas coordenam os processos</a:t>
            </a:r>
          </a:p>
          <a:p>
            <a:pPr marL="342900" indent="-342900" algn="just" fontAlgn="base">
              <a:buFontTx/>
              <a:buChar char="-"/>
            </a:pPr>
            <a:endParaRPr lang="pt-BR" sz="2400" dirty="0"/>
          </a:p>
          <a:p>
            <a:pPr marL="342900" indent="-342900" algn="just" fontAlgn="base">
              <a:buFontTx/>
              <a:buChar char="-"/>
            </a:pPr>
            <a:r>
              <a:rPr lang="pt-BR" sz="2400" b="1" dirty="0"/>
              <a:t>Padronização: </a:t>
            </a:r>
          </a:p>
          <a:p>
            <a:pPr marL="342900" indent="-342900" algn="just" fontAlgn="base">
              <a:buFont typeface="Wingdings" pitchFamily="2" charset="2"/>
              <a:buChar char="Ø"/>
            </a:pPr>
            <a:r>
              <a:rPr lang="pt-BR" sz="2400" dirty="0"/>
              <a:t>deverá conter justificativas, pareceres e até mesmo ser pensada a publicação de edital para propostas adicionais;</a:t>
            </a:r>
          </a:p>
          <a:p>
            <a:pPr marL="342900" indent="-342900" algn="just" fontAlgn="base">
              <a:buFontTx/>
              <a:buChar char="-"/>
            </a:pPr>
            <a:endParaRPr lang="pt-BR" sz="2400" dirty="0"/>
          </a:p>
          <a:p>
            <a:pPr marL="342900" indent="-342900" algn="just" fontAlgn="base">
              <a:buFontTx/>
              <a:buChar char="-"/>
            </a:pPr>
            <a:r>
              <a:rPr lang="pt-BR" sz="2400" b="1" dirty="0"/>
              <a:t>Vedação: </a:t>
            </a:r>
          </a:p>
          <a:p>
            <a:pPr marL="342900" indent="-342900" algn="just" fontAlgn="base">
              <a:buFont typeface="Wingdings" pitchFamily="2" charset="2"/>
              <a:buChar char="Ø"/>
            </a:pPr>
            <a:r>
              <a:rPr lang="pt-BR" sz="2400" dirty="0"/>
              <a:t>direito de manifestação dos representantes/fornecedores da marca ou produto</a:t>
            </a:r>
          </a:p>
          <a:p>
            <a:pPr marL="342900" indent="-342900" algn="just" fontAlgn="base">
              <a:buFont typeface="Wingdings" pitchFamily="2" charset="2"/>
              <a:buChar char="Ø"/>
            </a:pPr>
            <a:r>
              <a:rPr lang="pt-BR" sz="2400" dirty="0"/>
              <a:t>Registros, depoimentos e laudos que justificam a medida;</a:t>
            </a:r>
          </a:p>
          <a:p>
            <a:pPr marL="342900" indent="-342900" algn="just" fontAlgn="base">
              <a:buFont typeface="Wingdings" pitchFamily="2" charset="2"/>
              <a:buChar char="Ø"/>
            </a:pPr>
            <a:r>
              <a:rPr lang="pt-BR" sz="2400" dirty="0"/>
              <a:t>Possibilidade de revisão da vedação.</a:t>
            </a:r>
          </a:p>
        </p:txBody>
      </p:sp>
    </p:spTree>
    <p:extLst>
      <p:ext uri="{BB962C8B-B14F-4D97-AF65-F5344CB8AC3E}">
        <p14:creationId xmlns:p14="http://schemas.microsoft.com/office/powerpoint/2010/main" val="29349535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30500" y="63600"/>
            <a:ext cx="556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1- CHECK LIST – TR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277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bject 3"/>
          <p:cNvSpPr/>
          <p:nvPr/>
        </p:nvSpPr>
        <p:spPr>
          <a:xfrm>
            <a:off x="2934084" y="3166491"/>
            <a:ext cx="7348154" cy="45719"/>
          </a:xfrm>
          <a:custGeom>
            <a:avLst/>
            <a:gdLst/>
            <a:ahLst/>
            <a:cxnLst/>
            <a:rect l="l" t="t" r="r" b="b"/>
            <a:pathLst>
              <a:path w="5437505" h="18414">
                <a:moveTo>
                  <a:pt x="5436997" y="0"/>
                </a:moveTo>
                <a:lnTo>
                  <a:pt x="0" y="0"/>
                </a:lnTo>
                <a:lnTo>
                  <a:pt x="0" y="18287"/>
                </a:lnTo>
                <a:lnTo>
                  <a:pt x="5436997" y="18287"/>
                </a:lnTo>
                <a:lnTo>
                  <a:pt x="54369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2934084" y="2618117"/>
            <a:ext cx="7744685" cy="548374"/>
          </a:xfrm>
          <a:prstGeom prst="rect">
            <a:avLst/>
          </a:prstGeom>
        </p:spPr>
        <p:txBody>
          <a:bodyPr vert="horz" wrap="square" lIns="0" tIns="9671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0180">
              <a:spcBef>
                <a:spcPts val="76"/>
              </a:spcBef>
            </a:pPr>
            <a:r>
              <a:rPr lang="pt-BR" sz="3500" b="1" spc="-4" dirty="0"/>
              <a:t>DECRETO – Agentes e Fiscais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31823" y="325210"/>
            <a:ext cx="1553527" cy="74159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9487986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902869" y="381000"/>
            <a:ext cx="6481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13 – AGENTES E FISCAIS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1028700" y="1752600"/>
            <a:ext cx="803910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pt-BR" sz="2400" dirty="0"/>
              <a:t>necessidade de capacitação poderá ser demonstrada no ETP e sanada antes da celebração do contrato [art. 8º, §3º];</a:t>
            </a:r>
          </a:p>
          <a:p>
            <a:pPr marL="342900" indent="-342900" algn="just">
              <a:buFontTx/>
              <a:buChar char="-"/>
            </a:pPr>
            <a:endParaRPr lang="pt-BR" sz="2400" dirty="0"/>
          </a:p>
          <a:p>
            <a:pPr marL="342900" indent="-342900" algn="just">
              <a:buFontTx/>
              <a:buChar char="-"/>
            </a:pPr>
            <a:r>
              <a:rPr lang="pt-BR" sz="2400" dirty="0"/>
              <a:t>na ausência ou atraso de indicação de gestor ou fiscal, responsável por designar será o responsável;</a:t>
            </a:r>
          </a:p>
          <a:p>
            <a:pPr marL="342900" indent="-342900" algn="just">
              <a:buFontTx/>
              <a:buChar char="-"/>
            </a:pPr>
            <a:endParaRPr lang="pt-BR" sz="2400" dirty="0"/>
          </a:p>
          <a:p>
            <a:pPr marL="342900" indent="-342900" algn="just">
              <a:buFontTx/>
              <a:buChar char="-"/>
            </a:pPr>
            <a:r>
              <a:rPr lang="pt-BR" sz="2400" dirty="0"/>
              <a:t>vedação de parentesco e vínculos;</a:t>
            </a:r>
          </a:p>
          <a:p>
            <a:pPr marL="342900" indent="-342900">
              <a:buFontTx/>
              <a:buChar char="-"/>
            </a:pP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7114795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902869" y="381000"/>
            <a:ext cx="6481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13 – AGENTES E FISCAIS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1600199" y="1371600"/>
            <a:ext cx="7086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/>
              <a:t>Art. 8º “a designação de gestor e fiscal deve observar”:</a:t>
            </a:r>
          </a:p>
          <a:p>
            <a:endParaRPr lang="pt-BR" sz="2400" dirty="0"/>
          </a:p>
          <a:p>
            <a:r>
              <a:rPr lang="pt-BR" sz="2400" dirty="0"/>
              <a:t>I - a </a:t>
            </a:r>
            <a:r>
              <a:rPr lang="pt-BR" sz="2400" b="1" dirty="0"/>
              <a:t>compatibilidade com as atribuições do cargo</a:t>
            </a:r>
            <a:r>
              <a:rPr lang="pt-BR" sz="2400" dirty="0"/>
              <a:t>;</a:t>
            </a:r>
          </a:p>
          <a:p>
            <a:endParaRPr lang="pt-BR" sz="2400" dirty="0"/>
          </a:p>
          <a:p>
            <a:r>
              <a:rPr lang="pt-BR" sz="2400" dirty="0"/>
              <a:t>II - a </a:t>
            </a:r>
            <a:r>
              <a:rPr lang="pt-BR" sz="2400" b="1" dirty="0"/>
              <a:t>complexidade da fiscalização</a:t>
            </a:r>
            <a:r>
              <a:rPr lang="pt-BR" sz="2400" dirty="0"/>
              <a:t>;</a:t>
            </a:r>
          </a:p>
          <a:p>
            <a:endParaRPr lang="pt-BR" sz="2400" dirty="0"/>
          </a:p>
          <a:p>
            <a:r>
              <a:rPr lang="pt-BR" sz="2400" dirty="0"/>
              <a:t>III - o </a:t>
            </a:r>
            <a:r>
              <a:rPr lang="pt-BR" sz="2400" b="1" dirty="0"/>
              <a:t>quantitativo de contratos por agente público</a:t>
            </a:r>
            <a:r>
              <a:rPr lang="pt-BR" sz="2400" dirty="0"/>
              <a:t>; e</a:t>
            </a:r>
          </a:p>
          <a:p>
            <a:endParaRPr lang="pt-BR" sz="2400" dirty="0"/>
          </a:p>
          <a:p>
            <a:r>
              <a:rPr lang="pt-BR" sz="2400" dirty="0"/>
              <a:t>IV - a </a:t>
            </a:r>
            <a:r>
              <a:rPr lang="pt-BR" sz="2400" b="1" dirty="0"/>
              <a:t>capacidade para o desempenho das atividades</a:t>
            </a:r>
            <a:r>
              <a:rPr lang="pt-BR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278618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902869" y="381000"/>
            <a:ext cx="6481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13 – AGENTES E FISCAIS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723900" y="990600"/>
            <a:ext cx="849630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000" dirty="0" smtClean="0">
                <a:latin typeface="Times New Roman" pitchFamily="18" charset="0"/>
                <a:cs typeface="Times New Roman" pitchFamily="18" charset="0"/>
              </a:rPr>
              <a:t>Art. 10 [...]</a:t>
            </a:r>
          </a:p>
          <a:p>
            <a:pPr algn="just"/>
            <a:r>
              <a:rPr lang="pt-BR" sz="3000" dirty="0" smtClean="0">
                <a:latin typeface="Times New Roman" pitchFamily="18" charset="0"/>
                <a:cs typeface="Times New Roman" pitchFamily="18" charset="0"/>
              </a:rPr>
              <a:t>§ </a:t>
            </a:r>
            <a:r>
              <a:rPr lang="pt-BR" sz="3000" dirty="0">
                <a:latin typeface="Times New Roman" pitchFamily="18" charset="0"/>
                <a:cs typeface="Times New Roman" pitchFamily="18" charset="0"/>
              </a:rPr>
              <a:t>3º  Os </a:t>
            </a:r>
            <a:r>
              <a:rPr lang="pt-BR" sz="3000" b="1" dirty="0">
                <a:latin typeface="Times New Roman" pitchFamily="18" charset="0"/>
                <a:cs typeface="Times New Roman" pitchFamily="18" charset="0"/>
              </a:rPr>
              <a:t>agentes de contratação, os seus substitutos e o presidente da comissão de contratação </a:t>
            </a:r>
            <a:r>
              <a:rPr lang="pt-BR" sz="3000" dirty="0">
                <a:latin typeface="Times New Roman" pitchFamily="18" charset="0"/>
                <a:cs typeface="Times New Roman" pitchFamily="18" charset="0"/>
              </a:rPr>
              <a:t>serão designados dentre </a:t>
            </a:r>
            <a:r>
              <a:rPr lang="pt-BR" sz="3000" b="1" dirty="0">
                <a:latin typeface="Times New Roman" pitchFamily="18" charset="0"/>
                <a:cs typeface="Times New Roman" pitchFamily="18" charset="0"/>
              </a:rPr>
              <a:t>servidores efetivos ou empregados públicos dos quadros permanentes da administração pública</a:t>
            </a:r>
            <a:r>
              <a:rPr lang="pt-BR" sz="3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pt-BR" sz="3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sz="3000" dirty="0">
                <a:latin typeface="Times New Roman" pitchFamily="18" charset="0"/>
                <a:cs typeface="Times New Roman" pitchFamily="18" charset="0"/>
              </a:rPr>
              <a:t>Art. 11.  O encargo de agente de contratação, de integrante de equipe de apoio, de integrante de comissão de contratação, de gestor ou de fiscal de contratos </a:t>
            </a:r>
            <a:r>
              <a:rPr lang="pt-BR" sz="3000" b="1" dirty="0">
                <a:latin typeface="Times New Roman" pitchFamily="18" charset="0"/>
                <a:cs typeface="Times New Roman" pitchFamily="18" charset="0"/>
              </a:rPr>
              <a:t>não poderá ser recusado pelo agente público.</a:t>
            </a:r>
          </a:p>
        </p:txBody>
      </p:sp>
    </p:spTree>
    <p:extLst>
      <p:ext uri="{BB962C8B-B14F-4D97-AF65-F5344CB8AC3E}">
        <p14:creationId xmlns:p14="http://schemas.microsoft.com/office/powerpoint/2010/main" val="10958323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902869" y="381000"/>
            <a:ext cx="6481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13 – AGENTES E FISCAIS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66700" y="904220"/>
            <a:ext cx="9525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/>
              <a:t>Art. 12.  O </a:t>
            </a:r>
            <a:r>
              <a:rPr lang="pt-BR" sz="2400" b="1" dirty="0"/>
              <a:t>princípio da segregação das funções </a:t>
            </a:r>
            <a:r>
              <a:rPr lang="pt-BR" sz="2400" dirty="0"/>
              <a:t>veda a designação do mesmo agente público para atuação simultânea em funções mais suscetíveis a riscos, de modo a reduzir a possibilidade de ocultação de erros e de ocorrência de fraudes na contratação, todavia, esses </a:t>
            </a:r>
            <a:r>
              <a:rPr lang="pt-BR" sz="2400" b="1" dirty="0"/>
              <a:t>temperamentos devem ser adaptados à estrutura e à realidade no Município </a:t>
            </a:r>
            <a:r>
              <a:rPr lang="pt-BR" sz="2400" dirty="0"/>
              <a:t>quando da organização dos certames.</a:t>
            </a:r>
          </a:p>
          <a:p>
            <a:pPr algn="just"/>
            <a:r>
              <a:rPr lang="pt-BR" sz="2400" dirty="0"/>
              <a:t>Parágrafo único.  A aplicação do princípio da segregação de funções de que trata o </a:t>
            </a:r>
            <a:r>
              <a:rPr lang="pt-BR" sz="2400" b="1" dirty="0"/>
              <a:t>caput</a:t>
            </a:r>
            <a:r>
              <a:rPr lang="pt-BR" sz="2400" dirty="0"/>
              <a:t>:</a:t>
            </a:r>
          </a:p>
          <a:p>
            <a:pPr algn="just"/>
            <a:r>
              <a:rPr lang="pt-BR" sz="2400" dirty="0"/>
              <a:t>I -</a:t>
            </a:r>
            <a:r>
              <a:rPr lang="pt-BR" sz="2400" b="1" dirty="0"/>
              <a:t>  será avaliada na situação fática processual e estrutural do Município</a:t>
            </a:r>
            <a:r>
              <a:rPr lang="pt-BR" sz="2400" dirty="0"/>
              <a:t>; e</a:t>
            </a:r>
          </a:p>
          <a:p>
            <a:pPr algn="just"/>
            <a:r>
              <a:rPr lang="pt-BR" sz="2400" dirty="0"/>
              <a:t>II - </a:t>
            </a:r>
            <a:r>
              <a:rPr lang="pt-BR" sz="2400" b="1" dirty="0"/>
              <a:t>poderá ser ajustada</a:t>
            </a:r>
            <a:r>
              <a:rPr lang="pt-BR" sz="2400" dirty="0"/>
              <a:t>, no caso concreto, </a:t>
            </a:r>
            <a:r>
              <a:rPr lang="pt-BR" sz="2400" b="1" dirty="0"/>
              <a:t>em razão</a:t>
            </a:r>
            <a:r>
              <a:rPr lang="pt-BR" sz="2400" dirty="0"/>
              <a:t>: de </a:t>
            </a:r>
            <a:r>
              <a:rPr lang="pt-BR" sz="2400" b="1" dirty="0"/>
              <a:t>características do caso concreto </a:t>
            </a:r>
            <a:r>
              <a:rPr lang="pt-BR" sz="2400" dirty="0"/>
              <a:t>tais como o valor e a complexidade do objeto da contratação; da </a:t>
            </a:r>
            <a:r>
              <a:rPr lang="pt-BR" sz="2400" b="1" dirty="0"/>
              <a:t>realidade estrutural, pessoal, técnica ou outras limitações próprias do Município</a:t>
            </a:r>
            <a:r>
              <a:rPr lang="pt-BR" sz="2400" dirty="0"/>
              <a:t>, e, inclusive, em função da competência local para organizar seus serviços e estruturas, atendo-se à instrumentalidade das formas possíveis.</a:t>
            </a:r>
          </a:p>
        </p:txBody>
      </p:sp>
    </p:spTree>
    <p:extLst>
      <p:ext uri="{BB962C8B-B14F-4D97-AF65-F5344CB8AC3E}">
        <p14:creationId xmlns:p14="http://schemas.microsoft.com/office/powerpoint/2010/main" val="326800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30500" y="63600"/>
            <a:ext cx="556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1- CHECK LIST – TR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277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bject 3"/>
          <p:cNvSpPr/>
          <p:nvPr/>
        </p:nvSpPr>
        <p:spPr>
          <a:xfrm>
            <a:off x="3543300" y="3166491"/>
            <a:ext cx="6738938" cy="45719"/>
          </a:xfrm>
          <a:custGeom>
            <a:avLst/>
            <a:gdLst/>
            <a:ahLst/>
            <a:cxnLst/>
            <a:rect l="l" t="t" r="r" b="b"/>
            <a:pathLst>
              <a:path w="5437505" h="18414">
                <a:moveTo>
                  <a:pt x="5436997" y="0"/>
                </a:moveTo>
                <a:lnTo>
                  <a:pt x="0" y="0"/>
                </a:lnTo>
                <a:lnTo>
                  <a:pt x="0" y="18287"/>
                </a:lnTo>
                <a:lnTo>
                  <a:pt x="5436997" y="18287"/>
                </a:lnTo>
                <a:lnTo>
                  <a:pt x="54369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3543300" y="2618117"/>
            <a:ext cx="6629016" cy="548374"/>
          </a:xfrm>
          <a:prstGeom prst="rect">
            <a:avLst/>
          </a:prstGeom>
        </p:spPr>
        <p:txBody>
          <a:bodyPr vert="horz" wrap="square" lIns="0" tIns="9671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0180">
              <a:spcBef>
                <a:spcPts val="76"/>
              </a:spcBef>
            </a:pPr>
            <a:r>
              <a:rPr lang="pt-BR" sz="3500" b="1" spc="-4" dirty="0"/>
              <a:t>DECRETO – Dosimetria das sanções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31823" y="325210"/>
            <a:ext cx="1553527" cy="74159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6281692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47700" y="1066800"/>
            <a:ext cx="9144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>
                <a:latin typeface="Josefin Sans"/>
              </a:rPr>
              <a:t>Dosimetria das sanções</a:t>
            </a:r>
          </a:p>
          <a:p>
            <a:pPr algn="ctr"/>
            <a:endParaRPr lang="pt-BR" sz="2800" b="1" dirty="0">
              <a:latin typeface="Josefin Sans"/>
            </a:endParaRPr>
          </a:p>
          <a:p>
            <a:pPr algn="ctr"/>
            <a:endParaRPr lang="pt-BR" sz="2800" b="1" dirty="0">
              <a:latin typeface="Josefin Sans"/>
            </a:endParaRPr>
          </a:p>
          <a:p>
            <a:pPr marL="457200" indent="-457200" algn="just">
              <a:buFontTx/>
              <a:buChar char="-"/>
            </a:pPr>
            <a:r>
              <a:rPr lang="pt-BR" sz="2800" b="1" dirty="0">
                <a:latin typeface="Josefin Sans"/>
              </a:rPr>
              <a:t>Busca dar objetividade e uniformidade na aplicação de sanções </a:t>
            </a:r>
          </a:p>
          <a:p>
            <a:pPr marL="457200" indent="-457200" algn="just">
              <a:buFontTx/>
              <a:buChar char="-"/>
            </a:pPr>
            <a:endParaRPr lang="pt-BR" sz="2800" b="1" dirty="0">
              <a:latin typeface="Josefin Sans"/>
            </a:endParaRPr>
          </a:p>
          <a:p>
            <a:pPr algn="just"/>
            <a:r>
              <a:rPr lang="pt-BR" sz="2800" dirty="0"/>
              <a:t>- Art. 161. Parágrafo único: Para fins de aplicação das sanções [advertência, multa, impedimento e inidoneidade] </a:t>
            </a:r>
            <a:r>
              <a:rPr lang="pt-BR" sz="2800" b="1" dirty="0"/>
              <a:t>o Poder Executivo regulamentará a forma de cômputo e as consequências da soma de diversas sanções</a:t>
            </a:r>
            <a:endParaRPr lang="pt-BR" sz="2800" b="1" dirty="0">
              <a:latin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8945811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709606" y="490210"/>
            <a:ext cx="89439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16 – Decreto de dosimetria das sanções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19100" y="1371600"/>
            <a:ext cx="9525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400" dirty="0"/>
              <a:t>Art. 5º - A sanção de </a:t>
            </a:r>
            <a:r>
              <a:rPr lang="pt-PT" sz="2400" b="1" dirty="0"/>
              <a:t>advertência será aplicada como instrumento de diálogo </a:t>
            </a:r>
            <a:r>
              <a:rPr lang="pt-PT" sz="2400" dirty="0"/>
              <a:t>e correção de conduta nas seguintes hipóteses, quando não se justificar a imposição de penalidade mais grave:</a:t>
            </a:r>
            <a:endParaRPr lang="pt-BR" sz="2400" dirty="0"/>
          </a:p>
          <a:p>
            <a:pPr lvl="0" algn="just"/>
            <a:r>
              <a:rPr lang="pt-PT" sz="2400" dirty="0"/>
              <a:t>I – descumprimento de </a:t>
            </a:r>
            <a:r>
              <a:rPr lang="pt-PT" sz="2400" b="1" dirty="0"/>
              <a:t>pequena relevância</a:t>
            </a:r>
            <a:r>
              <a:rPr lang="pt-PT" sz="2400" dirty="0"/>
              <a:t>;</a:t>
            </a:r>
            <a:endParaRPr lang="pt-BR" sz="2400" dirty="0"/>
          </a:p>
          <a:p>
            <a:pPr lvl="0" algn="just"/>
            <a:r>
              <a:rPr lang="pt-PT" sz="2400" dirty="0"/>
              <a:t>II – </a:t>
            </a:r>
            <a:r>
              <a:rPr lang="pt-PT" sz="2400" b="1" dirty="0"/>
              <a:t>inexecução parcial </a:t>
            </a:r>
            <a:r>
              <a:rPr lang="pt-PT" sz="2400" dirty="0"/>
              <a:t>de obrigação contratual.</a:t>
            </a:r>
            <a:endParaRPr lang="pt-BR" sz="2400" dirty="0"/>
          </a:p>
          <a:p>
            <a:pPr algn="just"/>
            <a:endParaRPr lang="pt-BR" sz="2400" dirty="0"/>
          </a:p>
          <a:p>
            <a:pPr algn="just"/>
            <a:r>
              <a:rPr lang="pt-BR" sz="2400" dirty="0"/>
              <a:t>Art. 12: circunstâncias </a:t>
            </a:r>
            <a:r>
              <a:rPr lang="pt-BR" sz="2400" b="1" dirty="0"/>
              <a:t>agravantes e atenuantes</a:t>
            </a:r>
          </a:p>
          <a:p>
            <a:pPr algn="just"/>
            <a:endParaRPr lang="pt-BR" sz="2400" dirty="0"/>
          </a:p>
          <a:p>
            <a:pPr algn="just"/>
            <a:r>
              <a:rPr lang="pt-BR" sz="2400" dirty="0"/>
              <a:t>Art. 13 ao 28: </a:t>
            </a:r>
            <a:r>
              <a:rPr lang="pt-BR" sz="2400" b="1" dirty="0"/>
              <a:t>devido processo administrativo</a:t>
            </a:r>
          </a:p>
          <a:p>
            <a:pPr algn="just"/>
            <a:endParaRPr lang="pt-BR" sz="2400" b="1" dirty="0"/>
          </a:p>
          <a:p>
            <a:pPr algn="just"/>
            <a:r>
              <a:rPr lang="pt-BR" sz="2400" dirty="0"/>
              <a:t>Art. 33: possibilidade de </a:t>
            </a:r>
            <a:r>
              <a:rPr lang="pt-BR" sz="2400" b="1" dirty="0"/>
              <a:t>reabilitação do apenado</a:t>
            </a:r>
          </a:p>
        </p:txBody>
      </p:sp>
    </p:spTree>
    <p:extLst>
      <p:ext uri="{BB962C8B-B14F-4D97-AF65-F5344CB8AC3E}">
        <p14:creationId xmlns:p14="http://schemas.microsoft.com/office/powerpoint/2010/main" val="32159027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516739" y="152400"/>
            <a:ext cx="3323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</a:t>
            </a:r>
            <a:r>
              <a:rPr lang="pt-BR" sz="2800" b="1" dirty="0" smtClean="0">
                <a:latin typeface="Josefin Sans"/>
              </a:rPr>
              <a:t>EXTRA</a:t>
            </a:r>
            <a:endParaRPr lang="pt-BR" sz="2800" b="1" dirty="0">
              <a:latin typeface="Josefin Sans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16169" y="675620"/>
            <a:ext cx="9525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Art. 191. Até o decurso do prazo de que trata o </a:t>
            </a:r>
            <a:r>
              <a:rPr lang="pt-BR" sz="2400" dirty="0">
                <a:latin typeface="Times New Roman" pitchFamily="18" charset="0"/>
                <a:cs typeface="Times New Roman" pitchFamily="18" charset="0"/>
                <a:hlinkClick r:id="rId2"/>
              </a:rPr>
              <a:t>inciso II do </a:t>
            </a:r>
            <a:r>
              <a:rPr lang="pt-BR" sz="2400" b="1" dirty="0">
                <a:latin typeface="Times New Roman" pitchFamily="18" charset="0"/>
                <a:cs typeface="Times New Roman" pitchFamily="18" charset="0"/>
                <a:hlinkClick r:id="rId2"/>
              </a:rPr>
              <a:t>caput</a:t>
            </a:r>
            <a:r>
              <a:rPr lang="pt-BR" sz="2400" dirty="0">
                <a:latin typeface="Times New Roman" pitchFamily="18" charset="0"/>
                <a:cs typeface="Times New Roman" pitchFamily="18" charset="0"/>
                <a:hlinkClick r:id="rId2"/>
              </a:rPr>
              <a:t> do art. 193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pt-BR" sz="2400" b="1" dirty="0">
                <a:latin typeface="Times New Roman" pitchFamily="18" charset="0"/>
                <a:cs typeface="Times New Roman" pitchFamily="18" charset="0"/>
              </a:rPr>
              <a:t>a Administração poderá optar por licitar ou contratar diretamente de acordo com esta Lei ou de acordo com as leis citadas no referido inciso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, e a opção escolhida deverá ser indicada expressamente no edital ou no aviso ou instrumento de contratação direta, vedada a aplicação combinada desta Lei com as citadas no referido inciso.</a:t>
            </a:r>
            <a:endParaRPr lang="pt-B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Parágrafo único. Na hipótese do </a:t>
            </a:r>
            <a:r>
              <a:rPr lang="pt-BR" sz="2400" b="1" dirty="0">
                <a:latin typeface="Times New Roman" pitchFamily="18" charset="0"/>
                <a:cs typeface="Times New Roman" pitchFamily="18" charset="0"/>
              </a:rPr>
              <a:t>caput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 deste artigo, se a Administração optar por licitar de acordo com as leis citadas no </a:t>
            </a:r>
            <a:r>
              <a:rPr lang="pt-BR" sz="2400" dirty="0">
                <a:latin typeface="Times New Roman" pitchFamily="18" charset="0"/>
                <a:cs typeface="Times New Roman" pitchFamily="18" charset="0"/>
                <a:hlinkClick r:id="rId2"/>
              </a:rPr>
              <a:t>inciso II do </a:t>
            </a:r>
            <a:r>
              <a:rPr lang="pt-BR" sz="2400" b="1" dirty="0">
                <a:latin typeface="Times New Roman" pitchFamily="18" charset="0"/>
                <a:cs typeface="Times New Roman" pitchFamily="18" charset="0"/>
                <a:hlinkClick r:id="rId2"/>
              </a:rPr>
              <a:t>caput</a:t>
            </a:r>
            <a:r>
              <a:rPr lang="pt-BR" sz="2400" dirty="0">
                <a:latin typeface="Times New Roman" pitchFamily="18" charset="0"/>
                <a:cs typeface="Times New Roman" pitchFamily="18" charset="0"/>
                <a:hlinkClick r:id="rId2"/>
              </a:rPr>
              <a:t> do art. 193 desta Lei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pt-BR" sz="2400" b="1" dirty="0">
                <a:latin typeface="Times New Roman" pitchFamily="18" charset="0"/>
                <a:cs typeface="Times New Roman" pitchFamily="18" charset="0"/>
              </a:rPr>
              <a:t>o contrato respectivo será regido pelas regras nelas previstas durante toda a sua vigência.</a:t>
            </a:r>
            <a:endParaRPr lang="pt-BR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pt-BR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Art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. 193. Revogam-se:</a:t>
            </a:r>
            <a:endParaRPr lang="pt-B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- a </a:t>
            </a:r>
            <a:r>
              <a:rPr lang="pt-BR" sz="2400" dirty="0">
                <a:latin typeface="Times New Roman" pitchFamily="18" charset="0"/>
                <a:cs typeface="Times New Roman" pitchFamily="18" charset="0"/>
                <a:hlinkClick r:id="rId3"/>
              </a:rPr>
              <a:t>Lei nº 8.666, de 21 de junho de 1993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, a </a:t>
            </a:r>
            <a:r>
              <a:rPr lang="pt-BR" sz="2400" dirty="0">
                <a:latin typeface="Times New Roman" pitchFamily="18" charset="0"/>
                <a:cs typeface="Times New Roman" pitchFamily="18" charset="0"/>
                <a:hlinkClick r:id="rId4"/>
              </a:rPr>
              <a:t>Lei nº 10.520, de 17 de julho de 2002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, e os </a:t>
            </a:r>
            <a:r>
              <a:rPr lang="pt-BR" sz="2400" dirty="0" err="1">
                <a:latin typeface="Times New Roman" pitchFamily="18" charset="0"/>
                <a:cs typeface="Times New Roman" pitchFamily="18" charset="0"/>
                <a:hlinkClick r:id="rId5"/>
              </a:rPr>
              <a:t>arts</a:t>
            </a:r>
            <a:r>
              <a:rPr lang="pt-BR" sz="2400" dirty="0">
                <a:latin typeface="Times New Roman" pitchFamily="18" charset="0"/>
                <a:cs typeface="Times New Roman" pitchFamily="18" charset="0"/>
                <a:hlinkClick r:id="rId5"/>
              </a:rPr>
              <a:t>. 1º a 47-A da Lei nº 12.462, de 4 de agosto de 2011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, após decorridos 2 (dois) anos da publicação oficial desta Lei</a:t>
            </a: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pt-BR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7124114" y="71110"/>
            <a:ext cx="1143586" cy="60451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dirty="0" smtClean="0">
                <a:solidFill>
                  <a:schemeClr val="bg1"/>
                </a:solidFill>
              </a:rPr>
              <a:t>TCU</a:t>
            </a:r>
            <a:endParaRPr lang="pt-BR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136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032000" y="182940"/>
            <a:ext cx="7066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CHECK LIST – TERMO DE REFERÊNCIA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4585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30500" y="63600"/>
            <a:ext cx="556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1- CHECK LIST – TR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277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object 2"/>
          <p:cNvSpPr txBox="1">
            <a:spLocks/>
          </p:cNvSpPr>
          <p:nvPr/>
        </p:nvSpPr>
        <p:spPr>
          <a:xfrm>
            <a:off x="2703342" y="45509"/>
            <a:ext cx="7237150" cy="6588489"/>
          </a:xfrm>
          <a:prstGeom prst="rect">
            <a:avLst/>
          </a:prstGeom>
        </p:spPr>
        <p:txBody>
          <a:bodyPr vert="horz" wrap="square" lIns="0" tIns="9671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0180" algn="ctr">
              <a:spcBef>
                <a:spcPts val="76"/>
              </a:spcBef>
            </a:pPr>
            <a:r>
              <a:rPr lang="pt-BR" sz="3500" b="1" spc="-4" dirty="0"/>
              <a:t>OUTROS MATERIAIS</a:t>
            </a:r>
          </a:p>
          <a:p>
            <a:pPr marL="467380" indent="-457200" algn="just">
              <a:spcBef>
                <a:spcPts val="76"/>
              </a:spcBef>
              <a:buFont typeface="Wingdings" pitchFamily="2" charset="2"/>
              <a:buChar char="Ø"/>
            </a:pPr>
            <a:r>
              <a:rPr lang="pt-BR" sz="3500" b="1" dirty="0" smtClean="0">
                <a:latin typeface="Times New Roman" pitchFamily="18" charset="0"/>
                <a:cs typeface="Times New Roman" pitchFamily="18" charset="0"/>
              </a:rPr>
              <a:t>Decreto </a:t>
            </a:r>
            <a:r>
              <a:rPr lang="pt-BR" sz="3500" b="1" dirty="0">
                <a:latin typeface="Times New Roman" pitchFamily="18" charset="0"/>
                <a:cs typeface="Times New Roman" pitchFamily="18" charset="0"/>
              </a:rPr>
              <a:t>de dosimetria das </a:t>
            </a:r>
            <a:r>
              <a:rPr lang="pt-BR" sz="3500" b="1" dirty="0" smtClean="0">
                <a:latin typeface="Times New Roman" pitchFamily="18" charset="0"/>
                <a:cs typeface="Times New Roman" pitchFamily="18" charset="0"/>
              </a:rPr>
              <a:t>sanções</a:t>
            </a:r>
          </a:p>
          <a:p>
            <a:pPr marL="10180" algn="just">
              <a:spcBef>
                <a:spcPts val="76"/>
              </a:spcBef>
            </a:pPr>
            <a:endParaRPr lang="pt-BR" sz="3500" b="1" dirty="0">
              <a:latin typeface="Times New Roman" pitchFamily="18" charset="0"/>
              <a:cs typeface="Times New Roman" pitchFamily="18" charset="0"/>
            </a:endParaRPr>
          </a:p>
          <a:p>
            <a:pPr marL="467380" indent="-457200" algn="just">
              <a:spcBef>
                <a:spcPts val="76"/>
              </a:spcBef>
              <a:buFont typeface="Wingdings" pitchFamily="2" charset="2"/>
              <a:buChar char="Ø"/>
            </a:pPr>
            <a:r>
              <a:rPr lang="pt-BR" sz="3500" b="1" spc="-4" dirty="0" smtClean="0">
                <a:latin typeface="Times New Roman" pitchFamily="18" charset="0"/>
                <a:cs typeface="Times New Roman" pitchFamily="18" charset="0"/>
              </a:rPr>
              <a:t>Regulamento </a:t>
            </a:r>
            <a:r>
              <a:rPr lang="pt-BR" sz="3500" b="1" spc="-4" dirty="0">
                <a:latin typeface="Times New Roman" pitchFamily="18" charset="0"/>
                <a:cs typeface="Times New Roman" pitchFamily="18" charset="0"/>
              </a:rPr>
              <a:t>da ordem cronológica de </a:t>
            </a:r>
            <a:r>
              <a:rPr lang="pt-BR" sz="3500" b="1" spc="-4" dirty="0" smtClean="0">
                <a:latin typeface="Times New Roman" pitchFamily="18" charset="0"/>
                <a:cs typeface="Times New Roman" pitchFamily="18" charset="0"/>
              </a:rPr>
              <a:t>pagamentos</a:t>
            </a:r>
          </a:p>
          <a:p>
            <a:pPr marL="10180" algn="just">
              <a:spcBef>
                <a:spcPts val="76"/>
              </a:spcBef>
            </a:pPr>
            <a:endParaRPr lang="pt-BR" sz="3500" b="1" spc="-4" dirty="0" smtClean="0">
              <a:latin typeface="Times New Roman" pitchFamily="18" charset="0"/>
              <a:cs typeface="Times New Roman" pitchFamily="18" charset="0"/>
            </a:endParaRPr>
          </a:p>
          <a:p>
            <a:pPr marL="467380" indent="-457200" algn="just">
              <a:spcBef>
                <a:spcPts val="76"/>
              </a:spcBef>
              <a:buFont typeface="Wingdings" pitchFamily="2" charset="2"/>
              <a:buChar char="Ø"/>
            </a:pPr>
            <a:r>
              <a:rPr lang="pt-BR" sz="3500" b="1" spc="-4" dirty="0" smtClean="0">
                <a:latin typeface="Times New Roman" pitchFamily="18" charset="0"/>
                <a:cs typeface="Times New Roman" pitchFamily="18" charset="0"/>
              </a:rPr>
              <a:t>Regulamento </a:t>
            </a:r>
            <a:r>
              <a:rPr lang="pt-BR" sz="3500" b="1" spc="-4" dirty="0">
                <a:latin typeface="Times New Roman" pitchFamily="18" charset="0"/>
                <a:cs typeface="Times New Roman" pitchFamily="18" charset="0"/>
              </a:rPr>
              <a:t>comissão de recebimento de bens de </a:t>
            </a:r>
            <a:r>
              <a:rPr lang="pt-BR" sz="3500" b="1" spc="-4" dirty="0" smtClean="0">
                <a:latin typeface="Times New Roman" pitchFamily="18" charset="0"/>
                <a:cs typeface="Times New Roman" pitchFamily="18" charset="0"/>
              </a:rPr>
              <a:t>consumo</a:t>
            </a:r>
          </a:p>
          <a:p>
            <a:pPr marL="10180" algn="just">
              <a:spcBef>
                <a:spcPts val="76"/>
              </a:spcBef>
            </a:pPr>
            <a:endParaRPr lang="pt-BR" sz="3500" b="1" spc="-4" dirty="0" smtClean="0">
              <a:latin typeface="Times New Roman" pitchFamily="18" charset="0"/>
              <a:cs typeface="Times New Roman" pitchFamily="18" charset="0"/>
            </a:endParaRPr>
          </a:p>
          <a:p>
            <a:pPr marL="467380" indent="-457200" algn="just">
              <a:spcBef>
                <a:spcPts val="76"/>
              </a:spcBef>
              <a:buFont typeface="Wingdings" pitchFamily="2" charset="2"/>
              <a:buChar char="Ø"/>
            </a:pPr>
            <a:r>
              <a:rPr lang="pt-BR" sz="3500" b="1" spc="-4" dirty="0" smtClean="0">
                <a:latin typeface="Times New Roman" pitchFamily="18" charset="0"/>
                <a:cs typeface="Times New Roman" pitchFamily="18" charset="0"/>
              </a:rPr>
              <a:t>Modelos </a:t>
            </a:r>
            <a:r>
              <a:rPr lang="pt-BR" sz="3500" b="1" spc="-4" dirty="0"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pt-BR" sz="3500" b="1" spc="-4" dirty="0" smtClean="0">
                <a:latin typeface="Times New Roman" pitchFamily="18" charset="0"/>
                <a:cs typeface="Times New Roman" pitchFamily="18" charset="0"/>
              </a:rPr>
              <a:t>declaração</a:t>
            </a:r>
          </a:p>
          <a:p>
            <a:pPr marL="10180" algn="just">
              <a:spcBef>
                <a:spcPts val="76"/>
              </a:spcBef>
            </a:pPr>
            <a:endParaRPr lang="pt-BR" sz="3500" b="1" spc="-4" dirty="0" smtClean="0">
              <a:latin typeface="Times New Roman" pitchFamily="18" charset="0"/>
              <a:cs typeface="Times New Roman" pitchFamily="18" charset="0"/>
            </a:endParaRPr>
          </a:p>
          <a:p>
            <a:pPr marL="467380" indent="-457200" algn="just">
              <a:spcBef>
                <a:spcPts val="76"/>
              </a:spcBef>
              <a:buFont typeface="Wingdings" pitchFamily="2" charset="2"/>
              <a:buChar char="Ø"/>
            </a:pPr>
            <a:r>
              <a:rPr lang="pt-BR" sz="3500" b="1" spc="-4" dirty="0" smtClean="0">
                <a:latin typeface="Times New Roman" pitchFamily="18" charset="0"/>
                <a:cs typeface="Times New Roman" pitchFamily="18" charset="0"/>
              </a:rPr>
              <a:t>Minuta </a:t>
            </a:r>
            <a:r>
              <a:rPr lang="pt-BR" sz="3500" b="1" spc="-4" dirty="0">
                <a:latin typeface="Times New Roman" pitchFamily="18" charset="0"/>
                <a:cs typeface="Times New Roman" pitchFamily="18" charset="0"/>
              </a:rPr>
              <a:t>de Pregão</a:t>
            </a:r>
          </a:p>
        </p:txBody>
      </p:sp>
    </p:spTree>
    <p:extLst>
      <p:ext uri="{BB962C8B-B14F-4D97-AF65-F5344CB8AC3E}">
        <p14:creationId xmlns:p14="http://schemas.microsoft.com/office/powerpoint/2010/main" val="11208922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30500" y="63600"/>
            <a:ext cx="556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1- CHECK LIST – TR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277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162300" y="719131"/>
            <a:ext cx="6781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/>
              <a:t>MATERIAIS</a:t>
            </a:r>
            <a:r>
              <a:rPr lang="pt-BR" sz="4000" dirty="0" smtClean="0"/>
              <a:t>:</a:t>
            </a:r>
          </a:p>
          <a:p>
            <a:endParaRPr lang="pt-BR" sz="4000" dirty="0"/>
          </a:p>
          <a:p>
            <a:endParaRPr lang="pt-BR" sz="4000" dirty="0" smtClean="0"/>
          </a:p>
          <a:p>
            <a:endParaRPr lang="pt-BR" sz="4000" dirty="0"/>
          </a:p>
          <a:p>
            <a:endParaRPr lang="pt-BR" sz="4000" dirty="0" smtClean="0"/>
          </a:p>
          <a:p>
            <a:endParaRPr lang="pt-BR" sz="4000" dirty="0" smtClean="0"/>
          </a:p>
          <a:p>
            <a:r>
              <a:rPr lang="pt-BR" sz="4000" dirty="0" smtClean="0"/>
              <a:t>Link:            </a:t>
            </a:r>
            <a:r>
              <a:rPr lang="pt-BR" sz="4000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l1nk.dev/gl9uM</a:t>
            </a:r>
            <a:r>
              <a:rPr lang="pt-BR" sz="4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endParaRPr lang="pt-BR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AutoShape 2" descr="data:image/png;base64,iVBORw0KGgoAAAANSUhEUgAAAMgAAADICAYAAACtWK6eAAAAAXNSR0IArs4c6QAADS5JREFUeF7tndF24zoIRaf//9G9K501uU1sy2IbsN3uvkZI6HAOINlJP/78+fP558Z/n5/XcP/j42MTxZGPFXbZ4aQYj/aW7WPVfI+oXoNhcIc0eHC5TbMKolNhZe+NYqxAsiMB5qPBA0sNTRTIEh4Fks0yMJ8CAaAFTSjGCiQIdMVwGrxsX6wgVpBsTqXMp0BSYBxOQjH+0RWEglIRrs7sXBFUimXnvkdxu4ofFdx6zDna3+YtFg1qxSY6A6RAYq0SvWm7C78UyBsfFIgC+Y6AAlEgu0W/s4LvOlMwwBZrBdStEm8FsYJYQR6vD2y8oqJAFIgCUSChRsUWK9CC7F2LhZD/Nrj7NiS7UtBbGeoHxYvGZ8uO+kHtqP90PXRIp0EdbY5uoJuYhCj0GUMFXpRgZN8VlYf6T/mlQCjib3bdQqUBT9rucxrqB7Wj/tP1FAhFXIF8IUCJR+1ouOh6CoQirkAUyBZ3PIMskbHF6rkepvnMChJELlvkCkSBPBHIJldVLxvUzK8YTmJXIX6a0WmQ6Hq/9gxCgb67nQKJVToFcnfGB/1XIAokSJnfNVyBKJDfxfjgbhWIAglS5ncNVyAK5HcxPrhbBaJApiizRZTuK82Rs4TMFVfmFS8d0mvXqeCuDKLr/dpbLAWyZBH5EhklHrVTICsI0AxGsrMVJNaCUKJTOwWiQJ4I2GJROcxXx8fI9B9toIEbbZdmlOyMnz3f3pmAVLk92mRjSSt4hd3e3rc+p5h4BnlDVIHYYn1HQIEokCcCHtJXksPWP9ChmZSWQNpq0NJJ9kdbS+ojxTJ7PYLVXm9P56SYUH6hClLhJN0AJQMJkAKJRZ6eQWKrHB+dfkg/7lJsBgo0tdvyToH0xC22yvHRCmQFQyvIPLEIVrZY8/geHkkrAbWzgrwioECSMuxhJWxMQIlO7RSIAvmHgIf0gKo9gwTA2nlCTatSzIO50egMMjf1+aOyb7Fo1fnJdhV7O585cx5sVpA58/NHKZBlDO6AyfnMmfNAgbzhVJEtswl75IaI7I/Y7Pk4R8/zRykQBfJEoPNVk/OpP+eBAlEgCmSgFQWiQBSIApk/yFb0255B5tqZK476+LzShXQyQoTs9FnHyHUKcYUvxE+CY3IoT5tOgQRaLBolBUKRO99OgSiQsjPI+fQ+7oECUSAKZHRI9wzyik5F32+LdTyTnzWDFcQKYgWxguRc89IsZgWhyJ1v11pBKtoXcm05sum+0qTrVdht4dItcLpeRVwVSKDFulTgPh4vQaz/0QeTZD5KyuzEtldrcELpPKRbQZZhxIFTIHuaePkc46xA5m+xrCAhTg5/89YKsoKAFcQKMiOxSyUiK4gVZI+0lLA0IdL16HloeGZTIApEgXxuQnCZ74PQrEGzVPaNTUX2utKceyJa+7w7phXrKZC3yFKQr0RmuoerJBvqR8W+FYgCeSJAiZldjakfCqThZoyCbAVZIkCxVCArbOoGMzvrKRAFQs5p0zYKZBqqr4H0yTAVcsy7v6O7Y1qxHnoXiwaHlk4SHBqgO/h4RCAkdsTmiI9UxAokqBQCmAJZgqxAgsSrACzowtRwBZJD9op4k9icUZVssd44ZAXJEdUZZK4QnQJRIE8EtghmBZlqWP4fVAFY0IWp4SSjWEGsIN8RsIJYQawggy+ftb5qQr8K2m23VZ66/ahYb6r0Jg2i1bh73yM/FUiADBWBq2hXSWsZgGF6qAKZhurvwLsQzAoSDOzGcAUSxFGBXPsAHAzn7nAFsgvR6wAFokBmKFPBk9G6nkFW0CHZrSJwnkGWwanAWYGsIECB9gwyk+f3x5AkVHVWTRdIxU1IRbbcD1NsRLaoYquf25ISXyt4Qvyostm85q3YuAKJhZGKldrFvPs7uoInxI8qGwXyhmwnufaCSn2hdnv+rH2uQAhqGzZWkBiYlOjULuadFYTgNbRRIDFIKdGpXcw7BULwUiCJqFGiUzviui0WQc0WKwU1SnRqR5z+tQIZgXUlUOhdezYZqB8VZKZzZseVYkJiU2WD3ubNBvLI5jqDQIlHkw3dG/UzO67U/yN8yLZVIAFEKfEUSADkiw1VIIGAKJAAWDs/bheb6bzRCiSAvQIJgKVAYmBVje7scxVILIqdsYl5Nj/aCjKPFf5GpGeQAMgXG4rexaKZgd6SVDyBJ75U+FEhHlrpCCYVfKb8KvHl8ULm2sQUZBrwkV0FMQkZKvygeFX4QjApIeXgZ3gq1htyT4HMQ15BSgWyRMAKMs/Jr5EVxCTZssIPBaJAnggQUiqQdQlViJXGJ5jvdodbQXYheh1wFTJU+GEFsYJYQeChk16UVNgFc9qh4bevIId2v2FMszO9/SJ7qGhB7rBvgtXDpkKoFC8qOvQchAJGyUyJSUHZ8pP6cfd903grEIrcih3NDJR8xHUFEkNNgcTwGo5WIEt4qCCzKycNswKhyFlBngjcITHQMCsQipwCUSCDm71uYQ3bdPKqSaIubkUU2vLQcxJdzxZriTjFBL3uPgr4XYK65SdteSrsKM6UDAQTmixplejGRIG8IV5B9LuQQYGsVJ6tFqsiM9BWg/pCso0CyWtPCP4Pm+wKeGROK4gV5ImAFcQKcogMtFWidlfJwDSjX8V/KwjowUi2pESndlchmAIBBNsy8RZriYwCuS8m6GXFioxylWxJcwU93HevR2JHkx69lKHr0RiM7BQIZWjS4Z4uX0GG7K5AgdDoBu26W5Sge1/DKWHJWkfWs4Ks3FQNXnuxglCGWkEOIVeRUOictlgroaR97hYraHAoy+h6VhAryBTnFMgUTF+DsrE60iJWnGusIFaQJwJWkGAF+QTpgZb3+Zz1OpKuR8hAfRzZAYgPHfyz9039p9mexoD6OawgCoSGY96uInAVN3tbO6L+K5CG1uVIv5qdSecl8TqSEuwqlZP6r0AUyJRmKMEUyBS8z0EVOH/YYsWCQEZXBM4WaxmJCpwVCGF80KYicApEgUxdTXYSJaiL0tLfuW8q8F97BqEbp0HttiO3OfS8QEVXsV72pQYVFvWD8mTIZ3IGUSBLBCoIW4EznZMIWYGsoEaJciU7KwiRQ8+ZYOSZFaRJkApEgfxDAN1i0TJNFd5tp0AUiAIB//WpQqiUirQlpcmN+PkjziDZPxxHgDxiQ4NwZM01W0pYakf9J+vRWyXqY4Ud5Un6D8dVbI4ezDp9IcR7+Eft6N7IegqEon0BO5oZsl0nxFMg2VHYno/yxAqSFCMFkgRk0TQKpAjY2WkVyCxS54xTIOfg/lxVgZwcgJ3lFcjJ8VEgJwegSiDZ72JdCSZCWmKzd9iuwKTimQy5raKZeYRJRQwoXulP0ivIQOckQBMbBUIjtG5XEQMFsoI1AZrYKBAFkotA02yE7MRGgeQGtCIGVhArSOmN2pYEPIPkJofW2UgmIjZWkNywVsTACmIFsYIM3tDGAvnJb/OSTESuOvfyZ3cbsudP5ueUeNRu5DvFeRTzH/0ulgLJlML6XJTo1E6BBGNKgd6ys4LEApCN/5HznBVkJXbZAVIgCuQ7ArZYb3xQIApEgQz+a5ICUSAKRIHEVDAYnd3i3uYMQg88ach/m4jcRlGgK/bd6X8F/hU3R6M5aRUvid3Wc5CKxWjwOglWse9O/ynG1K4br3axKpBXyLsDTlsUSuhsu268FMgKAp0ZuDvgCmQZcFusYBpTIEHAGod3JxQriBXkiQDNpI36+KNAOtHeWMsKcoEgbLigQIIZnYaS9uLZdlfK2pR8nQmFxpvatWNCbrEqSJRN9L3nIJ0vK96GDOAX7+neqJ0CCVasbGFViP82ZFAgi1BtvqxIiVdBhoqWwQqSd71KY07srCBWkCcC7WSwglhB/iFgBbGC7HHh6xzrIf2VKJ5BSOPTZ9NeVX+yQPrCxleqECQ9PxLydZ4POcr8P3n96ApyBNAuWwWyRJoIdS9eWMhWkD1oaz9XIApkimGdbcGUQ02DFIgCmaKaApmCaWpQJ5a4dYG/gjgFQOajAlssCnmOnRXECjLFpM6sN+VQ0yAFokCmqHYVgXQTdgRORfsyFYykQZe6jYJvCXjN+0YGBZKkjsFPKx1ZoTtpKBAFcoSvQ1srSCK0tlhLMLuzZWI4v6ZSIImIKhAFMkOn7qRhi2WLNcNLNMYKgmBbN7KCWEFm6HSLCjKzkcwxFBRyhVqR9SgW3TdqW+vR5DXaN52TxodiiVosGnBqp0Aocks7Qkxis+cxnVOBrCCrQPboNv85ISax2fOIzqlAFMgTAdoWZLc2lMzZfhy5OqZY2mK9RZFmqL2MST6nQc0mpgJZQfQuRKF+kgMpIfkRGwUSO0ORS5m9+FhBrCC7LZ0VZE9GF/6cVhCyJXpZUGFH/O+2obGpqJy47dz6wlQ3mHQ9GgSyXgXRK7Iz2VuFDY2NAkmMBg0CcUGBxFCjsVEgMZyHo2kQiAsKJIYajY0CieGsQBLx6pxKgXSivbEWDQJx3QoSQ43GxgoSw9kKkohX51Q/QSD/AW5ndVgv7rai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AutoShape 2" descr="QR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9" name="AutoShape 4" descr="QR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029" name="Picture 5" descr="C:\Users\Leonardo\Downloads\QRCode_Fáci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1916134"/>
            <a:ext cx="20574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07918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26" name="Image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7315199"/>
          </a:xfrm>
          <a:prstGeom prst="rect">
            <a:avLst/>
          </a:prstGeom>
        </p:spPr>
      </p:pic>
      <p:sp>
        <p:nvSpPr>
          <p:cNvPr id="1048761" name="object 22"/>
          <p:cNvSpPr txBox="1"/>
          <p:nvPr/>
        </p:nvSpPr>
        <p:spPr>
          <a:xfrm>
            <a:off x="2628900" y="1610495"/>
            <a:ext cx="3760497" cy="758226"/>
          </a:xfrm>
          <a:prstGeom prst="rect">
            <a:avLst/>
          </a:prstGeom>
        </p:spPr>
        <p:txBody>
          <a:bodyPr vert="horz" wrap="square" lIns="0" tIns="34613" rIns="0" bIns="0" rtlCol="0">
            <a:spAutoFit/>
          </a:bodyPr>
          <a:lstStyle/>
          <a:p>
            <a:pPr>
              <a:lnSpc>
                <a:spcPct val="100000"/>
              </a:lnSpc>
            </a:pPr>
            <a:endParaRPr dirty="0">
              <a:latin typeface="Calibri"/>
              <a:cs typeface="Calibri"/>
            </a:endParaRPr>
          </a:p>
          <a:p>
            <a:pPr>
              <a:spcBef>
                <a:spcPts val="8"/>
              </a:spcBef>
            </a:pPr>
            <a:endParaRPr sz="1900" dirty="0">
              <a:latin typeface="Calibri"/>
              <a:cs typeface="Calibri"/>
            </a:endParaRPr>
          </a:p>
          <a:p>
            <a:pPr marL="11198"/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9722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1052" y="1020044"/>
            <a:ext cx="3048000" cy="1180901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97228" name="Imagem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1300" y="2200945"/>
            <a:ext cx="5387406" cy="365477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30500" y="63600"/>
            <a:ext cx="556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1- CHECK LIST – TR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277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bject 3"/>
          <p:cNvSpPr/>
          <p:nvPr/>
        </p:nvSpPr>
        <p:spPr>
          <a:xfrm>
            <a:off x="3162300" y="3166491"/>
            <a:ext cx="7288254" cy="45719"/>
          </a:xfrm>
          <a:custGeom>
            <a:avLst/>
            <a:gdLst/>
            <a:ahLst/>
            <a:cxnLst/>
            <a:rect l="l" t="t" r="r" b="b"/>
            <a:pathLst>
              <a:path w="5437505" h="18414">
                <a:moveTo>
                  <a:pt x="5436997" y="0"/>
                </a:moveTo>
                <a:lnTo>
                  <a:pt x="0" y="0"/>
                </a:lnTo>
                <a:lnTo>
                  <a:pt x="0" y="18287"/>
                </a:lnTo>
                <a:lnTo>
                  <a:pt x="5436997" y="18287"/>
                </a:lnTo>
                <a:lnTo>
                  <a:pt x="54369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3162300" y="2578100"/>
            <a:ext cx="7211285" cy="548374"/>
          </a:xfrm>
          <a:prstGeom prst="rect">
            <a:avLst/>
          </a:prstGeom>
        </p:spPr>
        <p:txBody>
          <a:bodyPr vert="horz" wrap="square" lIns="0" tIns="9671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0180">
              <a:spcBef>
                <a:spcPts val="76"/>
              </a:spcBef>
            </a:pPr>
            <a:r>
              <a:rPr lang="pt-BR" sz="3500" b="1" spc="-4" dirty="0"/>
              <a:t>DECRETO – BENS COMUNS E DE LUXO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31823" y="325210"/>
            <a:ext cx="1553527" cy="60189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075770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392112" y="596900"/>
            <a:ext cx="74094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LEI 14.133/21 - CLASSIFICAÇÃO DE BENS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95300" y="1295400"/>
            <a:ext cx="9203027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500" dirty="0"/>
              <a:t>Art. 20. Os </a:t>
            </a:r>
            <a:r>
              <a:rPr lang="pt-BR" sz="2500" b="1" dirty="0"/>
              <a:t>itens de consumo adquiridos para suprir as demandas das estruturas da Administração Pública deverão ser de qualidade comum</a:t>
            </a:r>
            <a:r>
              <a:rPr lang="pt-BR" sz="2500" dirty="0"/>
              <a:t>, não superior à necessária para cumprir as finalidades às quais se destinam, </a:t>
            </a:r>
            <a:r>
              <a:rPr lang="pt-BR" sz="2500" b="1" dirty="0"/>
              <a:t>vedada a aquisição de artigos de luxo</a:t>
            </a:r>
            <a:r>
              <a:rPr lang="pt-BR" sz="2500" dirty="0"/>
              <a:t>.    </a:t>
            </a:r>
          </a:p>
          <a:p>
            <a:pPr algn="just"/>
            <a:r>
              <a:rPr lang="pt-BR" sz="2500" dirty="0"/>
              <a:t>      </a:t>
            </a:r>
          </a:p>
          <a:p>
            <a:pPr algn="just"/>
            <a:r>
              <a:rPr lang="pt-BR" sz="2500" dirty="0"/>
              <a:t>§ 1º Os </a:t>
            </a:r>
            <a:r>
              <a:rPr lang="pt-BR" sz="2500" b="1" dirty="0"/>
              <a:t>Poderes Executivo, Legislativo e Judiciário definirão em regulamento os limites para o enquadramento dos bens de consumo nas categorias comum e luxo</a:t>
            </a:r>
            <a:r>
              <a:rPr lang="pt-BR" sz="2500" dirty="0"/>
              <a:t>.</a:t>
            </a:r>
          </a:p>
          <a:p>
            <a:pPr algn="just"/>
            <a:endParaRPr lang="pt-BR" sz="2500" dirty="0"/>
          </a:p>
          <a:p>
            <a:pPr algn="just"/>
            <a:r>
              <a:rPr lang="pt-BR" sz="2500" dirty="0"/>
              <a:t>§ 2º </a:t>
            </a:r>
            <a:r>
              <a:rPr lang="pt-BR" sz="2500" b="1" dirty="0"/>
              <a:t>A partir de 180 (cento e oitenta) dias</a:t>
            </a:r>
            <a:r>
              <a:rPr lang="pt-BR" sz="2500" dirty="0"/>
              <a:t> contados da promulgação desta Lei, novas compras de bens de consumo só poderão ser efetivadas com a edição, pela autoridade competente, do regulamento a que se refere o § 1º deste artigo.</a:t>
            </a:r>
          </a:p>
          <a:p>
            <a:endParaRPr lang="pt-BR" sz="2500" dirty="0"/>
          </a:p>
        </p:txBody>
      </p:sp>
    </p:spTree>
    <p:extLst>
      <p:ext uri="{BB962C8B-B14F-4D97-AF65-F5344CB8AC3E}">
        <p14:creationId xmlns:p14="http://schemas.microsoft.com/office/powerpoint/2010/main" val="987013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562100" y="523320"/>
            <a:ext cx="73538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4 – CLASSIFICAÇÃO DE BENS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514604" y="1295400"/>
            <a:ext cx="9448800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u="sng" dirty="0"/>
              <a:t>Conceituações genéricas</a:t>
            </a:r>
          </a:p>
          <a:p>
            <a:r>
              <a:rPr lang="pt-BR" sz="2500" u="sng" dirty="0"/>
              <a:t>Art. 3º</a:t>
            </a:r>
          </a:p>
          <a:p>
            <a:pPr algn="just"/>
            <a:r>
              <a:rPr lang="pt-BR" sz="2800" dirty="0"/>
              <a:t>I - </a:t>
            </a:r>
            <a:r>
              <a:rPr lang="pt-BR" sz="2800" b="1" dirty="0"/>
              <a:t>artigo de qualidade comum</a:t>
            </a:r>
            <a:r>
              <a:rPr lang="pt-BR" sz="2800" dirty="0"/>
              <a:t>: o </a:t>
            </a:r>
            <a:r>
              <a:rPr lang="pt-BR" sz="2800" b="1" dirty="0"/>
              <a:t>bem de consumo </a:t>
            </a:r>
            <a:r>
              <a:rPr lang="pt-BR" sz="2800" dirty="0"/>
              <a:t>que detém </a:t>
            </a:r>
            <a:r>
              <a:rPr lang="pt-BR" sz="2800" b="1" dirty="0"/>
              <a:t>baixo ou moderado custo de demanda</a:t>
            </a:r>
            <a:r>
              <a:rPr lang="pt-BR" sz="2800" dirty="0"/>
              <a:t>, em função da renda do indivíduo em uma sociedade, e, proporcionalmente, à Administração;</a:t>
            </a:r>
          </a:p>
          <a:p>
            <a:pPr algn="just"/>
            <a:endParaRPr lang="pt-BR" sz="2800" dirty="0"/>
          </a:p>
          <a:p>
            <a:pPr algn="just"/>
            <a:r>
              <a:rPr lang="pt-BR" sz="2800" dirty="0"/>
              <a:t>II - </a:t>
            </a:r>
            <a:r>
              <a:rPr lang="pt-BR" sz="2800" b="1" dirty="0"/>
              <a:t>artigo de luxo</a:t>
            </a:r>
            <a:r>
              <a:rPr lang="pt-BR" sz="2800" dirty="0"/>
              <a:t>: </a:t>
            </a:r>
            <a:r>
              <a:rPr lang="pt-BR" sz="2800" b="1" dirty="0"/>
              <a:t>bem de consumo de caráter </a:t>
            </a:r>
            <a:r>
              <a:rPr lang="pt-BR" sz="2800" b="1" dirty="0" err="1"/>
              <a:t>ostentatório</a:t>
            </a:r>
            <a:r>
              <a:rPr lang="pt-BR" sz="2800" dirty="0"/>
              <a:t>, ou  de </a:t>
            </a:r>
            <a:r>
              <a:rPr lang="pt-BR" sz="2800" b="1" dirty="0"/>
              <a:t>forte apelo estético injustificado, ou requintado</a:t>
            </a:r>
            <a:r>
              <a:rPr lang="pt-BR" sz="2800" dirty="0"/>
              <a:t>, que detém </a:t>
            </a:r>
            <a:r>
              <a:rPr lang="pt-BR" sz="2800" b="1" dirty="0"/>
              <a:t>alto custo de demanda</a:t>
            </a:r>
            <a:r>
              <a:rPr lang="pt-BR" sz="2800" dirty="0"/>
              <a:t>, em função da renda do indivíduo em uma sociedade, e, proporcionalmente à Administração; e</a:t>
            </a:r>
          </a:p>
          <a:p>
            <a:endParaRPr lang="pt-BR" sz="2500" dirty="0"/>
          </a:p>
        </p:txBody>
      </p:sp>
    </p:spTree>
    <p:extLst>
      <p:ext uri="{BB962C8B-B14F-4D97-AF65-F5344CB8AC3E}">
        <p14:creationId xmlns:p14="http://schemas.microsoft.com/office/powerpoint/2010/main" val="698665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032000" y="182940"/>
            <a:ext cx="73538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4 – CLASSIFICAÇÃO DE BENS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723900" y="990600"/>
            <a:ext cx="91440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pt-BR" sz="3000" dirty="0"/>
              <a:t>Recursos voluntários da união, regra Federal [art. 2º];</a:t>
            </a:r>
          </a:p>
          <a:p>
            <a:pPr marL="457200" indent="-457200" algn="just">
              <a:buFontTx/>
              <a:buChar char="-"/>
            </a:pPr>
            <a:endParaRPr lang="pt-BR" sz="3000" dirty="0"/>
          </a:p>
          <a:p>
            <a:pPr marL="457200" indent="-457200" algn="just">
              <a:buFontTx/>
              <a:buChar char="-"/>
            </a:pPr>
            <a:r>
              <a:rPr lang="pt-BR" sz="3000" dirty="0"/>
              <a:t>Vedação dos bens de luxo no PAC [art. 5º];</a:t>
            </a:r>
          </a:p>
          <a:p>
            <a:pPr marL="457200" indent="-457200" algn="just">
              <a:buFontTx/>
              <a:buChar char="-"/>
            </a:pPr>
            <a:endParaRPr lang="pt-BR" sz="3000" dirty="0"/>
          </a:p>
          <a:p>
            <a:pPr marL="457200" indent="-457200" algn="just">
              <a:buFontTx/>
              <a:buChar char="-"/>
            </a:pPr>
            <a:r>
              <a:rPr lang="pt-BR" sz="3000" dirty="0"/>
              <a:t>Possibilidade de estabelecer lista exemplificativa de bens de luxo [art. 7º].</a:t>
            </a:r>
          </a:p>
          <a:p>
            <a:pPr marL="457200" indent="-457200" algn="just">
              <a:buFontTx/>
              <a:buChar char="-"/>
            </a:pPr>
            <a:endParaRPr lang="pt-BR" sz="3000" dirty="0"/>
          </a:p>
          <a:p>
            <a:pPr marL="457200" indent="-457200" algn="just">
              <a:buFontTx/>
              <a:buChar char="-"/>
            </a:pPr>
            <a:endParaRPr lang="pt-BR" sz="3000" dirty="0"/>
          </a:p>
          <a:p>
            <a:pPr marL="457200" indent="-457200" algn="just">
              <a:buFontTx/>
              <a:buChar char="-"/>
            </a:pPr>
            <a:endParaRPr lang="pt-BR" sz="3000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0198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30500" y="63600"/>
            <a:ext cx="556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1- CHECK LIST – TR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277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bject 3"/>
          <p:cNvSpPr/>
          <p:nvPr/>
        </p:nvSpPr>
        <p:spPr>
          <a:xfrm>
            <a:off x="3162300" y="3166491"/>
            <a:ext cx="7288254" cy="45719"/>
          </a:xfrm>
          <a:custGeom>
            <a:avLst/>
            <a:gdLst/>
            <a:ahLst/>
            <a:cxnLst/>
            <a:rect l="l" t="t" r="r" b="b"/>
            <a:pathLst>
              <a:path w="5437505" h="18414">
                <a:moveTo>
                  <a:pt x="5436997" y="0"/>
                </a:moveTo>
                <a:lnTo>
                  <a:pt x="0" y="0"/>
                </a:lnTo>
                <a:lnTo>
                  <a:pt x="0" y="18287"/>
                </a:lnTo>
                <a:lnTo>
                  <a:pt x="5436997" y="18287"/>
                </a:lnTo>
                <a:lnTo>
                  <a:pt x="54369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3162300" y="2578100"/>
            <a:ext cx="7211285" cy="548374"/>
          </a:xfrm>
          <a:prstGeom prst="rect">
            <a:avLst/>
          </a:prstGeom>
        </p:spPr>
        <p:txBody>
          <a:bodyPr vert="horz" wrap="square" lIns="0" tIns="9671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0180">
              <a:spcBef>
                <a:spcPts val="76"/>
              </a:spcBef>
            </a:pPr>
            <a:r>
              <a:rPr lang="pt-BR" sz="3500" b="1" spc="-4" dirty="0"/>
              <a:t>DECRETO – Pesquisa de preços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31823" y="325210"/>
            <a:ext cx="1553527" cy="74159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1645266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081986" y="302430"/>
            <a:ext cx="63140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LEI 14.133 - PESQUISA DE PREÇOS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540004" y="838350"/>
            <a:ext cx="94488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/>
              <a:t>Art. 23. O valor previamente estimado da contratação deverá ser compatível com os valores praticados pelo mercado, considerados os preços constantes de bancos de dados públicos e as quantidades a serem contratadas, observadas a potencial economia de escala e as peculiaridades do local de execução do objeto.</a:t>
            </a:r>
          </a:p>
          <a:p>
            <a:pPr algn="just"/>
            <a:r>
              <a:rPr lang="pt-BR" sz="2400" dirty="0"/>
              <a:t>§ 1º - PARAMETROS PARA </a:t>
            </a:r>
            <a:r>
              <a:rPr lang="pt-BR" sz="2400" b="1" dirty="0"/>
              <a:t>BENS E SERVIÇOS EM GERAL</a:t>
            </a:r>
          </a:p>
          <a:p>
            <a:pPr algn="just"/>
            <a:r>
              <a:rPr lang="pt-BR" sz="2400" dirty="0"/>
              <a:t>§ 2º - PARAMETROS PARA </a:t>
            </a:r>
            <a:r>
              <a:rPr lang="pt-BR" sz="2400" b="1" dirty="0"/>
              <a:t>OBRAS E ENGENHARIA</a:t>
            </a:r>
          </a:p>
          <a:p>
            <a:endParaRPr lang="pt-BR" sz="2800" u="sng" dirty="0"/>
          </a:p>
          <a:p>
            <a:pPr algn="just"/>
            <a:r>
              <a:rPr lang="pt-BR" sz="2800" dirty="0"/>
              <a:t>§ 3º Nas </a:t>
            </a:r>
            <a:r>
              <a:rPr lang="pt-BR" sz="2800" b="1" dirty="0"/>
              <a:t>CONTRATAÇÕES REALIZADAS POR MUNICÍPIOS</a:t>
            </a:r>
            <a:r>
              <a:rPr lang="pt-BR" sz="2800" dirty="0"/>
              <a:t>, Estados e Distrito Federal, desde que não envolvam recursos da União, </a:t>
            </a:r>
            <a:r>
              <a:rPr lang="pt-BR" sz="2800" b="1" dirty="0"/>
              <a:t>O VALOR PREVIAMENTE ESTIMADO DA CONTRATAÇÃO</a:t>
            </a:r>
            <a:r>
              <a:rPr lang="pt-BR" sz="2800" dirty="0"/>
              <a:t>, a que se refere o caput deste artigo, </a:t>
            </a:r>
            <a:r>
              <a:rPr lang="pt-BR" sz="2800" b="1" dirty="0"/>
              <a:t>PODERÁ SER DEFINIDO POR MEIO DA UTILIZAÇÃO DE OUTROS SISTEMAS DE CUSTOS ADOTADOS PELO RESPECTIVO ENTE FEDERATIVO</a:t>
            </a:r>
            <a:r>
              <a:rPr lang="pt-BR" sz="2800" dirty="0"/>
              <a:t>.</a:t>
            </a:r>
            <a:endParaRPr lang="pt-BR" sz="2500" dirty="0"/>
          </a:p>
        </p:txBody>
      </p:sp>
    </p:spTree>
    <p:extLst>
      <p:ext uri="{BB962C8B-B14F-4D97-AF65-F5344CB8AC3E}">
        <p14:creationId xmlns:p14="http://schemas.microsoft.com/office/powerpoint/2010/main" val="946882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4001</TotalTime>
  <Words>1531</Words>
  <Application>Microsoft Office PowerPoint</Application>
  <PresentationFormat>Slides de 35 mm</PresentationFormat>
  <Paragraphs>161</Paragraphs>
  <Slides>32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32</vt:i4>
      </vt:variant>
    </vt:vector>
  </HeadingPairs>
  <TitlesOfParts>
    <vt:vector size="33" baseType="lpstr"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PROCESSO EXTERNO LICITATÓRIO</dc:title>
  <dc:creator>Leonardo</dc:creator>
  <cp:lastModifiedBy>Leonardo</cp:lastModifiedBy>
  <cp:revision>144</cp:revision>
  <cp:lastPrinted>2022-10-22T19:33:40Z</cp:lastPrinted>
  <dcterms:created xsi:type="dcterms:W3CDTF">2022-09-26T01:07:52Z</dcterms:created>
  <dcterms:modified xsi:type="dcterms:W3CDTF">2023-02-27T03:43:56Z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2022-09-24T00:00:00Z</vt:filetime>
  </property>
  <property fmtid="{D5CDD505-2E9C-101B-9397-08002B2CF9AE}" pid="3" name="Creator">
    <vt:lpwstr>Microsoft® Word 2010</vt:lpwstr>
  </property>
  <property fmtid="{D5CDD505-2E9C-101B-9397-08002B2CF9AE}" pid="4" name="LastSaved">
    <vt:filetime>2022-09-25T00:00:00Z</vt:filetime>
  </property>
</Properties>
</file>