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03" r:id="rId2"/>
  </p:sldMasterIdLst>
  <p:notesMasterIdLst>
    <p:notesMasterId r:id="rId140"/>
  </p:notesMasterIdLst>
  <p:sldIdLst>
    <p:sldId id="1053" r:id="rId3"/>
    <p:sldId id="1056" r:id="rId4"/>
    <p:sldId id="1054" r:id="rId5"/>
    <p:sldId id="931" r:id="rId6"/>
    <p:sldId id="905" r:id="rId7"/>
    <p:sldId id="906" r:id="rId8"/>
    <p:sldId id="907" r:id="rId9"/>
    <p:sldId id="933" r:id="rId10"/>
    <p:sldId id="908" r:id="rId11"/>
    <p:sldId id="909" r:id="rId12"/>
    <p:sldId id="911" r:id="rId13"/>
    <p:sldId id="912" r:id="rId14"/>
    <p:sldId id="916" r:id="rId15"/>
    <p:sldId id="927" r:id="rId16"/>
    <p:sldId id="924" r:id="rId17"/>
    <p:sldId id="919" r:id="rId18"/>
    <p:sldId id="917" r:id="rId19"/>
    <p:sldId id="920" r:id="rId20"/>
    <p:sldId id="918" r:id="rId21"/>
    <p:sldId id="921" r:id="rId22"/>
    <p:sldId id="914" r:id="rId23"/>
    <p:sldId id="915" r:id="rId24"/>
    <p:sldId id="644" r:id="rId25"/>
    <p:sldId id="934" r:id="rId26"/>
    <p:sldId id="935" r:id="rId27"/>
    <p:sldId id="938" r:id="rId28"/>
    <p:sldId id="936" r:id="rId29"/>
    <p:sldId id="937" r:id="rId30"/>
    <p:sldId id="939" r:id="rId31"/>
    <p:sldId id="940" r:id="rId32"/>
    <p:sldId id="945" r:id="rId33"/>
    <p:sldId id="942" r:id="rId34"/>
    <p:sldId id="946" r:id="rId35"/>
    <p:sldId id="947" r:id="rId36"/>
    <p:sldId id="943" r:id="rId37"/>
    <p:sldId id="948" r:id="rId38"/>
    <p:sldId id="944" r:id="rId39"/>
    <p:sldId id="952" r:id="rId40"/>
    <p:sldId id="949" r:id="rId41"/>
    <p:sldId id="950" r:id="rId42"/>
    <p:sldId id="953" r:id="rId43"/>
    <p:sldId id="951" r:id="rId44"/>
    <p:sldId id="957" r:id="rId45"/>
    <p:sldId id="954" r:id="rId46"/>
    <p:sldId id="958" r:id="rId47"/>
    <p:sldId id="955" r:id="rId48"/>
    <p:sldId id="956" r:id="rId49"/>
    <p:sldId id="959" r:id="rId50"/>
    <p:sldId id="960" r:id="rId51"/>
    <p:sldId id="941" r:id="rId52"/>
    <p:sldId id="961" r:id="rId53"/>
    <p:sldId id="963" r:id="rId54"/>
    <p:sldId id="962" r:id="rId55"/>
    <p:sldId id="968" r:id="rId56"/>
    <p:sldId id="964" r:id="rId57"/>
    <p:sldId id="969" r:id="rId58"/>
    <p:sldId id="965" r:id="rId59"/>
    <p:sldId id="970" r:id="rId60"/>
    <p:sldId id="966" r:id="rId61"/>
    <p:sldId id="971" r:id="rId62"/>
    <p:sldId id="967" r:id="rId63"/>
    <p:sldId id="977" r:id="rId64"/>
    <p:sldId id="972" r:id="rId65"/>
    <p:sldId id="973" r:id="rId66"/>
    <p:sldId id="974" r:id="rId67"/>
    <p:sldId id="975" r:id="rId68"/>
    <p:sldId id="976" r:id="rId69"/>
    <p:sldId id="978" r:id="rId70"/>
    <p:sldId id="979" r:id="rId71"/>
    <p:sldId id="980" r:id="rId72"/>
    <p:sldId id="985" r:id="rId73"/>
    <p:sldId id="986" r:id="rId74"/>
    <p:sldId id="991" r:id="rId75"/>
    <p:sldId id="987" r:id="rId76"/>
    <p:sldId id="988" r:id="rId77"/>
    <p:sldId id="989" r:id="rId78"/>
    <p:sldId id="990" r:id="rId79"/>
    <p:sldId id="997" r:id="rId80"/>
    <p:sldId id="993" r:id="rId81"/>
    <p:sldId id="994" r:id="rId82"/>
    <p:sldId id="1001" r:id="rId83"/>
    <p:sldId id="1002" r:id="rId84"/>
    <p:sldId id="1003" r:id="rId85"/>
    <p:sldId id="1004" r:id="rId86"/>
    <p:sldId id="1005" r:id="rId87"/>
    <p:sldId id="995" r:id="rId88"/>
    <p:sldId id="998" r:id="rId89"/>
    <p:sldId id="1006" r:id="rId90"/>
    <p:sldId id="999" r:id="rId91"/>
    <p:sldId id="1000" r:id="rId92"/>
    <p:sldId id="996" r:id="rId93"/>
    <p:sldId id="1007" r:id="rId94"/>
    <p:sldId id="1008" r:id="rId95"/>
    <p:sldId id="1012" r:id="rId96"/>
    <p:sldId id="1009" r:id="rId97"/>
    <p:sldId id="1010" r:id="rId98"/>
    <p:sldId id="1011" r:id="rId99"/>
    <p:sldId id="1018" r:id="rId100"/>
    <p:sldId id="1019" r:id="rId101"/>
    <p:sldId id="1013" r:id="rId102"/>
    <p:sldId id="1020" r:id="rId103"/>
    <p:sldId id="1014" r:id="rId104"/>
    <p:sldId id="1021" r:id="rId105"/>
    <p:sldId id="1022" r:id="rId106"/>
    <p:sldId id="1023" r:id="rId107"/>
    <p:sldId id="1015" r:id="rId108"/>
    <p:sldId id="1024" r:id="rId109"/>
    <p:sldId id="1025" r:id="rId110"/>
    <p:sldId id="1016" r:id="rId111"/>
    <p:sldId id="1026" r:id="rId112"/>
    <p:sldId id="1027" r:id="rId113"/>
    <p:sldId id="1017" r:id="rId114"/>
    <p:sldId id="1033" r:id="rId115"/>
    <p:sldId id="1028" r:id="rId116"/>
    <p:sldId id="1034" r:id="rId117"/>
    <p:sldId id="1035" r:id="rId118"/>
    <p:sldId id="1029" r:id="rId119"/>
    <p:sldId id="1030" r:id="rId120"/>
    <p:sldId id="1036" r:id="rId121"/>
    <p:sldId id="1037" r:id="rId122"/>
    <p:sldId id="645" r:id="rId123"/>
    <p:sldId id="1038" r:id="rId124"/>
    <p:sldId id="1039" r:id="rId125"/>
    <p:sldId id="1040" r:id="rId126"/>
    <p:sldId id="1041" r:id="rId127"/>
    <p:sldId id="1042" r:id="rId128"/>
    <p:sldId id="1043" r:id="rId129"/>
    <p:sldId id="1044" r:id="rId130"/>
    <p:sldId id="646" r:id="rId131"/>
    <p:sldId id="647" r:id="rId132"/>
    <p:sldId id="1045" r:id="rId133"/>
    <p:sldId id="1046" r:id="rId134"/>
    <p:sldId id="1047" r:id="rId135"/>
    <p:sldId id="1051" r:id="rId136"/>
    <p:sldId id="1048" r:id="rId137"/>
    <p:sldId id="1049" r:id="rId138"/>
    <p:sldId id="1052" r:id="rId139"/>
  </p:sldIdLst>
  <p:sldSz cx="9144000" cy="5715000" type="screen16x1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F84B1-43AF-4831-9745-43A6E98A7D06}" v="10" dt="2023-04-06T13:12:05.706"/>
  </p1510:revLst>
</p1510:revInfo>
</file>

<file path=ppt/tableStyles.xml><?xml version="1.0" encoding="utf-8"?>
<a:tblStyleLst xmlns:a="http://schemas.openxmlformats.org/drawingml/2006/main" def="{5C22544A-7EE6-4342-B048-85BDC9FD1C3A}">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p:scale>
          <a:sx n="91" d="100"/>
          <a:sy n="91" d="100"/>
        </p:scale>
        <p:origin x="-756" y="210"/>
      </p:cViewPr>
      <p:guideLst>
        <p:guide orient="horz" pos="1800"/>
        <p:guide pos="2880"/>
      </p:guideLst>
    </p:cSldViewPr>
  </p:slideViewPr>
  <p:notesTextViewPr>
    <p:cViewPr>
      <p:scale>
        <a:sx n="1" d="1"/>
        <a:sy n="1" d="1"/>
      </p:scale>
      <p:origin x="0" y="0"/>
    </p:cViewPr>
  </p:notesTextViewPr>
  <p:sorterViewPr>
    <p:cViewPr>
      <p:scale>
        <a:sx n="100" d="100"/>
        <a:sy n="100" d="100"/>
      </p:scale>
      <p:origin x="0" y="-55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notesMaster" Target="notesMasters/notesMaster1.xml"/><Relationship Id="rId14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C9F42D-B690-4286-936C-A49E2FE7555E}" type="datetimeFigureOut">
              <a:rPr lang="pt-BR" smtClean="0"/>
              <a:t>10/04/2023</a:t>
            </a:fld>
            <a:endParaRPr lang="pt-BR"/>
          </a:p>
        </p:txBody>
      </p:sp>
      <p:sp>
        <p:nvSpPr>
          <p:cNvPr id="4" name="Espaço Reservado para Imagem de Slide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89FF53-EAB8-445A-96ED-2F89926D5A8E}" type="slidenum">
              <a:rPr lang="pt-BR" smtClean="0"/>
              <a:t>‹nº›</a:t>
            </a:fld>
            <a:endParaRPr lang="pt-BR"/>
          </a:p>
        </p:txBody>
      </p:sp>
    </p:spTree>
    <p:extLst>
      <p:ext uri="{BB962C8B-B14F-4D97-AF65-F5344CB8AC3E}">
        <p14:creationId xmlns:p14="http://schemas.microsoft.com/office/powerpoint/2010/main" val="1162004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1pPr>
            <a:lvl2pPr marL="742922" indent="-285739">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2pPr>
            <a:lvl3pPr marL="1142957" indent="-228591">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3pPr>
            <a:lvl4pPr marL="1600140" indent="-228591">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4pPr>
            <a:lvl5pPr marL="2057322" indent="-228591">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5pPr>
            <a:lvl6pPr marL="2514505" indent="-228591" eaLnBrk="0" fontAlgn="base" hangingPunct="0">
              <a:spcBef>
                <a:spcPct val="30000"/>
              </a:spcBef>
              <a:spcAft>
                <a:spcPct val="0"/>
              </a:spcAft>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6pPr>
            <a:lvl7pPr marL="2971687" indent="-228591" eaLnBrk="0" fontAlgn="base" hangingPunct="0">
              <a:spcBef>
                <a:spcPct val="30000"/>
              </a:spcBef>
              <a:spcAft>
                <a:spcPct val="0"/>
              </a:spcAft>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7pPr>
            <a:lvl8pPr marL="3428871" indent="-228591" eaLnBrk="0" fontAlgn="base" hangingPunct="0">
              <a:spcBef>
                <a:spcPct val="30000"/>
              </a:spcBef>
              <a:spcAft>
                <a:spcPct val="0"/>
              </a:spcAft>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8pPr>
            <a:lvl9pPr marL="3886053" indent="-228591" eaLnBrk="0" fontAlgn="base" hangingPunct="0">
              <a:spcBef>
                <a:spcPct val="30000"/>
              </a:spcBef>
              <a:spcAft>
                <a:spcPct val="0"/>
              </a:spcAft>
              <a:tabLst>
                <a:tab pos="0" algn="l"/>
                <a:tab pos="914365" algn="l"/>
                <a:tab pos="1828731" algn="l"/>
                <a:tab pos="2743096" algn="l"/>
                <a:tab pos="3657462" algn="l"/>
                <a:tab pos="4571827" algn="l"/>
                <a:tab pos="5486192" algn="l"/>
                <a:tab pos="6400558" algn="l"/>
                <a:tab pos="7314923" algn="l"/>
                <a:tab pos="8229289" algn="l"/>
                <a:tab pos="9143654" algn="l"/>
                <a:tab pos="10058019" algn="l"/>
              </a:tabLst>
              <a:defRPr sz="1200">
                <a:solidFill>
                  <a:schemeClr val="tx1"/>
                </a:solidFill>
                <a:latin typeface="Times New Roman" pitchFamily="18" charset="0"/>
              </a:defRPr>
            </a:lvl9pPr>
          </a:lstStyle>
          <a:p>
            <a:fld id="{F7CDE938-812B-4EC1-9A94-EA8F6417463E}" type="slidenum">
              <a:rPr lang="pt-BR" altLang="pt-BR">
                <a:solidFill>
                  <a:srgbClr val="000000"/>
                </a:solidFill>
              </a:rPr>
              <a:pPr/>
              <a:t>2</a:t>
            </a:fld>
            <a:endParaRPr lang="pt-BR" altLang="pt-BR">
              <a:solidFill>
                <a:srgbClr val="000000"/>
              </a:solidFill>
            </a:endParaRPr>
          </a:p>
        </p:txBody>
      </p:sp>
      <p:sp>
        <p:nvSpPr>
          <p:cNvPr id="117763" name="Rectangle 1"/>
          <p:cNvSpPr>
            <a:spLocks noGrp="1" noRot="1" noChangeAspect="1" noChangeArrowheads="1" noTextEdit="1"/>
          </p:cNvSpPr>
          <p:nvPr>
            <p:ph type="sldImg"/>
          </p:nvPr>
        </p:nvSpPr>
        <p:spPr>
          <a:xfrm>
            <a:off x="2519363" y="512763"/>
            <a:ext cx="4105275" cy="2566987"/>
          </a:xfrm>
          <a:solidFill>
            <a:srgbClr val="FFFFFF"/>
          </a:solidFill>
          <a:ln/>
        </p:spPr>
      </p:sp>
      <p:sp>
        <p:nvSpPr>
          <p:cNvPr id="11776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1252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0659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8833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9640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318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62"/>
            <a:ext cx="7772400" cy="1225021"/>
          </a:xfrm>
        </p:spPr>
        <p:txBody>
          <a:bodyPr/>
          <a:lstStyle/>
          <a:p>
            <a:r>
              <a:rPr lang="pt-BR"/>
              <a:t>Clique para editar o título mestre</a:t>
            </a: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79888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849454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28870"/>
            <a:ext cx="2057400" cy="4876271"/>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457200" y="228870"/>
            <a:ext cx="6019800" cy="4876271"/>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1739058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94500" y="654000"/>
            <a:ext cx="5392800" cy="2203667"/>
          </a:xfrm>
          <a:prstGeom prst="rect">
            <a:avLst/>
          </a:prstGeom>
        </p:spPr>
        <p:txBody>
          <a:bodyPr spcFirstLastPara="1" wrap="square" lIns="91425" tIns="201150" rIns="91425" bIns="91425" anchor="t" anchorCtr="0">
            <a:noAutofit/>
          </a:bodyPr>
          <a:lstStyle>
            <a:lvl1pPr lvl="0" rtl="0">
              <a:lnSpc>
                <a:spcPct val="100000"/>
              </a:lnSpc>
              <a:spcBef>
                <a:spcPts val="0"/>
              </a:spcBef>
              <a:spcAft>
                <a:spcPts val="0"/>
              </a:spcAft>
              <a:buSzPts val="5200"/>
              <a:buFont typeface="Josefin Sans"/>
              <a:buNone/>
              <a:defRPr sz="52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894500" y="2777028"/>
            <a:ext cx="3335700" cy="880667"/>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Josefin Sans Light"/>
              <a:buNone/>
              <a:defRPr sz="18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cxnSp>
        <p:nvCxnSpPr>
          <p:cNvPr id="11" name="Google Shape;11;p2"/>
          <p:cNvCxnSpPr/>
          <p:nvPr/>
        </p:nvCxnSpPr>
        <p:spPr>
          <a:xfrm>
            <a:off x="542275" y="842500"/>
            <a:ext cx="0" cy="3198333"/>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063368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925750" y="2367402"/>
            <a:ext cx="3173400" cy="1227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925751" y="1822806"/>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6" name="Google Shape;16;p3"/>
          <p:cNvSpPr txBox="1">
            <a:spLocks noGrp="1"/>
          </p:cNvSpPr>
          <p:nvPr>
            <p:ph type="subTitle" idx="1"/>
          </p:nvPr>
        </p:nvSpPr>
        <p:spPr>
          <a:xfrm>
            <a:off x="925750" y="3857111"/>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7" name="Google Shape;17;p3"/>
          <p:cNvCxnSpPr/>
          <p:nvPr/>
        </p:nvCxnSpPr>
        <p:spPr>
          <a:xfrm>
            <a:off x="542275" y="1805778"/>
            <a:ext cx="0" cy="3290333"/>
          </a:xfrm>
          <a:prstGeom prst="straightConnector1">
            <a:avLst/>
          </a:prstGeom>
          <a:noFill/>
          <a:ln w="76200" cap="flat" cmpd="sng">
            <a:solidFill>
              <a:schemeClr val="accent1"/>
            </a:solidFill>
            <a:prstDash val="solid"/>
            <a:round/>
            <a:headEnd type="none" w="med" len="med"/>
            <a:tailEnd type="none" w="med" len="med"/>
          </a:ln>
        </p:spPr>
      </p:cxnSp>
      <p:cxnSp>
        <p:nvCxnSpPr>
          <p:cNvPr id="18" name="Google Shape;18;p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 name="Google Shape;19;p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815448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p4"/>
          <p:cNvSpPr txBox="1">
            <a:spLocks noGrp="1"/>
          </p:cNvSpPr>
          <p:nvPr>
            <p:ph type="subTitle" idx="1"/>
          </p:nvPr>
        </p:nvSpPr>
        <p:spPr>
          <a:xfrm>
            <a:off x="811600" y="1457861"/>
            <a:ext cx="7628100" cy="3662667"/>
          </a:xfrm>
          <a:prstGeom prst="rect">
            <a:avLst/>
          </a:prstGeom>
          <a:noFill/>
          <a:ln>
            <a:noFill/>
          </a:ln>
        </p:spPr>
        <p:txBody>
          <a:bodyPr spcFirstLastPara="1" wrap="square" lIns="91425" tIns="0" rIns="91425" bIns="91425" anchor="t" anchorCtr="0">
            <a:noAutofit/>
          </a:bodyPr>
          <a:lstStyle>
            <a:lvl1pPr lvl="0" rtl="0">
              <a:spcBef>
                <a:spcPts val="0"/>
              </a:spcBef>
              <a:spcAft>
                <a:spcPts val="0"/>
              </a:spcAft>
              <a:buClr>
                <a:schemeClr val="accent1"/>
              </a:buClr>
              <a:buSzPts val="1200"/>
              <a:buFont typeface="Josefin Sans"/>
              <a:buAutoNum type="arabicPeriod"/>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22" name="Google Shape;22;p4"/>
          <p:cNvSpPr txBox="1">
            <a:spLocks noGrp="1"/>
          </p:cNvSpPr>
          <p:nvPr>
            <p:ph type="title"/>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 name="Google Shape;23;p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 name="Google Shape;24;p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393333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Google Shape;26;p5"/>
          <p:cNvSpPr txBox="1">
            <a:spLocks noGrp="1"/>
          </p:cNvSpPr>
          <p:nvPr>
            <p:ph type="subTitle" idx="1"/>
          </p:nvPr>
        </p:nvSpPr>
        <p:spPr>
          <a:xfrm>
            <a:off x="220692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7" name="Google Shape;27;p5"/>
          <p:cNvSpPr txBox="1">
            <a:spLocks noGrp="1"/>
          </p:cNvSpPr>
          <p:nvPr>
            <p:ph type="subTitle" idx="2"/>
          </p:nvPr>
        </p:nvSpPr>
        <p:spPr>
          <a:xfrm>
            <a:off x="5045075" y="3380888"/>
            <a:ext cx="2263500" cy="921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8" name="Google Shape;28;p5"/>
          <p:cNvSpPr txBox="1">
            <a:spLocks noGrp="1"/>
          </p:cNvSpPr>
          <p:nvPr>
            <p:ph type="subTitle" idx="3"/>
          </p:nvPr>
        </p:nvSpPr>
        <p:spPr>
          <a:xfrm>
            <a:off x="2206913" y="2754046"/>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29" name="Google Shape;29;p5"/>
          <p:cNvSpPr txBox="1">
            <a:spLocks noGrp="1"/>
          </p:cNvSpPr>
          <p:nvPr>
            <p:ph type="subTitle" idx="4"/>
          </p:nvPr>
        </p:nvSpPr>
        <p:spPr>
          <a:xfrm>
            <a:off x="5045063" y="2754046"/>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30" name="Google Shape;30;p5"/>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1" name="Google Shape;31;p5"/>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2" name="Google Shape;32;p5"/>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33" name="Google Shape;33;p5"/>
          <p:cNvSpPr txBox="1">
            <a:spLocks noGrp="1"/>
          </p:cNvSpPr>
          <p:nvPr>
            <p:ph type="title" idx="6"/>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34" name="Google Shape;34;p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35" name="Google Shape;35;p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14529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8" name="Google Shape;38;p6"/>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9" name="Google Shape;39;p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0" name="Google Shape;40;p6"/>
          <p:cNvSpPr txBox="1">
            <a:spLocks noGrp="1"/>
          </p:cNvSpPr>
          <p:nvPr>
            <p:ph type="title" idx="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1" name="Google Shape;41;p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42" name="Google Shape;42;p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704848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5" name="Google Shape;45;p7"/>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46" name="Google Shape;46;p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47" name="Google Shape;47;p7"/>
          <p:cNvSpPr txBox="1">
            <a:spLocks noGrp="1"/>
          </p:cNvSpPr>
          <p:nvPr>
            <p:ph type="subTitle" idx="1"/>
          </p:nvPr>
        </p:nvSpPr>
        <p:spPr>
          <a:xfrm>
            <a:off x="1410325" y="1919167"/>
            <a:ext cx="5264700" cy="2579000"/>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48" name="Google Shape;48;p7"/>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9" name="Google Shape;49;p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0" name="Google Shape;50;p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637875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1"/>
        <p:cNvGrpSpPr/>
        <p:nvPr/>
      </p:nvGrpSpPr>
      <p:grpSpPr>
        <a:xfrm>
          <a:off x="0" y="0"/>
          <a:ext cx="0" cy="0"/>
          <a:chOff x="0" y="0"/>
          <a:chExt cx="0" cy="0"/>
        </a:xfrm>
      </p:grpSpPr>
      <p:sp>
        <p:nvSpPr>
          <p:cNvPr id="52" name="Google Shape;52;p8"/>
          <p:cNvSpPr/>
          <p:nvPr/>
        </p:nvSpPr>
        <p:spPr>
          <a:xfrm>
            <a:off x="1155750" y="1380000"/>
            <a:ext cx="6832500" cy="248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sp>
        <p:nvSpPr>
          <p:cNvPr id="53" name="Google Shape;53;p8"/>
          <p:cNvSpPr txBox="1">
            <a:spLocks noGrp="1"/>
          </p:cNvSpPr>
          <p:nvPr>
            <p:ph type="title"/>
          </p:nvPr>
        </p:nvSpPr>
        <p:spPr>
          <a:xfrm>
            <a:off x="2062125" y="2126667"/>
            <a:ext cx="5609400" cy="996000"/>
          </a:xfrm>
          <a:prstGeom prst="rect">
            <a:avLst/>
          </a:prstGeom>
        </p:spPr>
        <p:txBody>
          <a:bodyPr spcFirstLastPara="1" wrap="square" lIns="91425" tIns="201150" rIns="91425" bIns="91425" anchor="t" anchorCtr="0">
            <a:noAutofit/>
          </a:bodyPr>
          <a:lstStyle>
            <a:lvl1pPr lvl="0" rtl="0">
              <a:spcBef>
                <a:spcPts val="0"/>
              </a:spcBef>
              <a:spcAft>
                <a:spcPts val="0"/>
              </a:spcAft>
              <a:buSzPts val="2800"/>
              <a:buFont typeface="Josefin Sans"/>
              <a:buNone/>
              <a:defRPr sz="5200"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8"/>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5" name="Google Shape;55;p8"/>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56" name="Google Shape;56;p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57" name="Google Shape;57;p8"/>
          <p:cNvCxnSpPr/>
          <p:nvPr/>
        </p:nvCxnSpPr>
        <p:spPr>
          <a:xfrm rot="10800000">
            <a:off x="2184088" y="2075333"/>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8" name="Google Shape;58;p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59" name="Google Shape;59;p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077899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92450" y="1015333"/>
            <a:ext cx="3796500" cy="545000"/>
          </a:xfrm>
          <a:prstGeom prst="rect">
            <a:avLst/>
          </a:prstGeom>
        </p:spPr>
        <p:txBody>
          <a:bodyPr spcFirstLastPara="1" wrap="square" lIns="91425" tIns="0"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2" name="Google Shape;62;p9"/>
          <p:cNvSpPr txBox="1">
            <a:spLocks noGrp="1"/>
          </p:cNvSpPr>
          <p:nvPr>
            <p:ph type="subTitle" idx="1"/>
          </p:nvPr>
        </p:nvSpPr>
        <p:spPr>
          <a:xfrm>
            <a:off x="3644450" y="1835861"/>
            <a:ext cx="3384000" cy="26120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200"/>
              <a:buFont typeface="Open Sans"/>
              <a:buAutoNum type="arabicPeriod"/>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63" name="Google Shape;63;p9"/>
          <p:cNvSpPr txBox="1">
            <a:spLocks noGrp="1"/>
          </p:cNvSpPr>
          <p:nvPr>
            <p:ph type="title" idx="2"/>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4" name="Google Shape;64;p9"/>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65" name="Google Shape;65;p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66" name="Google Shape;66;p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67" name="Google Shape;67;p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68" name="Google Shape;68;p9"/>
          <p:cNvCxnSpPr/>
          <p:nvPr/>
        </p:nvCxnSpPr>
        <p:spPr>
          <a:xfrm>
            <a:off x="737600" y="779389"/>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075556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906694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915200" y="835667"/>
            <a:ext cx="2075700" cy="1938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71" name="Google Shape;71;p1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72" name="Google Shape;72;p1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853196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5" name="Google Shape;75;p11"/>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76" name="Google Shape;76;p1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77" name="Google Shape;77;p11"/>
          <p:cNvSpPr txBox="1">
            <a:spLocks noGrp="1"/>
          </p:cNvSpPr>
          <p:nvPr>
            <p:ph type="subTitle" idx="1"/>
          </p:nvPr>
        </p:nvSpPr>
        <p:spPr>
          <a:xfrm>
            <a:off x="1835950" y="2920667"/>
            <a:ext cx="4772100" cy="329000"/>
          </a:xfrm>
          <a:prstGeom prst="rect">
            <a:avLst/>
          </a:prstGeom>
          <a:noFill/>
          <a:ln>
            <a:noFill/>
          </a:ln>
        </p:spPr>
        <p:txBody>
          <a:bodyPr spcFirstLastPara="1" wrap="square" lIns="91425" tIns="0"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8" name="Google Shape;78;p11"/>
          <p:cNvSpPr txBox="1">
            <a:spLocks noGrp="1"/>
          </p:cNvSpPr>
          <p:nvPr>
            <p:ph type="title" idx="3" hasCustomPrompt="1"/>
          </p:nvPr>
        </p:nvSpPr>
        <p:spPr>
          <a:xfrm>
            <a:off x="1835725" y="1985334"/>
            <a:ext cx="5837100" cy="935333"/>
          </a:xfrm>
          <a:prstGeom prst="rect">
            <a:avLst/>
          </a:prstGeom>
        </p:spPr>
        <p:txBody>
          <a:bodyPr spcFirstLastPara="1" wrap="square" lIns="91425" tIns="0" rIns="91425" bIns="91425" anchor="b" anchorCtr="0">
            <a:noAutofit/>
          </a:bodyPr>
          <a:lstStyle>
            <a:lvl1pPr marL="0" marR="0" lvl="0" indent="0" algn="l" rtl="0">
              <a:lnSpc>
                <a:spcPct val="100000"/>
              </a:lnSpc>
              <a:spcBef>
                <a:spcPts val="0"/>
              </a:spcBef>
              <a:spcAft>
                <a:spcPts val="0"/>
              </a:spcAft>
              <a:buClr>
                <a:schemeClr val="dk1"/>
              </a:buClr>
              <a:buSzPts val="3600"/>
              <a:buFont typeface="Josefin Sans"/>
              <a:buNone/>
              <a:defRPr sz="7100">
                <a:solidFill>
                  <a:schemeClr val="accent1"/>
                </a:solidFill>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cxnSp>
        <p:nvCxnSpPr>
          <p:cNvPr id="79" name="Google Shape;79;p1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80" name="Google Shape;80;p1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cxnSp>
        <p:nvCxnSpPr>
          <p:cNvPr id="81" name="Google Shape;81;p11"/>
          <p:cNvCxnSpPr/>
          <p:nvPr/>
        </p:nvCxnSpPr>
        <p:spPr>
          <a:xfrm>
            <a:off x="1835950" y="1418528"/>
            <a:ext cx="2710500" cy="0"/>
          </a:xfrm>
          <a:prstGeom prst="straightConnector1">
            <a:avLst/>
          </a:prstGeom>
          <a:noFill/>
          <a:ln w="762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2420044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2"/>
        <p:cNvGrpSpPr/>
        <p:nvPr/>
      </p:nvGrpSpPr>
      <p:grpSpPr>
        <a:xfrm>
          <a:off x="0" y="0"/>
          <a:ext cx="0" cy="0"/>
          <a:chOff x="0" y="0"/>
          <a:chExt cx="0" cy="0"/>
        </a:xfrm>
      </p:grpSpPr>
    </p:spTree>
    <p:extLst>
      <p:ext uri="{BB962C8B-B14F-4D97-AF65-F5344CB8AC3E}">
        <p14:creationId xmlns:p14="http://schemas.microsoft.com/office/powerpoint/2010/main" val="1038187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3"/>
        <p:cNvGrpSpPr/>
        <p:nvPr/>
      </p:nvGrpSpPr>
      <p:grpSpPr>
        <a:xfrm>
          <a:off x="0" y="0"/>
          <a:ext cx="0" cy="0"/>
          <a:chOff x="0" y="0"/>
          <a:chExt cx="0" cy="0"/>
        </a:xfrm>
      </p:grpSpPr>
      <p:cxnSp>
        <p:nvCxnSpPr>
          <p:cNvPr id="84" name="Google Shape;84;p13"/>
          <p:cNvCxnSpPr/>
          <p:nvPr/>
        </p:nvCxnSpPr>
        <p:spPr>
          <a:xfrm>
            <a:off x="-14031" y="1352516"/>
            <a:ext cx="3594900" cy="0"/>
          </a:xfrm>
          <a:prstGeom prst="straightConnector1">
            <a:avLst/>
          </a:prstGeom>
          <a:noFill/>
          <a:ln w="9525" cap="flat" cmpd="sng">
            <a:solidFill>
              <a:schemeClr val="accent1"/>
            </a:solidFill>
            <a:prstDash val="solid"/>
            <a:round/>
            <a:headEnd type="none" w="med" len="med"/>
            <a:tailEnd type="none" w="med" len="med"/>
          </a:ln>
        </p:spPr>
      </p:cxnSp>
      <p:sp>
        <p:nvSpPr>
          <p:cNvPr id="85" name="Google Shape;85;p13"/>
          <p:cNvSpPr txBox="1">
            <a:spLocks noGrp="1"/>
          </p:cNvSpPr>
          <p:nvPr>
            <p:ph type="title"/>
          </p:nvPr>
        </p:nvSpPr>
        <p:spPr>
          <a:xfrm>
            <a:off x="16977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6" name="Google Shape;86;p13">
            <a:hlinkClick r:id="rId2" action="ppaction://hlinksldjump"/>
          </p:cNvPr>
          <p:cNvSpPr txBox="1">
            <a:spLocks noGrp="1"/>
          </p:cNvSpPr>
          <p:nvPr>
            <p:ph type="title" idx="2" hasCustomPrompt="1"/>
          </p:nvPr>
        </p:nvSpPr>
        <p:spPr>
          <a:xfrm>
            <a:off x="1121625"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87" name="Google Shape;87;p13"/>
          <p:cNvSpPr txBox="1">
            <a:spLocks noGrp="1"/>
          </p:cNvSpPr>
          <p:nvPr>
            <p:ph type="subTitle" idx="1"/>
          </p:nvPr>
        </p:nvSpPr>
        <p:spPr>
          <a:xfrm>
            <a:off x="16977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88" name="Google Shape;88;p13"/>
          <p:cNvSpPr txBox="1">
            <a:spLocks noGrp="1"/>
          </p:cNvSpPr>
          <p:nvPr>
            <p:ph type="title" idx="3"/>
          </p:nvPr>
        </p:nvSpPr>
        <p:spPr>
          <a:xfrm>
            <a:off x="1697700" y="3539516"/>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9" name="Google Shape;89;p13"/>
          <p:cNvSpPr txBox="1">
            <a:spLocks noGrp="1"/>
          </p:cNvSpPr>
          <p:nvPr>
            <p:ph type="title" idx="4" hasCustomPrompt="1"/>
          </p:nvPr>
        </p:nvSpPr>
        <p:spPr>
          <a:xfrm>
            <a:off x="1121600" y="3466516"/>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0" name="Google Shape;90;p13"/>
          <p:cNvSpPr txBox="1">
            <a:spLocks noGrp="1"/>
          </p:cNvSpPr>
          <p:nvPr>
            <p:ph type="subTitle" idx="5"/>
          </p:nvPr>
        </p:nvSpPr>
        <p:spPr>
          <a:xfrm>
            <a:off x="1697700" y="4123617"/>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1" name="Google Shape;91;p13"/>
          <p:cNvSpPr txBox="1">
            <a:spLocks noGrp="1"/>
          </p:cNvSpPr>
          <p:nvPr>
            <p:ph type="title" idx="6"/>
          </p:nvPr>
        </p:nvSpPr>
        <p:spPr>
          <a:xfrm>
            <a:off x="5662500" y="1932182"/>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2" name="Google Shape;92;p13"/>
          <p:cNvSpPr txBox="1">
            <a:spLocks noGrp="1"/>
          </p:cNvSpPr>
          <p:nvPr>
            <p:ph type="title" idx="7" hasCustomPrompt="1"/>
          </p:nvPr>
        </p:nvSpPr>
        <p:spPr>
          <a:xfrm>
            <a:off x="5086400" y="1859182"/>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3" name="Google Shape;93;p13"/>
          <p:cNvSpPr txBox="1">
            <a:spLocks noGrp="1"/>
          </p:cNvSpPr>
          <p:nvPr>
            <p:ph type="subTitle" idx="8"/>
          </p:nvPr>
        </p:nvSpPr>
        <p:spPr>
          <a:xfrm>
            <a:off x="5662500" y="2516276"/>
            <a:ext cx="2712300" cy="717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4" name="Google Shape;94;p13"/>
          <p:cNvSpPr txBox="1">
            <a:spLocks noGrp="1"/>
          </p:cNvSpPr>
          <p:nvPr>
            <p:ph type="title" idx="9"/>
          </p:nvPr>
        </p:nvSpPr>
        <p:spPr>
          <a:xfrm>
            <a:off x="5662500" y="3539516"/>
            <a:ext cx="2963100" cy="586333"/>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5" name="Google Shape;95;p13"/>
          <p:cNvSpPr txBox="1">
            <a:spLocks noGrp="1"/>
          </p:cNvSpPr>
          <p:nvPr>
            <p:ph type="title" idx="13" hasCustomPrompt="1"/>
          </p:nvPr>
        </p:nvSpPr>
        <p:spPr>
          <a:xfrm>
            <a:off x="5087456" y="3466516"/>
            <a:ext cx="576000" cy="659333"/>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6" name="Google Shape;96;p13"/>
          <p:cNvSpPr txBox="1">
            <a:spLocks noGrp="1"/>
          </p:cNvSpPr>
          <p:nvPr>
            <p:ph type="subTitle" idx="14"/>
          </p:nvPr>
        </p:nvSpPr>
        <p:spPr>
          <a:xfrm>
            <a:off x="5662500" y="4123617"/>
            <a:ext cx="2712300" cy="721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7" name="Google Shape;97;p13"/>
          <p:cNvSpPr txBox="1">
            <a:spLocks noGrp="1"/>
          </p:cNvSpPr>
          <p:nvPr>
            <p:ph type="title" idx="15"/>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8" name="Google Shape;98;p1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99" name="Google Shape;99;p1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23473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00"/>
        <p:cNvGrpSpPr/>
        <p:nvPr/>
      </p:nvGrpSpPr>
      <p:grpSpPr>
        <a:xfrm>
          <a:off x="0" y="0"/>
          <a:ext cx="0" cy="0"/>
          <a:chOff x="0" y="0"/>
          <a:chExt cx="0" cy="0"/>
        </a:xfrm>
      </p:grpSpPr>
      <p:sp>
        <p:nvSpPr>
          <p:cNvPr id="101" name="Google Shape;101;p14"/>
          <p:cNvSpPr txBox="1">
            <a:spLocks noGrp="1"/>
          </p:cNvSpPr>
          <p:nvPr>
            <p:ph type="subTitle" idx="1"/>
          </p:nvPr>
        </p:nvSpPr>
        <p:spPr>
          <a:xfrm>
            <a:off x="2111850" y="1344805"/>
            <a:ext cx="5256600" cy="2025667"/>
          </a:xfrm>
          <a:prstGeom prst="rect">
            <a:avLst/>
          </a:prstGeom>
          <a:noFill/>
          <a:ln>
            <a:noFill/>
          </a:ln>
        </p:spPr>
        <p:txBody>
          <a:bodyPr spcFirstLastPara="1" wrap="square" lIns="91425" tIns="91425" rIns="91425" bIns="91425" anchor="t" anchorCtr="0">
            <a:noAutofit/>
          </a:bodyPr>
          <a:lstStyle>
            <a:lvl1pPr marL="0" marR="0" lvl="0" indent="-177800" algn="l" rtl="0">
              <a:lnSpc>
                <a:spcPct val="100000"/>
              </a:lnSpc>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9pPr>
          </a:lstStyle>
          <a:p>
            <a:endParaRPr/>
          </a:p>
        </p:txBody>
      </p:sp>
      <p:sp>
        <p:nvSpPr>
          <p:cNvPr id="102" name="Google Shape;102;p1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3" name="Google Shape;103;p14"/>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04" name="Google Shape;104;p1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05" name="Google Shape;105;p14"/>
          <p:cNvCxnSpPr/>
          <p:nvPr/>
        </p:nvCxnSpPr>
        <p:spPr>
          <a:xfrm rot="5400000">
            <a:off x="362217" y="2948519"/>
            <a:ext cx="2826667" cy="0"/>
          </a:xfrm>
          <a:prstGeom prst="straightConnector1">
            <a:avLst/>
          </a:prstGeom>
          <a:noFill/>
          <a:ln w="76200" cap="flat" cmpd="sng">
            <a:solidFill>
              <a:schemeClr val="accent1"/>
            </a:solidFill>
            <a:prstDash val="solid"/>
            <a:round/>
            <a:headEnd type="none" w="med" len="med"/>
            <a:tailEnd type="none" w="med" len="med"/>
          </a:ln>
        </p:spPr>
      </p:cxnSp>
      <p:sp>
        <p:nvSpPr>
          <p:cNvPr id="106" name="Google Shape;106;p14"/>
          <p:cNvSpPr txBox="1">
            <a:spLocks noGrp="1"/>
          </p:cNvSpPr>
          <p:nvPr>
            <p:ph type="title" idx="3"/>
          </p:nvPr>
        </p:nvSpPr>
        <p:spPr>
          <a:xfrm>
            <a:off x="2111850" y="3370361"/>
            <a:ext cx="5256600" cy="494333"/>
          </a:xfrm>
          <a:prstGeom prst="rect">
            <a:avLst/>
          </a:prstGeom>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600"/>
              <a:buFont typeface="Josefin Sans SemiBold"/>
              <a:buNone/>
              <a:defRPr sz="1800" b="0">
                <a:solidFill>
                  <a:schemeClr val="accent1"/>
                </a:solidFill>
                <a:latin typeface="Josefin Sans SemiBold"/>
                <a:ea typeface="Josefin Sans SemiBold"/>
                <a:cs typeface="Josefin Sans SemiBold"/>
                <a:sym typeface="Josefin Sans SemiBol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07" name="Google Shape;107;p1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08" name="Google Shape;108;p1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0572225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09"/>
        <p:cNvGrpSpPr/>
        <p:nvPr/>
      </p:nvGrpSpPr>
      <p:grpSpPr>
        <a:xfrm>
          <a:off x="0" y="0"/>
          <a:ext cx="0" cy="0"/>
          <a:chOff x="0" y="0"/>
          <a:chExt cx="0" cy="0"/>
        </a:xfrm>
      </p:grpSpPr>
      <p:sp>
        <p:nvSpPr>
          <p:cNvPr id="110" name="Google Shape;110;p15"/>
          <p:cNvSpPr txBox="1">
            <a:spLocks noGrp="1"/>
          </p:cNvSpPr>
          <p:nvPr>
            <p:ph type="title"/>
          </p:nvPr>
        </p:nvSpPr>
        <p:spPr>
          <a:xfrm>
            <a:off x="5292000" y="2458671"/>
            <a:ext cx="3173400" cy="620333"/>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1" name="Google Shape;111;p15"/>
          <p:cNvSpPr txBox="1">
            <a:spLocks noGrp="1"/>
          </p:cNvSpPr>
          <p:nvPr>
            <p:ph type="title" idx="2" hasCustomPrompt="1"/>
          </p:nvPr>
        </p:nvSpPr>
        <p:spPr>
          <a:xfrm>
            <a:off x="5292001" y="1805778"/>
            <a:ext cx="1724100" cy="935333"/>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12" name="Google Shape;112;p15"/>
          <p:cNvSpPr txBox="1">
            <a:spLocks noGrp="1"/>
          </p:cNvSpPr>
          <p:nvPr>
            <p:ph type="subTitle" idx="1"/>
          </p:nvPr>
        </p:nvSpPr>
        <p:spPr>
          <a:xfrm>
            <a:off x="5292000" y="3839804"/>
            <a:ext cx="3027300" cy="620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13" name="Google Shape;113;p1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14" name="Google Shape;114;p1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581587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15"/>
        <p:cNvGrpSpPr/>
        <p:nvPr/>
      </p:nvGrpSpPr>
      <p:grpSpPr>
        <a:xfrm>
          <a:off x="0" y="0"/>
          <a:ext cx="0" cy="0"/>
          <a:chOff x="0" y="0"/>
          <a:chExt cx="0" cy="0"/>
        </a:xfrm>
      </p:grpSpPr>
      <p:sp>
        <p:nvSpPr>
          <p:cNvPr id="116" name="Google Shape;116;p16"/>
          <p:cNvSpPr txBox="1">
            <a:spLocks noGrp="1"/>
          </p:cNvSpPr>
          <p:nvPr>
            <p:ph type="title"/>
          </p:nvPr>
        </p:nvSpPr>
        <p:spPr>
          <a:xfrm>
            <a:off x="925750" y="1984889"/>
            <a:ext cx="5151600" cy="1045000"/>
          </a:xfrm>
          <a:prstGeom prst="rect">
            <a:avLst/>
          </a:prstGeom>
          <a:solidFill>
            <a:schemeClr val="lt1"/>
          </a:solidFill>
        </p:spPr>
        <p:txBody>
          <a:bodyPr spcFirstLastPara="1" wrap="square" lIns="91425" tIns="0" rIns="91425" bIns="91425" anchor="b" anchorCtr="0">
            <a:noAutofit/>
          </a:bodyPr>
          <a:lstStyle>
            <a:lvl1pPr lvl="0" rtl="0">
              <a:spcBef>
                <a:spcPts val="0"/>
              </a:spcBef>
              <a:spcAft>
                <a:spcPts val="0"/>
              </a:spcAft>
              <a:buSzPts val="3600"/>
              <a:buNone/>
              <a:defRPr sz="6800">
                <a:solidFill>
                  <a:schemeClr val="accen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7" name="Google Shape;117;p16"/>
          <p:cNvSpPr txBox="1">
            <a:spLocks noGrp="1"/>
          </p:cNvSpPr>
          <p:nvPr>
            <p:ph type="subTitle" idx="1"/>
          </p:nvPr>
        </p:nvSpPr>
        <p:spPr>
          <a:xfrm>
            <a:off x="925748" y="3029889"/>
            <a:ext cx="5151600" cy="1139333"/>
          </a:xfrm>
          <a:prstGeom prst="rect">
            <a:avLst/>
          </a:prstGeom>
          <a:solidFill>
            <a:schemeClr val="lt1"/>
          </a:solidFill>
          <a:ln>
            <a:noFill/>
          </a:ln>
        </p:spPr>
        <p:txBody>
          <a:bodyPr spcFirstLastPara="1" wrap="square" lIns="91425" tIns="0" rIns="91425" bIns="0" anchor="t" anchorCtr="0">
            <a:noAutofit/>
          </a:bodyPr>
          <a:lstStyle>
            <a:lvl1pPr marL="0" marR="0" lvl="0" indent="-228600" algn="l" rtl="0">
              <a:lnSpc>
                <a:spcPct val="100000"/>
              </a:lnSpc>
              <a:spcBef>
                <a:spcPts val="0"/>
              </a:spcBef>
              <a:spcAft>
                <a:spcPts val="0"/>
              </a:spcAft>
              <a:buClr>
                <a:schemeClr val="dk1"/>
              </a:buClr>
              <a:buSzPts val="3600"/>
              <a:buFont typeface="Josefin Sans"/>
              <a:buNone/>
              <a:defRPr sz="21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118" name="Google Shape;118;p16"/>
          <p:cNvCxnSpPr/>
          <p:nvPr/>
        </p:nvCxnSpPr>
        <p:spPr>
          <a:xfrm>
            <a:off x="542275" y="1805778"/>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119" name="Google Shape;119;p1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0" name="Google Shape;120;p1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6229217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21"/>
        <p:cNvGrpSpPr/>
        <p:nvPr/>
      </p:nvGrpSpPr>
      <p:grpSpPr>
        <a:xfrm>
          <a:off x="0" y="0"/>
          <a:ext cx="0" cy="0"/>
          <a:chOff x="0" y="0"/>
          <a:chExt cx="0" cy="0"/>
        </a:xfrm>
      </p:grpSpPr>
      <p:sp>
        <p:nvSpPr>
          <p:cNvPr id="122" name="Google Shape;122;p17"/>
          <p:cNvSpPr txBox="1">
            <a:spLocks noGrp="1"/>
          </p:cNvSpPr>
          <p:nvPr>
            <p:ph type="subTitle" idx="1"/>
          </p:nvPr>
        </p:nvSpPr>
        <p:spPr>
          <a:xfrm>
            <a:off x="5458825" y="1619222"/>
            <a:ext cx="2927100" cy="3501333"/>
          </a:xfrm>
          <a:prstGeom prst="rect">
            <a:avLst/>
          </a:prstGeom>
          <a:noFill/>
          <a:ln>
            <a:noFill/>
          </a:ln>
        </p:spPr>
        <p:txBody>
          <a:bodyPr spcFirstLastPara="1" wrap="square" lIns="91425" tIns="182875" rIns="91425" bIns="0" anchor="t" anchorCtr="0">
            <a:noAutofit/>
          </a:bodyPr>
          <a:lstStyle>
            <a:lvl1pPr marR="50800"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3" name="Google Shape;123;p17"/>
          <p:cNvSpPr txBox="1">
            <a:spLocks noGrp="1"/>
          </p:cNvSpPr>
          <p:nvPr>
            <p:ph type="subTitle" idx="2"/>
          </p:nvPr>
        </p:nvSpPr>
        <p:spPr>
          <a:xfrm>
            <a:off x="1018525" y="1619222"/>
            <a:ext cx="4221300" cy="3501333"/>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124" name="Google Shape;124;p17"/>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25" name="Google Shape;125;p1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6" name="Google Shape;126;p1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580790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27"/>
        <p:cNvGrpSpPr/>
        <p:nvPr/>
      </p:nvGrpSpPr>
      <p:grpSpPr>
        <a:xfrm>
          <a:off x="0" y="0"/>
          <a:ext cx="0" cy="0"/>
          <a:chOff x="0" y="0"/>
          <a:chExt cx="0" cy="0"/>
        </a:xfrm>
      </p:grpSpPr>
      <p:sp>
        <p:nvSpPr>
          <p:cNvPr id="128" name="Google Shape;128;p18"/>
          <p:cNvSpPr txBox="1">
            <a:spLocks noGrp="1"/>
          </p:cNvSpPr>
          <p:nvPr>
            <p:ph type="title" hasCustomPrompt="1"/>
          </p:nvPr>
        </p:nvSpPr>
        <p:spPr>
          <a:xfrm>
            <a:off x="1944275" y="1532167"/>
            <a:ext cx="22860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29" name="Google Shape;129;p18"/>
          <p:cNvSpPr txBox="1">
            <a:spLocks noGrp="1"/>
          </p:cNvSpPr>
          <p:nvPr>
            <p:ph type="subTitle" idx="1"/>
          </p:nvPr>
        </p:nvSpPr>
        <p:spPr>
          <a:xfrm>
            <a:off x="1944275"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 name="Google Shape;130;p18"/>
          <p:cNvSpPr txBox="1">
            <a:spLocks noGrp="1"/>
          </p:cNvSpPr>
          <p:nvPr>
            <p:ph type="title" idx="2" hasCustomPrompt="1"/>
          </p:nvPr>
        </p:nvSpPr>
        <p:spPr>
          <a:xfrm>
            <a:off x="4913750" y="1532167"/>
            <a:ext cx="2283600" cy="636333"/>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1" name="Google Shape;131;p18"/>
          <p:cNvSpPr txBox="1">
            <a:spLocks noGrp="1"/>
          </p:cNvSpPr>
          <p:nvPr>
            <p:ph type="subTitle" idx="3"/>
          </p:nvPr>
        </p:nvSpPr>
        <p:spPr>
          <a:xfrm>
            <a:off x="4913731" y="2289829"/>
            <a:ext cx="2286000" cy="5520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2" name="Google Shape;132;p18"/>
          <p:cNvSpPr txBox="1">
            <a:spLocks noGrp="1"/>
          </p:cNvSpPr>
          <p:nvPr>
            <p:ph type="title" idx="4" hasCustomPrompt="1"/>
          </p:nvPr>
        </p:nvSpPr>
        <p:spPr>
          <a:xfrm>
            <a:off x="1944277"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3" name="Google Shape;133;p18"/>
          <p:cNvSpPr txBox="1">
            <a:spLocks noGrp="1"/>
          </p:cNvSpPr>
          <p:nvPr>
            <p:ph type="subTitle" idx="5"/>
          </p:nvPr>
        </p:nvSpPr>
        <p:spPr>
          <a:xfrm>
            <a:off x="1944263"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4" name="Google Shape;134;p18"/>
          <p:cNvSpPr txBox="1">
            <a:spLocks noGrp="1"/>
          </p:cNvSpPr>
          <p:nvPr>
            <p:ph type="title" idx="6" hasCustomPrompt="1"/>
          </p:nvPr>
        </p:nvSpPr>
        <p:spPr>
          <a:xfrm>
            <a:off x="4913752" y="3352500"/>
            <a:ext cx="2283600" cy="640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5" name="Google Shape;135;p18"/>
          <p:cNvSpPr txBox="1">
            <a:spLocks noGrp="1"/>
          </p:cNvSpPr>
          <p:nvPr>
            <p:ph type="subTitle" idx="7"/>
          </p:nvPr>
        </p:nvSpPr>
        <p:spPr>
          <a:xfrm>
            <a:off x="4913727" y="4110155"/>
            <a:ext cx="2286000" cy="548667"/>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6" name="Google Shape;136;p18"/>
          <p:cNvSpPr txBox="1">
            <a:spLocks noGrp="1"/>
          </p:cNvSpPr>
          <p:nvPr>
            <p:ph type="title" idx="8"/>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7" name="Google Shape;137;p18"/>
          <p:cNvSpPr txBox="1">
            <a:spLocks noGrp="1"/>
          </p:cNvSpPr>
          <p:nvPr>
            <p:ph type="title" idx="9"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38" name="Google Shape;138;p1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39" name="Google Shape;139;p1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40" name="Google Shape;140;p1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099194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141"/>
        <p:cNvGrpSpPr/>
        <p:nvPr/>
      </p:nvGrpSpPr>
      <p:grpSpPr>
        <a:xfrm>
          <a:off x="0" y="0"/>
          <a:ext cx="0" cy="0"/>
          <a:chOff x="0" y="0"/>
          <a:chExt cx="0" cy="0"/>
        </a:xfrm>
      </p:grpSpPr>
      <p:sp>
        <p:nvSpPr>
          <p:cNvPr id="142" name="Google Shape;142;p19"/>
          <p:cNvSpPr txBox="1">
            <a:spLocks noGrp="1"/>
          </p:cNvSpPr>
          <p:nvPr>
            <p:ph type="subTitle" idx="1"/>
          </p:nvPr>
        </p:nvSpPr>
        <p:spPr>
          <a:xfrm>
            <a:off x="973570" y="3674610"/>
            <a:ext cx="2263500" cy="899667"/>
          </a:xfrm>
          <a:prstGeom prst="rect">
            <a:avLst/>
          </a:prstGeom>
          <a:noFill/>
          <a:ln>
            <a:noFill/>
          </a:ln>
        </p:spPr>
        <p:txBody>
          <a:bodyPr spcFirstLastPara="1" wrap="square" lIns="91425" tIns="182875" rIns="91425" bIns="0" anchor="t" anchorCtr="0">
            <a:noAutofit/>
          </a:bodyPr>
          <a:lstStyle>
            <a:lvl1pPr lvl="0" rtl="0">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3" name="Google Shape;143;p19"/>
          <p:cNvSpPr txBox="1">
            <a:spLocks noGrp="1"/>
          </p:cNvSpPr>
          <p:nvPr>
            <p:ph type="subTitle" idx="2"/>
          </p:nvPr>
        </p:nvSpPr>
        <p:spPr>
          <a:xfrm>
            <a:off x="3440245" y="3674610"/>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4" name="Google Shape;144;p19"/>
          <p:cNvSpPr txBox="1">
            <a:spLocks noGrp="1"/>
          </p:cNvSpPr>
          <p:nvPr>
            <p:ph type="subTitle" idx="3"/>
          </p:nvPr>
        </p:nvSpPr>
        <p:spPr>
          <a:xfrm>
            <a:off x="5906920" y="3674610"/>
            <a:ext cx="2263500" cy="899667"/>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5" name="Google Shape;145;p19"/>
          <p:cNvSpPr txBox="1">
            <a:spLocks noGrp="1"/>
          </p:cNvSpPr>
          <p:nvPr>
            <p:ph type="subTitle" idx="4"/>
          </p:nvPr>
        </p:nvSpPr>
        <p:spPr>
          <a:xfrm>
            <a:off x="973570" y="1714601"/>
            <a:ext cx="2263500" cy="437333"/>
          </a:xfrm>
          <a:prstGeom prst="rect">
            <a:avLst/>
          </a:prstGeom>
          <a:noFill/>
          <a:ln>
            <a:noFill/>
          </a:ln>
        </p:spPr>
        <p:txBody>
          <a:bodyPr spcFirstLastPara="1" wrap="square" lIns="91425" tIns="182875" rIns="91425" bIns="91425" anchor="t" anchorCtr="0">
            <a:noAutofit/>
          </a:bodyPr>
          <a:lstStyle>
            <a:lvl1pPr lvl="0" rtl="0">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6" name="Google Shape;146;p19"/>
          <p:cNvSpPr txBox="1">
            <a:spLocks noGrp="1"/>
          </p:cNvSpPr>
          <p:nvPr>
            <p:ph type="subTitle" idx="5"/>
          </p:nvPr>
        </p:nvSpPr>
        <p:spPr>
          <a:xfrm>
            <a:off x="3440245"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7" name="Google Shape;147;p19"/>
          <p:cNvSpPr txBox="1">
            <a:spLocks noGrp="1"/>
          </p:cNvSpPr>
          <p:nvPr>
            <p:ph type="subTitle" idx="6"/>
          </p:nvPr>
        </p:nvSpPr>
        <p:spPr>
          <a:xfrm>
            <a:off x="5906920" y="1714601"/>
            <a:ext cx="22635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8" name="Google Shape;148;p1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49" name="Google Shape;149;p19"/>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50" name="Google Shape;150;p1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51" name="Google Shape;151;p19"/>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2" name="Google Shape;152;p1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53" name="Google Shape;153;p1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39504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24"/>
            <a:ext cx="7772400" cy="1135063"/>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42197097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54"/>
        <p:cNvGrpSpPr/>
        <p:nvPr/>
      </p:nvGrpSpPr>
      <p:grpSpPr>
        <a:xfrm>
          <a:off x="0" y="0"/>
          <a:ext cx="0" cy="0"/>
          <a:chOff x="0" y="0"/>
          <a:chExt cx="0" cy="0"/>
        </a:xfrm>
      </p:grpSpPr>
      <p:sp>
        <p:nvSpPr>
          <p:cNvPr id="155" name="Google Shape;155;p20"/>
          <p:cNvSpPr txBox="1">
            <a:spLocks noGrp="1"/>
          </p:cNvSpPr>
          <p:nvPr>
            <p:ph type="subTitle" idx="1"/>
          </p:nvPr>
        </p:nvSpPr>
        <p:spPr>
          <a:xfrm>
            <a:off x="1396725" y="3348028"/>
            <a:ext cx="14166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6" name="Google Shape;156;p20"/>
          <p:cNvSpPr txBox="1">
            <a:spLocks noGrp="1"/>
          </p:cNvSpPr>
          <p:nvPr>
            <p:ph type="subTitle" idx="2"/>
          </p:nvPr>
        </p:nvSpPr>
        <p:spPr>
          <a:xfrm>
            <a:off x="3863100"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7" name="Google Shape;157;p20"/>
          <p:cNvSpPr txBox="1">
            <a:spLocks noGrp="1"/>
          </p:cNvSpPr>
          <p:nvPr>
            <p:ph type="subTitle" idx="3"/>
          </p:nvPr>
        </p:nvSpPr>
        <p:spPr>
          <a:xfrm>
            <a:off x="6330075" y="3348028"/>
            <a:ext cx="1417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8" name="Google Shape;158;p20"/>
          <p:cNvSpPr txBox="1">
            <a:spLocks noGrp="1"/>
          </p:cNvSpPr>
          <p:nvPr>
            <p:ph type="subTitle" idx="4"/>
          </p:nvPr>
        </p:nvSpPr>
        <p:spPr>
          <a:xfrm>
            <a:off x="1396725"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59" name="Google Shape;159;p20"/>
          <p:cNvSpPr txBox="1">
            <a:spLocks noGrp="1"/>
          </p:cNvSpPr>
          <p:nvPr>
            <p:ph type="subTitle" idx="5"/>
          </p:nvPr>
        </p:nvSpPr>
        <p:spPr>
          <a:xfrm>
            <a:off x="3863400"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0" name="Google Shape;160;p20"/>
          <p:cNvSpPr txBox="1">
            <a:spLocks noGrp="1"/>
          </p:cNvSpPr>
          <p:nvPr>
            <p:ph type="subTitle" idx="6"/>
          </p:nvPr>
        </p:nvSpPr>
        <p:spPr>
          <a:xfrm>
            <a:off x="6330075" y="2754046"/>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1" name="Google Shape;161;p20"/>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2" name="Google Shape;162;p20"/>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63" name="Google Shape;163;p20"/>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64" name="Google Shape;164;p20"/>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5" name="Google Shape;165;p2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66" name="Google Shape;166;p2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45028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67"/>
        <p:cNvGrpSpPr/>
        <p:nvPr/>
      </p:nvGrpSpPr>
      <p:grpSpPr>
        <a:xfrm>
          <a:off x="0" y="0"/>
          <a:ext cx="0" cy="0"/>
          <a:chOff x="0" y="0"/>
          <a:chExt cx="0" cy="0"/>
        </a:xfrm>
      </p:grpSpPr>
      <p:sp>
        <p:nvSpPr>
          <p:cNvPr id="168" name="Google Shape;168;p21"/>
          <p:cNvSpPr txBox="1">
            <a:spLocks noGrp="1"/>
          </p:cNvSpPr>
          <p:nvPr>
            <p:ph type="subTitle" idx="1"/>
          </p:nvPr>
        </p:nvSpPr>
        <p:spPr>
          <a:xfrm>
            <a:off x="1226025" y="1562528"/>
            <a:ext cx="1758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9" name="Google Shape;169;p21"/>
          <p:cNvSpPr txBox="1">
            <a:spLocks noGrp="1"/>
          </p:cNvSpPr>
          <p:nvPr>
            <p:ph type="subTitle" idx="2"/>
          </p:nvPr>
        </p:nvSpPr>
        <p:spPr>
          <a:xfrm>
            <a:off x="3694200" y="1562528"/>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0" name="Google Shape;170;p21"/>
          <p:cNvSpPr txBox="1">
            <a:spLocks noGrp="1"/>
          </p:cNvSpPr>
          <p:nvPr>
            <p:ph type="subTitle" idx="3"/>
          </p:nvPr>
        </p:nvSpPr>
        <p:spPr>
          <a:xfrm>
            <a:off x="6160875" y="1562534"/>
            <a:ext cx="1755600" cy="1737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1" name="Google Shape;171;p21"/>
          <p:cNvSpPr txBox="1">
            <a:spLocks noGrp="1"/>
          </p:cNvSpPr>
          <p:nvPr>
            <p:ph type="subTitle" idx="4"/>
          </p:nvPr>
        </p:nvSpPr>
        <p:spPr>
          <a:xfrm>
            <a:off x="122752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2" name="Google Shape;172;p21"/>
          <p:cNvSpPr txBox="1">
            <a:spLocks noGrp="1"/>
          </p:cNvSpPr>
          <p:nvPr>
            <p:ph type="subTitle" idx="5"/>
          </p:nvPr>
        </p:nvSpPr>
        <p:spPr>
          <a:xfrm>
            <a:off x="3694200"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3" name="Google Shape;173;p21"/>
          <p:cNvSpPr txBox="1">
            <a:spLocks noGrp="1"/>
          </p:cNvSpPr>
          <p:nvPr>
            <p:ph type="subTitle" idx="6"/>
          </p:nvPr>
        </p:nvSpPr>
        <p:spPr>
          <a:xfrm>
            <a:off x="6160875" y="3685083"/>
            <a:ext cx="1755600" cy="6910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4" name="Google Shape;174;p21"/>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5" name="Google Shape;175;p21"/>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76" name="Google Shape;176;p21"/>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77" name="Google Shape;177;p21"/>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78" name="Google Shape;178;p2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79" name="Google Shape;179;p2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360959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hree columns 3">
  <p:cSld name="Title and three columns 3">
    <p:spTree>
      <p:nvGrpSpPr>
        <p:cNvPr id="1" name="Shape 180"/>
        <p:cNvGrpSpPr/>
        <p:nvPr/>
      </p:nvGrpSpPr>
      <p:grpSpPr>
        <a:xfrm>
          <a:off x="0" y="0"/>
          <a:ext cx="0" cy="0"/>
          <a:chOff x="0" y="0"/>
          <a:chExt cx="0" cy="0"/>
        </a:xfrm>
      </p:grpSpPr>
      <p:sp>
        <p:nvSpPr>
          <p:cNvPr id="181" name="Google Shape;181;p22"/>
          <p:cNvSpPr txBox="1">
            <a:spLocks noGrp="1"/>
          </p:cNvSpPr>
          <p:nvPr>
            <p:ph type="subTitle" idx="1"/>
          </p:nvPr>
        </p:nvSpPr>
        <p:spPr>
          <a:xfrm>
            <a:off x="164967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2" name="Google Shape;182;p22"/>
          <p:cNvSpPr txBox="1">
            <a:spLocks noGrp="1"/>
          </p:cNvSpPr>
          <p:nvPr>
            <p:ph type="subTitle" idx="2"/>
          </p:nvPr>
        </p:nvSpPr>
        <p:spPr>
          <a:xfrm>
            <a:off x="4116050"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3" name="Google Shape;183;p22"/>
          <p:cNvSpPr txBox="1">
            <a:spLocks noGrp="1"/>
          </p:cNvSpPr>
          <p:nvPr>
            <p:ph type="subTitle" idx="3"/>
          </p:nvPr>
        </p:nvSpPr>
        <p:spPr>
          <a:xfrm>
            <a:off x="6583025" y="2710500"/>
            <a:ext cx="1600200" cy="1369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4" name="Google Shape;184;p22"/>
          <p:cNvSpPr txBox="1">
            <a:spLocks noGrp="1"/>
          </p:cNvSpPr>
          <p:nvPr>
            <p:ph type="subTitle" idx="4"/>
          </p:nvPr>
        </p:nvSpPr>
        <p:spPr>
          <a:xfrm>
            <a:off x="1649675" y="2115074"/>
            <a:ext cx="1417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5" name="Google Shape;185;p22"/>
          <p:cNvSpPr txBox="1">
            <a:spLocks noGrp="1"/>
          </p:cNvSpPr>
          <p:nvPr>
            <p:ph type="subTitle" idx="5"/>
          </p:nvPr>
        </p:nvSpPr>
        <p:spPr>
          <a:xfrm>
            <a:off x="4116350" y="2115074"/>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6" name="Google Shape;186;p22"/>
          <p:cNvSpPr txBox="1">
            <a:spLocks noGrp="1"/>
          </p:cNvSpPr>
          <p:nvPr>
            <p:ph type="subTitle" idx="6"/>
          </p:nvPr>
        </p:nvSpPr>
        <p:spPr>
          <a:xfrm>
            <a:off x="6583025" y="2115074"/>
            <a:ext cx="1600200" cy="437333"/>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7" name="Google Shape;187;p22"/>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8" name="Google Shape;188;p22"/>
          <p:cNvSpPr txBox="1">
            <a:spLocks noGrp="1"/>
          </p:cNvSpPr>
          <p:nvPr>
            <p:ph type="title" idx="7"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89" name="Google Shape;189;p22"/>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190" name="Google Shape;190;p22"/>
          <p:cNvSpPr txBox="1">
            <a:spLocks noGrp="1"/>
          </p:cNvSpPr>
          <p:nvPr>
            <p:ph type="title" idx="8"/>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91" name="Google Shape;191;p2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2" name="Google Shape;192;p22"/>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6032800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3"/>
        <p:cNvGrpSpPr/>
        <p:nvPr/>
      </p:nvGrpSpPr>
      <p:grpSpPr>
        <a:xfrm>
          <a:off x="0" y="0"/>
          <a:ext cx="0" cy="0"/>
          <a:chOff x="0" y="0"/>
          <a:chExt cx="0" cy="0"/>
        </a:xfrm>
      </p:grpSpPr>
      <p:sp>
        <p:nvSpPr>
          <p:cNvPr id="194" name="Google Shape;194;p23"/>
          <p:cNvSpPr txBox="1">
            <a:spLocks noGrp="1"/>
          </p:cNvSpPr>
          <p:nvPr>
            <p:ph type="subTitle" idx="1"/>
          </p:nvPr>
        </p:nvSpPr>
        <p:spPr>
          <a:xfrm>
            <a:off x="189837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5" name="Google Shape;195;p23"/>
          <p:cNvSpPr txBox="1">
            <a:spLocks noGrp="1"/>
          </p:cNvSpPr>
          <p:nvPr>
            <p:ph type="subTitle" idx="2"/>
          </p:nvPr>
        </p:nvSpPr>
        <p:spPr>
          <a:xfrm>
            <a:off x="4982125" y="2482139"/>
            <a:ext cx="2263500" cy="43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6" name="Google Shape;196;p23"/>
          <p:cNvSpPr txBox="1">
            <a:spLocks noGrp="1"/>
          </p:cNvSpPr>
          <p:nvPr>
            <p:ph type="subTitle" idx="3"/>
          </p:nvPr>
        </p:nvSpPr>
        <p:spPr>
          <a:xfrm>
            <a:off x="189837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7" name="Google Shape;197;p23"/>
          <p:cNvSpPr txBox="1">
            <a:spLocks noGrp="1"/>
          </p:cNvSpPr>
          <p:nvPr>
            <p:ph type="subTitle" idx="4"/>
          </p:nvPr>
        </p:nvSpPr>
        <p:spPr>
          <a:xfrm>
            <a:off x="4982125"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8" name="Google Shape;198;p2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9" name="Google Shape;199;p23"/>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00" name="Google Shape;200;p2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01" name="Google Shape;201;p23"/>
          <p:cNvSpPr txBox="1">
            <a:spLocks noGrp="1"/>
          </p:cNvSpPr>
          <p:nvPr>
            <p:ph type="subTitle" idx="6"/>
          </p:nvPr>
        </p:nvSpPr>
        <p:spPr>
          <a:xfrm>
            <a:off x="189837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2" name="Google Shape;202;p23"/>
          <p:cNvSpPr txBox="1">
            <a:spLocks noGrp="1"/>
          </p:cNvSpPr>
          <p:nvPr>
            <p:ph type="subTitle" idx="7"/>
          </p:nvPr>
        </p:nvSpPr>
        <p:spPr>
          <a:xfrm>
            <a:off x="4982125" y="4449927"/>
            <a:ext cx="2263500" cy="437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3" name="Google Shape;203;p23"/>
          <p:cNvSpPr txBox="1">
            <a:spLocks noGrp="1"/>
          </p:cNvSpPr>
          <p:nvPr>
            <p:ph type="subTitle" idx="8"/>
          </p:nvPr>
        </p:nvSpPr>
        <p:spPr>
          <a:xfrm>
            <a:off x="189837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4" name="Google Shape;204;p23"/>
          <p:cNvSpPr txBox="1">
            <a:spLocks noGrp="1"/>
          </p:cNvSpPr>
          <p:nvPr>
            <p:ph type="subTitle" idx="9"/>
          </p:nvPr>
        </p:nvSpPr>
        <p:spPr>
          <a:xfrm>
            <a:off x="4982125" y="3821101"/>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5" name="Google Shape;205;p23"/>
          <p:cNvSpPr txBox="1">
            <a:spLocks noGrp="1"/>
          </p:cNvSpPr>
          <p:nvPr>
            <p:ph type="title" idx="13"/>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06" name="Google Shape;206;p2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07" name="Google Shape;207;p2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646617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8"/>
        <p:cNvGrpSpPr/>
        <p:nvPr/>
      </p:nvGrpSpPr>
      <p:grpSpPr>
        <a:xfrm>
          <a:off x="0" y="0"/>
          <a:ext cx="0" cy="0"/>
          <a:chOff x="0" y="0"/>
          <a:chExt cx="0" cy="0"/>
        </a:xfrm>
      </p:grpSpPr>
      <p:sp>
        <p:nvSpPr>
          <p:cNvPr id="209" name="Google Shape;209;p24"/>
          <p:cNvSpPr txBox="1">
            <a:spLocks noGrp="1"/>
          </p:cNvSpPr>
          <p:nvPr>
            <p:ph type="subTitle" idx="1"/>
          </p:nvPr>
        </p:nvSpPr>
        <p:spPr>
          <a:xfrm>
            <a:off x="93270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0" name="Google Shape;210;p24"/>
          <p:cNvSpPr txBox="1">
            <a:spLocks noGrp="1"/>
          </p:cNvSpPr>
          <p:nvPr>
            <p:ph type="subTitle" idx="2"/>
          </p:nvPr>
        </p:nvSpPr>
        <p:spPr>
          <a:xfrm>
            <a:off x="344025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1" name="Google Shape;211;p24"/>
          <p:cNvSpPr txBox="1">
            <a:spLocks noGrp="1"/>
          </p:cNvSpPr>
          <p:nvPr>
            <p:ph type="subTitle" idx="3"/>
          </p:nvPr>
        </p:nvSpPr>
        <p:spPr>
          <a:xfrm>
            <a:off x="9327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2" name="Google Shape;212;p24"/>
          <p:cNvSpPr txBox="1">
            <a:spLocks noGrp="1"/>
          </p:cNvSpPr>
          <p:nvPr>
            <p:ph type="subTitle" idx="4"/>
          </p:nvPr>
        </p:nvSpPr>
        <p:spPr>
          <a:xfrm>
            <a:off x="344025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3" name="Google Shape;213;p24"/>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4" name="Google Shape;214;p24"/>
          <p:cNvSpPr txBox="1">
            <a:spLocks noGrp="1"/>
          </p:cNvSpPr>
          <p:nvPr>
            <p:ph type="title" idx="5"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15" name="Google Shape;215;p24"/>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16" name="Google Shape;216;p24"/>
          <p:cNvSpPr txBox="1">
            <a:spLocks noGrp="1"/>
          </p:cNvSpPr>
          <p:nvPr>
            <p:ph type="subTitle" idx="6"/>
          </p:nvPr>
        </p:nvSpPr>
        <p:spPr>
          <a:xfrm>
            <a:off x="932700" y="4046178"/>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7" name="Google Shape;217;p24"/>
          <p:cNvSpPr txBox="1">
            <a:spLocks noGrp="1"/>
          </p:cNvSpPr>
          <p:nvPr>
            <p:ph type="subTitle" idx="7"/>
          </p:nvPr>
        </p:nvSpPr>
        <p:spPr>
          <a:xfrm>
            <a:off x="344025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8" name="Google Shape;218;p24"/>
          <p:cNvSpPr txBox="1">
            <a:spLocks noGrp="1"/>
          </p:cNvSpPr>
          <p:nvPr>
            <p:ph type="subTitle" idx="8"/>
          </p:nvPr>
        </p:nvSpPr>
        <p:spPr>
          <a:xfrm>
            <a:off x="932700" y="3611315"/>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9" name="Google Shape;219;p24"/>
          <p:cNvSpPr txBox="1">
            <a:spLocks noGrp="1"/>
          </p:cNvSpPr>
          <p:nvPr>
            <p:ph type="subTitle" idx="9"/>
          </p:nvPr>
        </p:nvSpPr>
        <p:spPr>
          <a:xfrm>
            <a:off x="344025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0" name="Google Shape;220;p24"/>
          <p:cNvSpPr txBox="1">
            <a:spLocks noGrp="1"/>
          </p:cNvSpPr>
          <p:nvPr>
            <p:ph type="subTitle" idx="13"/>
          </p:nvPr>
        </p:nvSpPr>
        <p:spPr>
          <a:xfrm>
            <a:off x="5947800" y="2287904"/>
            <a:ext cx="2263500" cy="749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1" name="Google Shape;221;p24"/>
          <p:cNvSpPr txBox="1">
            <a:spLocks noGrp="1"/>
          </p:cNvSpPr>
          <p:nvPr>
            <p:ph type="subTitle" idx="14"/>
          </p:nvPr>
        </p:nvSpPr>
        <p:spPr>
          <a:xfrm>
            <a:off x="5947800" y="1853312"/>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2" name="Google Shape;222;p24"/>
          <p:cNvSpPr txBox="1">
            <a:spLocks noGrp="1"/>
          </p:cNvSpPr>
          <p:nvPr>
            <p:ph type="subTitle" idx="15"/>
          </p:nvPr>
        </p:nvSpPr>
        <p:spPr>
          <a:xfrm>
            <a:off x="5947800" y="4043680"/>
            <a:ext cx="2263500" cy="7520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3" name="Google Shape;223;p24"/>
          <p:cNvSpPr txBox="1">
            <a:spLocks noGrp="1"/>
          </p:cNvSpPr>
          <p:nvPr>
            <p:ph type="subTitle" idx="16"/>
          </p:nvPr>
        </p:nvSpPr>
        <p:spPr>
          <a:xfrm>
            <a:off x="5947800" y="3606800"/>
            <a:ext cx="22635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4" name="Google Shape;224;p24"/>
          <p:cNvSpPr txBox="1">
            <a:spLocks noGrp="1"/>
          </p:cNvSpPr>
          <p:nvPr>
            <p:ph type="title" idx="17"/>
          </p:nvPr>
        </p:nvSpPr>
        <p:spPr>
          <a:xfrm>
            <a:off x="1470900" y="529482"/>
            <a:ext cx="6202200" cy="6363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5" name="Google Shape;225;p2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26" name="Google Shape;226;p2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1232298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27"/>
        <p:cNvGrpSpPr/>
        <p:nvPr/>
      </p:nvGrpSpPr>
      <p:grpSpPr>
        <a:xfrm>
          <a:off x="0" y="0"/>
          <a:ext cx="0" cy="0"/>
          <a:chOff x="0" y="0"/>
          <a:chExt cx="0" cy="0"/>
        </a:xfrm>
      </p:grpSpPr>
      <p:sp>
        <p:nvSpPr>
          <p:cNvPr id="228" name="Google Shape;228;p25"/>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9" name="Google Shape;229;p25"/>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0" name="Google Shape;230;p25"/>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2610052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31"/>
        <p:cNvGrpSpPr/>
        <p:nvPr/>
      </p:nvGrpSpPr>
      <p:grpSpPr>
        <a:xfrm>
          <a:off x="0" y="0"/>
          <a:ext cx="0" cy="0"/>
          <a:chOff x="0" y="0"/>
          <a:chExt cx="0" cy="0"/>
        </a:xfrm>
      </p:grpSpPr>
      <p:sp>
        <p:nvSpPr>
          <p:cNvPr id="232" name="Google Shape;232;p26"/>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33" name="Google Shape;233;p26"/>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34" name="Google Shape;234;p26"/>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35" name="Google Shape;235;p26"/>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6" name="Google Shape;236;p2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7" name="Google Shape;237;p26"/>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695453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8"/>
        <p:cNvGrpSpPr/>
        <p:nvPr/>
      </p:nvGrpSpPr>
      <p:grpSpPr>
        <a:xfrm>
          <a:off x="0" y="0"/>
          <a:ext cx="0" cy="0"/>
          <a:chOff x="0" y="0"/>
          <a:chExt cx="0" cy="0"/>
        </a:xfrm>
      </p:grpSpPr>
      <p:sp>
        <p:nvSpPr>
          <p:cNvPr id="239" name="Google Shape;239;p27"/>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40" name="Google Shape;240;p27"/>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41" name="Google Shape;241;p27"/>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42" name="Google Shape;242;p27"/>
          <p:cNvSpPr txBox="1">
            <a:spLocks noGrp="1"/>
          </p:cNvSpPr>
          <p:nvPr>
            <p:ph type="subTitle" idx="1"/>
          </p:nvPr>
        </p:nvSpPr>
        <p:spPr>
          <a:xfrm>
            <a:off x="3174025" y="1565639"/>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3" name="Google Shape;243;p27"/>
          <p:cNvSpPr txBox="1">
            <a:spLocks noGrp="1"/>
          </p:cNvSpPr>
          <p:nvPr>
            <p:ph type="title" idx="3" hasCustomPrompt="1"/>
          </p:nvPr>
        </p:nvSpPr>
        <p:spPr>
          <a:xfrm>
            <a:off x="3174025" y="897583"/>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4" name="Google Shape;244;p27"/>
          <p:cNvSpPr txBox="1">
            <a:spLocks noGrp="1"/>
          </p:cNvSpPr>
          <p:nvPr>
            <p:ph type="subTitle" idx="4"/>
          </p:nvPr>
        </p:nvSpPr>
        <p:spPr>
          <a:xfrm>
            <a:off x="3174025" y="3063361"/>
            <a:ext cx="5140500" cy="309333"/>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5" name="Google Shape;245;p27"/>
          <p:cNvSpPr txBox="1">
            <a:spLocks noGrp="1"/>
          </p:cNvSpPr>
          <p:nvPr>
            <p:ph type="title" idx="5" hasCustomPrompt="1"/>
          </p:nvPr>
        </p:nvSpPr>
        <p:spPr>
          <a:xfrm>
            <a:off x="3174025" y="2395306"/>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6" name="Google Shape;246;p27"/>
          <p:cNvSpPr txBox="1">
            <a:spLocks noGrp="1"/>
          </p:cNvSpPr>
          <p:nvPr>
            <p:ph type="subTitle" idx="6"/>
          </p:nvPr>
        </p:nvSpPr>
        <p:spPr>
          <a:xfrm>
            <a:off x="3174025" y="4561083"/>
            <a:ext cx="5140500" cy="3660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7" name="Google Shape;247;p27"/>
          <p:cNvSpPr txBox="1">
            <a:spLocks noGrp="1"/>
          </p:cNvSpPr>
          <p:nvPr>
            <p:ph type="title" idx="7" hasCustomPrompt="1"/>
          </p:nvPr>
        </p:nvSpPr>
        <p:spPr>
          <a:xfrm>
            <a:off x="3174025" y="3893028"/>
            <a:ext cx="4758000" cy="6420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cxnSp>
        <p:nvCxnSpPr>
          <p:cNvPr id="248" name="Google Shape;248;p2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9" name="Google Shape;249;p27"/>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168300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951625" y="1815417"/>
            <a:ext cx="3027300" cy="569667"/>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951632" y="1124084"/>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4" name="Google Shape;254;p28"/>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951632"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18161488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259"/>
        <p:cNvGrpSpPr/>
        <p:nvPr/>
      </p:nvGrpSpPr>
      <p:grpSpPr>
        <a:xfrm>
          <a:off x="0" y="0"/>
          <a:ext cx="0" cy="0"/>
          <a:chOff x="0" y="0"/>
          <a:chExt cx="0" cy="0"/>
        </a:xfrm>
      </p:grpSpPr>
      <p:sp>
        <p:nvSpPr>
          <p:cNvPr id="260" name="Google Shape;260;p29"/>
          <p:cNvSpPr txBox="1">
            <a:spLocks noGrp="1"/>
          </p:cNvSpPr>
          <p:nvPr>
            <p:ph type="subTitle" idx="1"/>
          </p:nvPr>
        </p:nvSpPr>
        <p:spPr>
          <a:xfrm>
            <a:off x="5169475" y="1815417"/>
            <a:ext cx="3027300" cy="527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8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61" name="Google Shape;261;p29"/>
          <p:cNvSpPr txBox="1">
            <a:spLocks noGrp="1"/>
          </p:cNvSpPr>
          <p:nvPr>
            <p:ph type="subTitle" idx="2"/>
          </p:nvPr>
        </p:nvSpPr>
        <p:spPr>
          <a:xfrm>
            <a:off x="5169475" y="1124084"/>
            <a:ext cx="2662200" cy="437333"/>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62" name="Google Shape;262;p29"/>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3" name="Google Shape;263;p29"/>
          <p:cNvSpPr txBox="1">
            <a:spLocks noGrp="1"/>
          </p:cNvSpPr>
          <p:nvPr>
            <p:ph type="title" idx="3"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64" name="Google Shape;264;p29"/>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65" name="Google Shape;265;p29"/>
          <p:cNvSpPr txBox="1">
            <a:spLocks noGrp="1"/>
          </p:cNvSpPr>
          <p:nvPr>
            <p:ph type="subTitle" idx="4"/>
          </p:nvPr>
        </p:nvSpPr>
        <p:spPr>
          <a:xfrm>
            <a:off x="5169475" y="3019000"/>
            <a:ext cx="3027300" cy="1268333"/>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66" name="Google Shape;266;p29"/>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67" name="Google Shape;267;p29"/>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704780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D6066F2-1140-4EE7-8BEE-7FA8208B5292}" type="datetimeFigureOut">
              <a:rPr lang="pt-BR" smtClean="0"/>
              <a:t>10/04/2023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3100929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268"/>
        <p:cNvGrpSpPr/>
        <p:nvPr/>
      </p:nvGrpSpPr>
      <p:grpSpPr>
        <a:xfrm>
          <a:off x="0" y="0"/>
          <a:ext cx="0" cy="0"/>
          <a:chOff x="0" y="0"/>
          <a:chExt cx="0" cy="0"/>
        </a:xfrm>
      </p:grpSpPr>
      <p:sp>
        <p:nvSpPr>
          <p:cNvPr id="269" name="Google Shape;269;p30"/>
          <p:cNvSpPr txBox="1">
            <a:spLocks noGrp="1"/>
          </p:cNvSpPr>
          <p:nvPr>
            <p:ph type="subTitle" idx="1"/>
          </p:nvPr>
        </p:nvSpPr>
        <p:spPr>
          <a:xfrm>
            <a:off x="6017775" y="2851334"/>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0" name="Google Shape;270;p30"/>
          <p:cNvSpPr txBox="1">
            <a:spLocks noGrp="1"/>
          </p:cNvSpPr>
          <p:nvPr>
            <p:ph type="title"/>
          </p:nvPr>
        </p:nvSpPr>
        <p:spPr>
          <a:xfrm>
            <a:off x="915200" y="835661"/>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271" name="Google Shape;271;p30"/>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2" name="Google Shape;272;p30"/>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5501740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273"/>
        <p:cNvGrpSpPr/>
        <p:nvPr/>
      </p:nvGrpSpPr>
      <p:grpSpPr>
        <a:xfrm>
          <a:off x="0" y="0"/>
          <a:ext cx="0" cy="0"/>
          <a:chOff x="0" y="0"/>
          <a:chExt cx="0" cy="0"/>
        </a:xfrm>
      </p:grpSpPr>
      <p:sp>
        <p:nvSpPr>
          <p:cNvPr id="274" name="Google Shape;274;p31"/>
          <p:cNvSpPr txBox="1">
            <a:spLocks noGrp="1"/>
          </p:cNvSpPr>
          <p:nvPr>
            <p:ph type="title"/>
          </p:nvPr>
        </p:nvSpPr>
        <p:spPr>
          <a:xfrm>
            <a:off x="915200" y="835661"/>
            <a:ext cx="2810100" cy="750667"/>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75" name="Google Shape;275;p31"/>
          <p:cNvSpPr txBox="1">
            <a:spLocks noGrp="1"/>
          </p:cNvSpPr>
          <p:nvPr>
            <p:ph type="subTitle" idx="1"/>
          </p:nvPr>
        </p:nvSpPr>
        <p:spPr>
          <a:xfrm>
            <a:off x="3129400" y="2851334"/>
            <a:ext cx="2422200" cy="1172333"/>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276" name="Google Shape;276;p31"/>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7" name="Google Shape;277;p31"/>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0691376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5289800" y="835667"/>
            <a:ext cx="2810100" cy="2081667"/>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Font typeface="Josefin Sans"/>
              <a:buNone/>
              <a:defRPr b="1">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80" name="Google Shape;280;p32"/>
          <p:cNvSpPr txBox="1">
            <a:spLocks noGrp="1"/>
          </p:cNvSpPr>
          <p:nvPr>
            <p:ph type="subTitle" idx="1"/>
          </p:nvPr>
        </p:nvSpPr>
        <p:spPr>
          <a:xfrm>
            <a:off x="5781275" y="3070778"/>
            <a:ext cx="2318700" cy="1211667"/>
          </a:xfrm>
          <a:prstGeom prst="rect">
            <a:avLst/>
          </a:prstGeom>
          <a:solidFill>
            <a:schemeClr val="lt1"/>
          </a:solidFill>
          <a:ln>
            <a:noFill/>
          </a:ln>
        </p:spPr>
        <p:txBody>
          <a:bodyPr spcFirstLastPara="1" wrap="square" lIns="91425" tIns="91425" rIns="91425" bIns="0" anchor="t" anchorCtr="0">
            <a:noAutofit/>
          </a:bodyPr>
          <a:lstStyle>
            <a:lvl1pPr lvl="0" algn="r" rtl="0">
              <a:lnSpc>
                <a:spcPct val="100000"/>
              </a:lnSpc>
              <a:spcBef>
                <a:spcPts val="0"/>
              </a:spcBef>
              <a:spcAft>
                <a:spcPts val="0"/>
              </a:spcAft>
              <a:buClr>
                <a:schemeClr val="dk2"/>
              </a:buClr>
              <a:buSzPts val="1600"/>
              <a:buFont typeface="Josefin Sans"/>
              <a:buNone/>
              <a:defRPr sz="1400">
                <a:solidFill>
                  <a:schemeClr val="dk1"/>
                </a:solidFill>
                <a:latin typeface="Josefin Sans"/>
                <a:ea typeface="Josefin Sans"/>
                <a:cs typeface="Josefin Sans"/>
                <a:sym typeface="Josefin Sans"/>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281" name="Google Shape;281;p32"/>
          <p:cNvCxnSpPr/>
          <p:nvPr/>
        </p:nvCxnSpPr>
        <p:spPr>
          <a:xfrm>
            <a:off x="8288525" y="1017333"/>
            <a:ext cx="1800" cy="1756667"/>
          </a:xfrm>
          <a:prstGeom prst="straightConnector1">
            <a:avLst/>
          </a:prstGeom>
          <a:noFill/>
          <a:ln w="76200" cap="flat" cmpd="sng">
            <a:solidFill>
              <a:schemeClr val="accent1"/>
            </a:solidFill>
            <a:prstDash val="solid"/>
            <a:round/>
            <a:headEnd type="none" w="med" len="med"/>
            <a:tailEnd type="none" w="med" len="med"/>
          </a:ln>
        </p:spPr>
      </p:cxnSp>
      <p:cxnSp>
        <p:nvCxnSpPr>
          <p:cNvPr id="282" name="Google Shape;282;p32"/>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83" name="Google Shape;283;p32"/>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29108064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284"/>
        <p:cNvGrpSpPr/>
        <p:nvPr/>
      </p:nvGrpSpPr>
      <p:grpSpPr>
        <a:xfrm>
          <a:off x="0" y="0"/>
          <a:ext cx="0" cy="0"/>
          <a:chOff x="0" y="0"/>
          <a:chExt cx="0" cy="0"/>
        </a:xfrm>
      </p:grpSpPr>
      <p:sp>
        <p:nvSpPr>
          <p:cNvPr id="285" name="Google Shape;285;p33"/>
          <p:cNvSpPr txBox="1">
            <a:spLocks noGrp="1"/>
          </p:cNvSpPr>
          <p:nvPr>
            <p:ph type="title"/>
          </p:nvPr>
        </p:nvSpPr>
        <p:spPr>
          <a:xfrm>
            <a:off x="146725" y="5321265"/>
            <a:ext cx="3027300" cy="254667"/>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86" name="Google Shape;286;p33"/>
          <p:cNvSpPr txBox="1">
            <a:spLocks noGrp="1"/>
          </p:cNvSpPr>
          <p:nvPr>
            <p:ph type="title" idx="2" hasCustomPrompt="1"/>
          </p:nvPr>
        </p:nvSpPr>
        <p:spPr>
          <a:xfrm>
            <a:off x="146725" y="5244278"/>
            <a:ext cx="1689000" cy="178333"/>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87" name="Google Shape;287;p33"/>
          <p:cNvCxnSpPr/>
          <p:nvPr/>
        </p:nvCxnSpPr>
        <p:spPr>
          <a:xfrm rot="10800000">
            <a:off x="241206" y="5121081"/>
            <a:ext cx="1209600" cy="0"/>
          </a:xfrm>
          <a:prstGeom prst="straightConnector1">
            <a:avLst/>
          </a:prstGeom>
          <a:noFill/>
          <a:ln w="9525" cap="flat" cmpd="sng">
            <a:solidFill>
              <a:schemeClr val="accent1"/>
            </a:solidFill>
            <a:prstDash val="solid"/>
            <a:round/>
            <a:headEnd type="none" w="med" len="med"/>
            <a:tailEnd type="none" w="med" len="med"/>
          </a:ln>
        </p:spPr>
      </p:cxnSp>
      <p:sp>
        <p:nvSpPr>
          <p:cNvPr id="288" name="Google Shape;288;p33"/>
          <p:cNvSpPr txBox="1">
            <a:spLocks noGrp="1"/>
          </p:cNvSpPr>
          <p:nvPr>
            <p:ph type="subTitle" idx="1"/>
          </p:nvPr>
        </p:nvSpPr>
        <p:spPr>
          <a:xfrm>
            <a:off x="3241650" y="2326987"/>
            <a:ext cx="4125600" cy="1763333"/>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89" name="Google Shape;289;p33"/>
          <p:cNvSpPr txBox="1">
            <a:spLocks noGrp="1"/>
          </p:cNvSpPr>
          <p:nvPr>
            <p:ph type="title" idx="3"/>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0" name="Google Shape;290;p33"/>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1" name="Google Shape;291;p33"/>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7265062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292"/>
        <p:cNvGrpSpPr/>
        <p:nvPr/>
      </p:nvGrpSpPr>
      <p:grpSpPr>
        <a:xfrm>
          <a:off x="0" y="0"/>
          <a:ext cx="0" cy="0"/>
          <a:chOff x="0" y="0"/>
          <a:chExt cx="0" cy="0"/>
        </a:xfrm>
      </p:grpSpPr>
      <p:sp>
        <p:nvSpPr>
          <p:cNvPr id="293" name="Google Shape;293;p34"/>
          <p:cNvSpPr txBox="1">
            <a:spLocks noGrp="1"/>
          </p:cNvSpPr>
          <p:nvPr>
            <p:ph type="subTitle" idx="1"/>
          </p:nvPr>
        </p:nvSpPr>
        <p:spPr>
          <a:xfrm>
            <a:off x="1018525" y="1619222"/>
            <a:ext cx="6834600" cy="27180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Char char="●"/>
              <a:defRPr sz="13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94" name="Google Shape;294;p34"/>
          <p:cNvSpPr txBox="1">
            <a:spLocks noGrp="1"/>
          </p:cNvSpPr>
          <p:nvPr>
            <p:ph type="title"/>
          </p:nvPr>
        </p:nvSpPr>
        <p:spPr>
          <a:xfrm>
            <a:off x="713225" y="529472"/>
            <a:ext cx="6960000" cy="6363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5" name="Google Shape;295;p34"/>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6" name="Google Shape;296;p34"/>
          <p:cNvSpPr txBox="1"/>
          <p:nvPr/>
        </p:nvSpPr>
        <p:spPr>
          <a:xfrm>
            <a:off x="8439900" y="5122167"/>
            <a:ext cx="585300" cy="437333"/>
          </a:xfrm>
          <a:prstGeom prst="rect">
            <a:avLst/>
          </a:prstGeom>
          <a:noFill/>
          <a:ln>
            <a:noFill/>
          </a:ln>
        </p:spPr>
        <p:txBody>
          <a:bodyPr spcFirstLastPara="1" wrap="square" lIns="91425" tIns="91425" rIns="91425" bIns="91425" anchor="t" anchorCtr="0">
            <a:noAutofit/>
          </a:bodyPr>
          <a:lstStyle/>
          <a:p>
            <a:pPr algn="r">
              <a:buClr>
                <a:srgbClr val="000000"/>
              </a:buClr>
              <a:buFont typeface="Arial"/>
              <a:buNone/>
            </a:pPr>
            <a:fld id="{00000000-1234-1234-1234-123412341234}" type="slidenum">
              <a:rPr lang="en" sz="1100" b="1" kern="0">
                <a:solidFill>
                  <a:srgbClr val="FD0000"/>
                </a:solidFill>
                <a:latin typeface="Josefin Sans"/>
                <a:ea typeface="Josefin Sans"/>
                <a:cs typeface="Josefin Sans"/>
                <a:sym typeface="Josefin Sans"/>
              </a:rPr>
              <a:pPr algn="r">
                <a:buClr>
                  <a:srgbClr val="000000"/>
                </a:buClr>
                <a:buFont typeface="Arial"/>
                <a:buNone/>
              </a:pPr>
              <a:t>‹nº›</a:t>
            </a:fld>
            <a:endParaRPr sz="11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3671906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97"/>
        <p:cNvGrpSpPr/>
        <p:nvPr/>
      </p:nvGrpSpPr>
      <p:grpSpPr>
        <a:xfrm>
          <a:off x="0" y="0"/>
          <a:ext cx="0" cy="0"/>
          <a:chOff x="0" y="0"/>
          <a:chExt cx="0" cy="0"/>
        </a:xfrm>
      </p:grpSpPr>
      <p:sp>
        <p:nvSpPr>
          <p:cNvPr id="298" name="Google Shape;298;p35"/>
          <p:cNvSpPr txBox="1">
            <a:spLocks noGrp="1"/>
          </p:cNvSpPr>
          <p:nvPr>
            <p:ph type="ctrTitle"/>
          </p:nvPr>
        </p:nvSpPr>
        <p:spPr>
          <a:xfrm>
            <a:off x="713225" y="1285848"/>
            <a:ext cx="5414400" cy="783667"/>
          </a:xfrm>
          <a:prstGeom prst="rect">
            <a:avLst/>
          </a:prstGeom>
        </p:spPr>
        <p:txBody>
          <a:bodyPr spcFirstLastPara="1" wrap="square" lIns="91425" tIns="79200" rIns="91425" bIns="91425" anchor="b"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299" name="Google Shape;299;p35"/>
          <p:cNvSpPr txBox="1">
            <a:spLocks noGrp="1"/>
          </p:cNvSpPr>
          <p:nvPr>
            <p:ph type="subTitle" idx="1"/>
          </p:nvPr>
        </p:nvSpPr>
        <p:spPr>
          <a:xfrm>
            <a:off x="719750" y="2282086"/>
            <a:ext cx="3309300" cy="1415333"/>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2"/>
              </a:buClr>
              <a:buSzPts val="2800"/>
              <a:buNone/>
              <a:defRPr sz="1600">
                <a:solidFill>
                  <a:schemeClr val="dk2"/>
                </a:solidFill>
                <a:latin typeface="Josefin Sans"/>
                <a:ea typeface="Josefin Sans"/>
                <a:cs typeface="Josefin Sans"/>
                <a:sym typeface="Josefi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00" name="Google Shape;300;p35"/>
          <p:cNvSpPr txBox="1"/>
          <p:nvPr/>
        </p:nvSpPr>
        <p:spPr>
          <a:xfrm>
            <a:off x="720025" y="4222083"/>
            <a:ext cx="2473500" cy="512000"/>
          </a:xfrm>
          <a:prstGeom prst="rect">
            <a:avLst/>
          </a:prstGeom>
          <a:noFill/>
          <a:ln>
            <a:noFill/>
          </a:ln>
        </p:spPr>
        <p:txBody>
          <a:bodyPr spcFirstLastPara="1" wrap="square" lIns="91425" tIns="91425" rIns="91425" bIns="91425" anchor="t" anchorCtr="0">
            <a:noAutofit/>
          </a:bodyPr>
          <a:lstStyle/>
          <a:p>
            <a:pPr>
              <a:spcBef>
                <a:spcPts val="300"/>
              </a:spcBef>
              <a:buClr>
                <a:srgbClr val="000000"/>
              </a:buClr>
              <a:buFont typeface="Arial"/>
              <a:buNone/>
            </a:pPr>
            <a:r>
              <a:rPr lang="en" sz="1000" kern="0">
                <a:solidFill>
                  <a:srgbClr val="595959"/>
                </a:solidFill>
                <a:latin typeface="Josefin Sans Light"/>
                <a:ea typeface="Josefin Sans Light"/>
                <a:cs typeface="Josefin Sans Light"/>
                <a:sym typeface="Josefin Sans Light"/>
              </a:rPr>
              <a:t>CREDITS: This presentation template was created by </a:t>
            </a:r>
            <a:r>
              <a:rPr lang="en" sz="1000" b="1" kern="0">
                <a:solidFill>
                  <a:srgbClr val="595959"/>
                </a:solidFill>
                <a:uFill>
                  <a:noFill/>
                </a:uFill>
                <a:latin typeface="Josefin Sans"/>
                <a:ea typeface="Josefin Sans"/>
                <a:cs typeface="Josefin Sans"/>
                <a:sym typeface="Josefin Sans"/>
                <a:hlinkClick r:id="rId2">
                  <a:extLst>
                    <a:ext uri="{A12FA001-AC4F-418D-AE19-62706E023703}">
                      <ahyp:hlinkClr xmlns:ahyp="http://schemas.microsoft.com/office/drawing/2018/hyperlinkcolor" xmlns="" val="tx"/>
                    </a:ext>
                  </a:extLst>
                </a:hlinkClick>
              </a:rPr>
              <a:t>Slidesgo</a:t>
            </a:r>
            <a:r>
              <a:rPr lang="en" sz="1000" kern="0">
                <a:solidFill>
                  <a:srgbClr val="595959"/>
                </a:solidFill>
                <a:latin typeface="Josefin Sans Light"/>
                <a:ea typeface="Josefin Sans Light"/>
                <a:cs typeface="Josefin Sans Light"/>
                <a:sym typeface="Josefin Sans Light"/>
              </a:rPr>
              <a:t>, including icons by </a:t>
            </a:r>
            <a:r>
              <a:rPr lang="en" sz="1000" b="1" kern="0">
                <a:solidFill>
                  <a:srgbClr val="595959"/>
                </a:solidFill>
                <a:uFill>
                  <a:noFill/>
                </a:uFill>
                <a:latin typeface="Josefin Sans"/>
                <a:ea typeface="Josefin Sans"/>
                <a:cs typeface="Josefin Sans"/>
                <a:sym typeface="Josefin Sans"/>
                <a:hlinkClick r:id="rId3">
                  <a:extLst>
                    <a:ext uri="{A12FA001-AC4F-418D-AE19-62706E023703}">
                      <ahyp:hlinkClr xmlns:ahyp="http://schemas.microsoft.com/office/drawing/2018/hyperlinkcolor" xmlns="" val="tx"/>
                    </a:ext>
                  </a:extLst>
                </a:hlinkClick>
              </a:rPr>
              <a:t>Flaticon</a:t>
            </a:r>
            <a:r>
              <a:rPr lang="en" sz="1000" kern="0">
                <a:solidFill>
                  <a:srgbClr val="595959"/>
                </a:solidFill>
                <a:latin typeface="Josefin Sans Light"/>
                <a:ea typeface="Josefin Sans Light"/>
                <a:cs typeface="Josefin Sans Light"/>
                <a:sym typeface="Josefin Sans Light"/>
              </a:rPr>
              <a:t>, and infographics &amp; images by </a:t>
            </a:r>
            <a:r>
              <a:rPr lang="en" sz="1000" b="1" kern="0">
                <a:solidFill>
                  <a:srgbClr val="595959"/>
                </a:solidFill>
                <a:uFill>
                  <a:noFill/>
                </a:uFill>
                <a:latin typeface="Josefin Sans"/>
                <a:ea typeface="Josefin Sans"/>
                <a:cs typeface="Josefin Sans"/>
                <a:sym typeface="Josefin Sans"/>
                <a:hlinkClick r:id="rId4">
                  <a:extLst>
                    <a:ext uri="{A12FA001-AC4F-418D-AE19-62706E023703}">
                      <ahyp:hlinkClr xmlns:ahyp="http://schemas.microsoft.com/office/drawing/2018/hyperlinkcolor" xmlns="" val="tx"/>
                    </a:ext>
                  </a:extLst>
                </a:hlinkClick>
              </a:rPr>
              <a:t>Freepik</a:t>
            </a:r>
            <a:r>
              <a:rPr lang="en" sz="1000" kern="0">
                <a:solidFill>
                  <a:srgbClr val="595959"/>
                </a:solidFill>
                <a:latin typeface="Josefin Sans Light"/>
                <a:ea typeface="Josefin Sans Light"/>
                <a:cs typeface="Josefin Sans Light"/>
                <a:sym typeface="Josefin Sans Light"/>
              </a:rPr>
              <a:t>. </a:t>
            </a:r>
            <a:endParaRPr sz="1000" kern="0">
              <a:solidFill>
                <a:srgbClr val="595959"/>
              </a:solidFill>
              <a:latin typeface="Josefin Sans Light"/>
              <a:ea typeface="Josefin Sans Light"/>
              <a:cs typeface="Josefin Sans Light"/>
              <a:sym typeface="Josefin Sans Light"/>
            </a:endParaRPr>
          </a:p>
        </p:txBody>
      </p:sp>
      <p:cxnSp>
        <p:nvCxnSpPr>
          <p:cNvPr id="301" name="Google Shape;301;p35"/>
          <p:cNvCxnSpPr/>
          <p:nvPr/>
        </p:nvCxnSpPr>
        <p:spPr>
          <a:xfrm>
            <a:off x="542275" y="842500"/>
            <a:ext cx="0" cy="3301000"/>
          </a:xfrm>
          <a:prstGeom prst="straightConnector1">
            <a:avLst/>
          </a:prstGeom>
          <a:noFill/>
          <a:ln w="11430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38799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02"/>
        <p:cNvGrpSpPr/>
        <p:nvPr/>
      </p:nvGrpSpPr>
      <p:grpSpPr>
        <a:xfrm>
          <a:off x="0" y="0"/>
          <a:ext cx="0" cy="0"/>
          <a:chOff x="0" y="0"/>
          <a:chExt cx="0" cy="0"/>
        </a:xfrm>
      </p:grpSpPr>
      <p:sp>
        <p:nvSpPr>
          <p:cNvPr id="303" name="Google Shape;303;p36"/>
          <p:cNvSpPr/>
          <p:nvPr/>
        </p:nvSpPr>
        <p:spPr>
          <a:xfrm>
            <a:off x="6481100" y="-44000"/>
            <a:ext cx="2701200" cy="2819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4" name="Google Shape;304;p36"/>
          <p:cNvCxnSpPr/>
          <p:nvPr/>
        </p:nvCxnSpPr>
        <p:spPr>
          <a:xfrm>
            <a:off x="525225" y="490555"/>
            <a:ext cx="0" cy="3011667"/>
          </a:xfrm>
          <a:prstGeom prst="straightConnector1">
            <a:avLst/>
          </a:prstGeom>
          <a:noFill/>
          <a:ln w="76200" cap="flat" cmpd="sng">
            <a:solidFill>
              <a:schemeClr val="accent1"/>
            </a:solidFill>
            <a:prstDash val="solid"/>
            <a:round/>
            <a:headEnd type="none" w="med" len="med"/>
            <a:tailEnd type="none" w="med" len="med"/>
          </a:ln>
        </p:spPr>
      </p:cxnSp>
      <p:cxnSp>
        <p:nvCxnSpPr>
          <p:cNvPr id="305" name="Google Shape;305;p36"/>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769090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6"/>
        <p:cNvGrpSpPr/>
        <p:nvPr/>
      </p:nvGrpSpPr>
      <p:grpSpPr>
        <a:xfrm>
          <a:off x="0" y="0"/>
          <a:ext cx="0" cy="0"/>
          <a:chOff x="0" y="0"/>
          <a:chExt cx="0" cy="0"/>
        </a:xfrm>
      </p:grpSpPr>
      <p:sp>
        <p:nvSpPr>
          <p:cNvPr id="307" name="Google Shape;307;p37"/>
          <p:cNvSpPr/>
          <p:nvPr/>
        </p:nvSpPr>
        <p:spPr>
          <a:xfrm>
            <a:off x="-159275" y="1737000"/>
            <a:ext cx="1591500" cy="4402333"/>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FD0000"/>
              </a:solidFill>
              <a:cs typeface="Arial"/>
              <a:sym typeface="Arial"/>
            </a:endParaRPr>
          </a:p>
        </p:txBody>
      </p:sp>
      <p:cxnSp>
        <p:nvCxnSpPr>
          <p:cNvPr id="308" name="Google Shape;308;p37"/>
          <p:cNvCxnSpPr/>
          <p:nvPr/>
        </p:nvCxnSpPr>
        <p:spPr>
          <a:xfrm rot="10800000">
            <a:off x="986725" y="1475167"/>
            <a:ext cx="445500" cy="0"/>
          </a:xfrm>
          <a:prstGeom prst="straightConnector1">
            <a:avLst/>
          </a:prstGeom>
          <a:noFill/>
          <a:ln w="76200" cap="flat" cmpd="sng">
            <a:solidFill>
              <a:schemeClr val="accent1"/>
            </a:solidFill>
            <a:prstDash val="solid"/>
            <a:round/>
            <a:headEnd type="none" w="med" len="med"/>
            <a:tailEnd type="none" w="med" len="med"/>
          </a:ln>
        </p:spPr>
      </p:cxnSp>
      <p:cxnSp>
        <p:nvCxnSpPr>
          <p:cNvPr id="309" name="Google Shape;309;p37"/>
          <p:cNvCxnSpPr/>
          <p:nvPr/>
        </p:nvCxnSpPr>
        <p:spPr>
          <a:xfrm>
            <a:off x="6481100" y="5122167"/>
            <a:ext cx="2544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162049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4645033"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4645033"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D6066F2-1140-4EE7-8BEE-7FA8208B5292}" type="datetimeFigureOut">
              <a:rPr lang="pt-BR" smtClean="0"/>
              <a:t>10/04/2023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723585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1D6066F2-1140-4EE7-8BEE-7FA8208B5292}" type="datetimeFigureOut">
              <a:rPr lang="pt-BR" smtClean="0"/>
              <a:t>10/04/2023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393708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D6066F2-1140-4EE7-8BEE-7FA8208B5292}" type="datetimeFigureOut">
              <a:rPr lang="pt-BR" smtClean="0"/>
              <a:t>10/04/2023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1882024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13" y="227542"/>
            <a:ext cx="3008313" cy="968376"/>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3575050" y="227544"/>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457213" y="1195920"/>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t>10/04/2023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86245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1D6066F2-1140-4EE7-8BEE-7FA8208B5292}" type="datetimeFigureOut">
              <a:rPr lang="pt-BR" smtClean="0"/>
              <a:t>10/04/2023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9F2FC76-FBAB-4B0D-B087-871E99EA806A}" type="slidenum">
              <a:rPr lang="pt-BR" smtClean="0"/>
              <a:t>‹nº›</a:t>
            </a:fld>
            <a:endParaRPr lang="pt-BR"/>
          </a:p>
        </p:txBody>
      </p:sp>
    </p:spTree>
    <p:extLst>
      <p:ext uri="{BB962C8B-B14F-4D97-AF65-F5344CB8AC3E}">
        <p14:creationId xmlns:p14="http://schemas.microsoft.com/office/powerpoint/2010/main" val="2562406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r="-6000"/>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1D6066F2-1140-4EE7-8BEE-7FA8208B5292}" type="datetimeFigureOut">
              <a:rPr lang="pt-BR" smtClean="0"/>
              <a:t>10/04/2023</a:t>
            </a:fld>
            <a:endParaRPr lang="pt-BR"/>
          </a:p>
        </p:txBody>
      </p:sp>
      <p:sp>
        <p:nvSpPr>
          <p:cNvPr id="5" name="Espaço Reservado para Rodapé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89F2FC76-FBAB-4B0D-B087-871E99EA806A}" type="slidenum">
              <a:rPr lang="pt-BR" smtClean="0"/>
              <a:t>‹nº›</a:t>
            </a:fld>
            <a:endParaRPr lang="pt-BR"/>
          </a:p>
        </p:txBody>
      </p:sp>
    </p:spTree>
    <p:extLst>
      <p:ext uri="{BB962C8B-B14F-4D97-AF65-F5344CB8AC3E}">
        <p14:creationId xmlns:p14="http://schemas.microsoft.com/office/powerpoint/2010/main" val="2316007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94472"/>
            <a:ext cx="8520600" cy="636333"/>
          </a:xfrm>
          <a:prstGeom prst="rect">
            <a:avLst/>
          </a:prstGeom>
          <a:noFill/>
          <a:ln>
            <a:noFill/>
          </a:ln>
        </p:spPr>
        <p:txBody>
          <a:bodyPr spcFirstLastPara="1" wrap="square" lIns="91425" tIns="79200" rIns="91425" bIns="91425" anchor="t" anchorCtr="0">
            <a:noAutofit/>
          </a:bodyPr>
          <a:lstStyle>
            <a:lvl1pPr lvl="0" rtl="0">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84225" y="1288167"/>
            <a:ext cx="8520600" cy="3796000"/>
          </a:xfrm>
          <a:prstGeom prst="rect">
            <a:avLst/>
          </a:prstGeom>
          <a:noFill/>
          <a:ln>
            <a:noFill/>
          </a:ln>
        </p:spPr>
        <p:txBody>
          <a:bodyPr spcFirstLastPara="1" wrap="square" lIns="91425" tIns="0" rIns="91425" bIns="182875" anchor="t" anchorCtr="0">
            <a:noAutofit/>
          </a:bodyPr>
          <a:lstStyle>
            <a:lvl1pPr marL="457200" lvl="0" indent="-342900" rtl="0">
              <a:lnSpc>
                <a:spcPct val="100000"/>
              </a:lnSpc>
              <a:spcBef>
                <a:spcPts val="0"/>
              </a:spcBef>
              <a:spcAft>
                <a:spcPts val="0"/>
              </a:spcAft>
              <a:buClr>
                <a:schemeClr val="dk1"/>
              </a:buClr>
              <a:buSzPts val="1800"/>
              <a:buFont typeface="Josefin Sans Medium"/>
              <a:buChar char="●"/>
              <a:defRPr sz="1800">
                <a:solidFill>
                  <a:schemeClr val="dk1"/>
                </a:solidFill>
                <a:latin typeface="Josefin Sans Medium"/>
                <a:ea typeface="Josefin Sans Medium"/>
                <a:cs typeface="Josefin Sans Medium"/>
                <a:sym typeface="Josefin Sans Medium"/>
              </a:defRPr>
            </a:lvl1pPr>
            <a:lvl2pPr marL="914400" lvl="1" indent="-317500" rtl="0">
              <a:lnSpc>
                <a:spcPct val="100000"/>
              </a:lnSpc>
              <a:spcBef>
                <a:spcPts val="0"/>
              </a:spcBef>
              <a:spcAft>
                <a:spcPts val="0"/>
              </a:spcAft>
              <a:buClr>
                <a:schemeClr val="dk1"/>
              </a:buClr>
              <a:buSzPts val="1400"/>
              <a:buFont typeface="Josefin Sans"/>
              <a:buChar char="○"/>
              <a:defRPr>
                <a:solidFill>
                  <a:schemeClr val="dk1"/>
                </a:solidFill>
                <a:latin typeface="Josefin Sans"/>
                <a:ea typeface="Josefin Sans"/>
                <a:cs typeface="Josefin Sans"/>
                <a:sym typeface="Josefin Sans"/>
              </a:defRPr>
            </a:lvl2pPr>
            <a:lvl3pPr marL="1371600" lvl="2" indent="-317500" rtl="0">
              <a:lnSpc>
                <a:spcPct val="100000"/>
              </a:lnSpc>
              <a:spcBef>
                <a:spcPts val="0"/>
              </a:spcBef>
              <a:spcAft>
                <a:spcPts val="0"/>
              </a:spcAft>
              <a:buClr>
                <a:schemeClr val="dk1"/>
              </a:buClr>
              <a:buSzPts val="1400"/>
              <a:buFont typeface="Josefin Sans Light"/>
              <a:buChar char="■"/>
              <a:defRPr>
                <a:solidFill>
                  <a:schemeClr val="dk1"/>
                </a:solidFill>
                <a:latin typeface="Josefin Sans Light"/>
                <a:ea typeface="Josefin Sans Light"/>
                <a:cs typeface="Josefin Sans Light"/>
                <a:sym typeface="Josefin Sans Light"/>
              </a:defRPr>
            </a:lvl3pPr>
            <a:lvl4pPr marL="1828800" lvl="3" indent="-317500" rtl="0">
              <a:lnSpc>
                <a:spcPct val="100000"/>
              </a:lnSpc>
              <a:spcBef>
                <a:spcPts val="0"/>
              </a:spcBef>
              <a:spcAft>
                <a:spcPts val="0"/>
              </a:spcAft>
              <a:buClr>
                <a:schemeClr val="dk1"/>
              </a:buClr>
              <a:buSzPts val="1400"/>
              <a:buFont typeface="Josefin Sans ExtraLight"/>
              <a:buChar char="●"/>
              <a:defRPr>
                <a:solidFill>
                  <a:schemeClr val="dk1"/>
                </a:solidFill>
                <a:latin typeface="Josefin Sans ExtraLight"/>
                <a:ea typeface="Josefin Sans ExtraLight"/>
                <a:cs typeface="Josefin Sans ExtraLight"/>
                <a:sym typeface="Josefin Sans ExtraLight"/>
              </a:defRPr>
            </a:lvl4pPr>
            <a:lvl5pPr marL="2286000" lvl="4" indent="-311150" rtl="0">
              <a:lnSpc>
                <a:spcPct val="100000"/>
              </a:lnSpc>
              <a:spcBef>
                <a:spcPts val="0"/>
              </a:spcBef>
              <a:spcAft>
                <a:spcPts val="0"/>
              </a:spcAft>
              <a:buClr>
                <a:schemeClr val="dk1"/>
              </a:buClr>
              <a:buSzPts val="1300"/>
              <a:buFont typeface="Josefin Sans ExtraLight"/>
              <a:buChar char="○"/>
              <a:defRPr sz="1300">
                <a:solidFill>
                  <a:schemeClr val="dk1"/>
                </a:solidFill>
                <a:latin typeface="Josefin Sans ExtraLight"/>
                <a:ea typeface="Josefin Sans ExtraLight"/>
                <a:cs typeface="Josefin Sans ExtraLight"/>
                <a:sym typeface="Josefin Sans ExtraLight"/>
              </a:defRPr>
            </a:lvl5pPr>
            <a:lvl6pPr marL="2743200" lvl="5"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6pPr>
            <a:lvl7pPr marL="3200400" lvl="6"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7pPr>
            <a:lvl8pPr marL="3657600" lvl="7"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8pPr>
            <a:lvl9pPr marL="4114800" lvl="8"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9pPr>
          </a:lstStyle>
          <a:p>
            <a:endParaRPr/>
          </a:p>
        </p:txBody>
      </p:sp>
    </p:spTree>
    <p:extLst>
      <p:ext uri="{BB962C8B-B14F-4D97-AF65-F5344CB8AC3E}">
        <p14:creationId xmlns:p14="http://schemas.microsoft.com/office/powerpoint/2010/main" val="109625489"/>
      </p:ext>
    </p:extLst>
  </p:cSld>
  <p:clrMap bg1="lt1" tx1="dk1" bg2="dk2" tx2="lt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7" r:id="rId14"/>
    <p:sldLayoutId id="2147483918" r:id="rId15"/>
    <p:sldLayoutId id="2147483919" r:id="rId16"/>
    <p:sldLayoutId id="2147483920" r:id="rId17"/>
    <p:sldLayoutId id="2147483921" r:id="rId18"/>
    <p:sldLayoutId id="2147483922" r:id="rId19"/>
    <p:sldLayoutId id="2147483923" r:id="rId20"/>
    <p:sldLayoutId id="2147483924" r:id="rId21"/>
    <p:sldLayoutId id="2147483925" r:id="rId22"/>
    <p:sldLayoutId id="2147483926" r:id="rId23"/>
    <p:sldLayoutId id="2147483927" r:id="rId24"/>
    <p:sldLayoutId id="2147483928" r:id="rId25"/>
    <p:sldLayoutId id="2147483929" r:id="rId26"/>
    <p:sldLayoutId id="2147483930" r:id="rId27"/>
    <p:sldLayoutId id="2147483931" r:id="rId28"/>
    <p:sldLayoutId id="2147483932" r:id="rId29"/>
    <p:sldLayoutId id="2147483933" r:id="rId30"/>
    <p:sldLayoutId id="2147483934" r:id="rId31"/>
    <p:sldLayoutId id="2147483935" r:id="rId32"/>
    <p:sldLayoutId id="2147483936" r:id="rId33"/>
    <p:sldLayoutId id="2147483937" r:id="rId34"/>
    <p:sldLayoutId id="2147483938" r:id="rId35"/>
    <p:sldLayoutId id="2147483939"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hyperlink" Target="http://www.planalto.gov.br/ccivil_03/_Ato2015-2018/2017/Lei/L13431.htm" TargetMode="Externa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mailto:domingos.vasco3@gmail.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1" y="-1714501"/>
            <a:ext cx="5715000" cy="9144001"/>
          </a:xfrm>
          <a:prstGeom prst="rect">
            <a:avLst/>
          </a:prstGeom>
          <a:noFill/>
          <a:ln>
            <a:noFill/>
          </a:ln>
        </p:spPr>
      </p:pic>
      <p:sp>
        <p:nvSpPr>
          <p:cNvPr id="10" name="Google Shape;322;p42"/>
          <p:cNvSpPr txBox="1">
            <a:spLocks noGrp="1"/>
          </p:cNvSpPr>
          <p:nvPr>
            <p:ph type="ctrTitle"/>
          </p:nvPr>
        </p:nvSpPr>
        <p:spPr>
          <a:xfrm>
            <a:off x="894511" y="654001"/>
            <a:ext cx="7545391" cy="2203667"/>
          </a:xfrm>
          <a:prstGeom prst="rect">
            <a:avLst/>
          </a:prstGeom>
        </p:spPr>
        <p:txBody>
          <a:bodyPr spcFirstLastPara="1" wrap="square" lIns="91425" tIns="201150" rIns="91425" bIns="91425" anchor="t" anchorCtr="0">
            <a:noAutofit/>
          </a:bodyPr>
          <a:lstStyle/>
          <a:p>
            <a:pPr lvl="0"/>
            <a:r>
              <a:rPr lang="pt-BR" sz="4000" dirty="0" smtClean="0"/>
              <a:t>Prevenção contra a prática de Assédio Sexual e Moral na Administração Pública </a:t>
            </a:r>
            <a:endParaRPr sz="4000" dirty="0"/>
          </a:p>
        </p:txBody>
      </p:sp>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4955" y="3865617"/>
            <a:ext cx="1948495" cy="137826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Google Shape;870;p66"/>
          <p:cNvCxnSpPr/>
          <p:nvPr/>
        </p:nvCxnSpPr>
        <p:spPr>
          <a:xfrm>
            <a:off x="542275" y="841276"/>
            <a:ext cx="0" cy="2448272"/>
          </a:xfrm>
          <a:prstGeom prst="straightConnector1">
            <a:avLst/>
          </a:prstGeom>
          <a:noFill/>
          <a:ln w="76200" cap="flat" cmpd="sng">
            <a:solidFill>
              <a:schemeClr val="accent1"/>
            </a:solidFill>
            <a:prstDash val="solid"/>
            <a:round/>
            <a:headEnd type="none" w="med" len="med"/>
            <a:tailEnd type="none" w="med" len="med"/>
          </a:ln>
        </p:spPr>
      </p:cxnSp>
      <p:cxnSp>
        <p:nvCxnSpPr>
          <p:cNvPr id="4" name="Conector reto 3"/>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3529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734740"/>
          </a:xfrm>
          <a:prstGeom prst="rect">
            <a:avLst/>
          </a:prstGeom>
          <a:noFill/>
        </p:spPr>
        <p:txBody>
          <a:bodyPr wrap="square">
            <a:spAutoFit/>
          </a:bodyPr>
          <a:lstStyle/>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Segundo a enciclopédia Wikipédia, assédio, cobre uma ampla gama de comportamentos de natureza ofensiva. É geralmente entendido como um comportamento que importuna ou perturba e é caracteristicamente repetitivo. No sentido legal, é o comportamento que parece ser ameaçador ou perturbador</a:t>
            </a:r>
            <a:r>
              <a:rPr lang="pt-BR" dirty="0">
                <a:solidFill>
                  <a:srgbClr val="4D5156"/>
                </a:solidFill>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 nesse no sentido, ou seja, ameaçador ou perturbador, o a</a:t>
            </a:r>
            <a:r>
              <a:rPr lang="pt-BR" dirty="0">
                <a:effectLst/>
                <a:latin typeface="Arial" panose="020B0604020202020204" pitchFamily="34" charset="0"/>
                <a:ea typeface="Calibri" panose="020F0502020204030204" pitchFamily="34" charset="0"/>
                <a:cs typeface="Times New Roman" panose="02020603050405020304" pitchFamily="18" charset="0"/>
              </a:rPr>
              <a:t>ssédio não é um fato novo e está </a:t>
            </a: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presente nas relações de trabalho tanto na iniciativa privada quanto na pública. Nesta condição, essa conduta fere as relações de trabalho e atentam contra a dignidade da pessoa humana.</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527600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00646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8 - Como Diferenciar Assédio Moral e Assédio Sexual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dirty="0">
                <a:effectLst/>
                <a:latin typeface="Arial" panose="020B0604020202020204" pitchFamily="34" charset="0"/>
                <a:ea typeface="Calibri" panose="020F0502020204030204" pitchFamily="34" charset="0"/>
              </a:rPr>
              <a:t>O assédio moral não se confunde com o assédio sexual. O assédio de conotação sexual pode se manifestar como uma espécie agravada do moral, que é mais amplo. O assédio sexual caracteriza-se por constranger alguém, mediante palavras, gestos ou atos, com o fim de obter vantagem ou favorecimento sexual, prevalecendo-se o assediador da sua condição de superior hierárquico ou da ascendência inerente ao exercício de cargo, emprego ou função. Há, portanto, uma finalidade de natureza sexual para os atos de perseguição e importunação.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53399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80871"/>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8 - Como Diferenciar Assédio Moral e Assédio Sexual </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O assédio sexual pode se consumar mesmo que ocorra uma única vez e mesmo que os favores sexuais não sejam entregues pelo assediado.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Sendo assim, a grande distinção entre ambos é que o assédio sexual se manifesta contra </a:t>
            </a:r>
            <a:r>
              <a:rPr lang="pt-BR" sz="1800" b="1" dirty="0">
                <a:effectLst/>
                <a:latin typeface="Arial" panose="020B0604020202020204" pitchFamily="34" charset="0"/>
                <a:ea typeface="Calibri" panose="020F0502020204030204" pitchFamily="34" charset="0"/>
                <a:cs typeface="Times New Roman" panose="02020603050405020304" pitchFamily="18" charset="0"/>
              </a:rPr>
              <a:t>a liberdade sexual</a:t>
            </a:r>
            <a:r>
              <a:rPr lang="pt-BR" sz="1800" dirty="0">
                <a:effectLst/>
                <a:latin typeface="Arial" panose="020B0604020202020204" pitchFamily="34" charset="0"/>
                <a:ea typeface="Calibri" panose="020F0502020204030204" pitchFamily="34" charset="0"/>
                <a:cs typeface="Times New Roman" panose="02020603050405020304" pitchFamily="18" charset="0"/>
              </a:rPr>
              <a:t> da pessoa, enquanto o assédio moral se manifesta/fere contra a sua </a:t>
            </a:r>
            <a:r>
              <a:rPr lang="pt-BR" sz="1800" b="1" dirty="0">
                <a:effectLst/>
                <a:latin typeface="Arial" panose="020B0604020202020204" pitchFamily="34" charset="0"/>
                <a:ea typeface="Calibri" panose="020F0502020204030204" pitchFamily="34" charset="0"/>
                <a:cs typeface="Times New Roman" panose="02020603050405020304" pitchFamily="18" charset="0"/>
              </a:rPr>
              <a:t>dignidade psíquica</a:t>
            </a:r>
            <a:r>
              <a:rPr lang="pt-BR" sz="1800" dirty="0">
                <a:effectLst/>
                <a:latin typeface="Arial" panose="020B0604020202020204" pitchFamily="34" charset="0"/>
                <a:ea typeface="Calibri" panose="020F0502020204030204" pitchFamily="34" charset="0"/>
                <a:cs typeface="Times New Roman" panose="02020603050405020304" pitchFamily="18" charset="0"/>
              </a:rPr>
              <a:t>.</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No entanto, não é raro que as vítimas sofram ambos: são assediadas sexualmente e, como consequência da rejeição das investidas do agressor, são assediadas moralmente.</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Além disso, diferentemente do assédio moral, que exige a reiteração da conduta, no assédio sexual, basta a prática de um único ato.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10966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04311"/>
          </a:xfrm>
          <a:prstGeom prst="rect">
            <a:avLst/>
          </a:prstGeom>
          <a:noFill/>
        </p:spPr>
        <p:txBody>
          <a:bodyPr wrap="square">
            <a:spAutoFit/>
          </a:bodyPr>
          <a:lstStyle/>
          <a:p>
            <a:pPr algn="just" fontAlgn="base">
              <a:lnSpc>
                <a:spcPts val="1800"/>
              </a:lnSpc>
              <a:spcAft>
                <a:spcPts val="800"/>
              </a:spcAft>
            </a:pPr>
            <a:r>
              <a:rPr lang="pt-BR" sz="1600" b="1" u="sng">
                <a:effectLst/>
                <a:latin typeface="Arial" panose="020B0604020202020204" pitchFamily="34" charset="0"/>
                <a:ea typeface="Times New Roman" panose="02020603050405020304" pitchFamily="18" charset="0"/>
                <a:cs typeface="Times New Roman" panose="02020603050405020304" pitchFamily="18" charset="0"/>
              </a:rPr>
              <a:t>9 - Distinção entre assédio moral, dano moral e assédio sexual</a:t>
            </a:r>
            <a:endParaRPr lang="pt-BR" sz="160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a:effectLst/>
                <a:latin typeface="Arial" panose="020B0604020202020204" pitchFamily="34" charset="0"/>
                <a:ea typeface="Times New Roman" panose="02020603050405020304" pitchFamily="18" charset="0"/>
                <a:cs typeface="Times New Roman" panose="02020603050405020304" pitchFamily="18" charset="0"/>
              </a:rPr>
              <a:t>Como já mencionado, assédio é o termo utilizado para designar toda conduta que cause constrangimento psicológico ou físico à pessoa, podendo ser classificado em dois tipos: o assédio sexual e o assédio moral.</a:t>
            </a:r>
            <a:endParaRPr lang="pt-BR" sz="160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a:effectLst/>
                <a:latin typeface="Arial" panose="020B0604020202020204" pitchFamily="34" charset="0"/>
                <a:ea typeface="Times New Roman" panose="02020603050405020304" pitchFamily="18" charset="0"/>
                <a:cs typeface="Times New Roman" panose="02020603050405020304" pitchFamily="18" charset="0"/>
              </a:rPr>
              <a:t>O assédio sexual caracteriza-se pela conduta de natureza sexual, normalmente contra as mulheres, e que quando repelida torna-se repetitiva por parte do ofensor, trazendo retaliação decorrente do convite não aceito.</a:t>
            </a:r>
            <a:endParaRPr lang="pt-BR" sz="160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a:effectLst/>
                <a:latin typeface="Arial" panose="020B0604020202020204" pitchFamily="34" charset="0"/>
                <a:ea typeface="Times New Roman" panose="02020603050405020304" pitchFamily="18" charset="0"/>
                <a:cs typeface="Times New Roman" panose="02020603050405020304" pitchFamily="18" charset="0"/>
              </a:rPr>
              <a:t>Para esse fim, consideram-se comportamento sexual desviado os atos de conduta do homem ou da mulher que, para obter a satisfação do seu desejo carnal, utiliza-se de ameaça, seja ela direta ou velada, e ilude a outra pessoa, objeto do seu desejo, com promessa que sabe de antemão que não será cumprida. </a:t>
            </a:r>
            <a:endParaRPr lang="pt-BR" sz="1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927180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53417"/>
          </a:xfrm>
          <a:prstGeom prst="rect">
            <a:avLst/>
          </a:prstGeom>
          <a:noFill/>
        </p:spPr>
        <p:txBody>
          <a:bodyPr wrap="square">
            <a:spAutoFit/>
          </a:bodyPr>
          <a:lstStyle/>
          <a:p>
            <a:pPr algn="just" fontAlgn="base">
              <a:lnSpc>
                <a:spcPts val="1800"/>
              </a:lnSpc>
              <a:spcAft>
                <a:spcPts val="800"/>
              </a:spcAft>
            </a:pPr>
            <a:r>
              <a:rPr lang="pt-BR" sz="1600" b="1" u="sng" dirty="0">
                <a:effectLst/>
                <a:latin typeface="Arial" panose="020B0604020202020204" pitchFamily="34" charset="0"/>
                <a:ea typeface="Times New Roman" panose="02020603050405020304" pitchFamily="18" charset="0"/>
                <a:cs typeface="Times New Roman" panose="02020603050405020304" pitchFamily="18" charset="0"/>
              </a:rPr>
              <a:t>9 - Distinção entre assédio moral, dano moral e assédio sexual</a:t>
            </a:r>
          </a:p>
          <a:p>
            <a:pPr algn="just" fontAlgn="base">
              <a:lnSpc>
                <a:spcPct val="1150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Já o assédio moral é a exposição dos trabalhadores a situações humilhantes e constrangedoras, repetitivas e prolongadas durante a jornada de trabalho e no exercício das funções profissionais. É mais comum em relações hierárquicas autoritárias. Este vem manifestando-se contra os trabalhadores que possuem algum tipo de estabilidade, como os lesionados e os acidentados, pois a empresa não quer mais o seu trabalho e não pretende arcar com o ônus de sua dispensa.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Tanto o assédio sexual como o moral só são admitidos na forma dolosa, uma vez que o assediante quando molesta a vítima o faz intencionalmente, com o objetivo deliberado de se satisfazer sexualmente ou de destruir emocionalmente a vítima.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482032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05657"/>
          </a:xfrm>
          <a:prstGeom prst="rect">
            <a:avLst/>
          </a:prstGeom>
          <a:noFill/>
        </p:spPr>
        <p:txBody>
          <a:bodyPr wrap="square">
            <a:spAutoFit/>
          </a:bodyPr>
          <a:lstStyle/>
          <a:p>
            <a:pPr algn="just" fontAlgn="base">
              <a:lnSpc>
                <a:spcPts val="18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9 - Distinção entre assédio moral, dano moral e assédio sexual</a:t>
            </a:r>
          </a:p>
          <a:p>
            <a:pPr algn="just" fontAlgn="base">
              <a:lnSpc>
                <a:spcPct val="115000"/>
              </a:lnSpc>
              <a:spcAft>
                <a:spcPts val="1125"/>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Os dois comportamentos, ou seja, a prática do assédio sexual e do assédio moral, traduzem-se por meio de violações dos direitos trabalhistas oriundos do contrato de trabalho e acarretam danos físicos e psicológicos ao trabalhador, sujeitando o empregador a uma reparação por danos morais.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Dano moral é aquele que repercute no íntimo de uma pessoa, sendo provocado por ação ou omissão de outrem e que causa dor ou qualquer sentimento possível de gerar efeitos sobre o estado psicológico da pessoa.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49840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239348"/>
          </a:xfrm>
          <a:prstGeom prst="rect">
            <a:avLst/>
          </a:prstGeom>
          <a:noFill/>
        </p:spPr>
        <p:txBody>
          <a:bodyPr wrap="square">
            <a:spAutoFit/>
          </a:bodyPr>
          <a:lstStyle/>
          <a:p>
            <a:pPr algn="just" fontAlgn="base">
              <a:lnSpc>
                <a:spcPts val="18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9 - Distinção entre assédio moral, dano moral e assédio sexual</a:t>
            </a:r>
          </a:p>
          <a:p>
            <a:pPr algn="just" fontAlgn="base">
              <a:lnSpc>
                <a:spcPts val="1800"/>
              </a:lnSpc>
              <a:spcAft>
                <a:spcPts val="800"/>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No direito do trabalho está previsto o assédio moral, uma vez que se trata do ramo do Direito destinado a regular as relações entre empregados e empregadores, sendo princípio basilar a proteção jurídica do trabalhador, que deve ter sua dignidade humana preservada e reparada em caso de violação.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Assim, a obrigação de indenizar surge toda vez que o patrimônio moral, quer do empregado, quer do empregador reste desrespeitado e/ou agredido; toda vez que se verificar ofensa ou lesão à dignidade, ou qualquer outro valor íntimo, de qualquer das partes do contrato de trabalho, havendo inequívoca relação de causa e efeito entre o ato ilícito (ação ou omissão) e o dano experimentado.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31517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58850"/>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10 - O Assédio moral e a reforma trabalhista de 2017.</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Ouve-se muitos rumores sem fundamentos dizendo que a reforma trabalhista modificou a CLT, diminuindo direitos enfim. A reforma trabalhista teve realmente alguns impactos, mais o fato e que ela não alterou o que é substancial, se tratando da questão de assédio moral aquilo que é degradante ao funcionário jamais pode ser combatido por uma lei.</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continua da mesma forma, o trabalhador humilhado ou discriminado por </a:t>
            </a:r>
            <a:r>
              <a:rPr lang="pt-BR" dirty="0">
                <a:effectLst/>
                <a:latin typeface="Arial" panose="020B0604020202020204" pitchFamily="34" charset="0"/>
                <a:ea typeface="Times New Roman" panose="02020603050405020304" pitchFamily="18" charset="0"/>
                <a:cs typeface="Times New Roman" panose="02020603050405020304" pitchFamily="18" charset="0"/>
              </a:rPr>
              <a:t>diversos motivos, tem seus direitos resguardados, e totalmente errado afirmar que o trabalhador perdeu seus direitos diante da reforma.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020171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861139"/>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10 - O Assédio moral e a reforma trabalhista de 2017.</a:t>
            </a:r>
          </a:p>
          <a:p>
            <a:pPr algn="just">
              <a:lnSpc>
                <a:spcPct val="115000"/>
              </a:lnSpc>
              <a:spcAft>
                <a:spcPts val="800"/>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A Justiça do Trabalho continua com a intenção de reprimir tais condutas que de alguma maneira tentam descriminar ou excluir o trabalhador passando a ser mais exigentes, na ação trabalhista quando o funcionário alega que sofreu algum tipo de assédio moral na empresa, deve se provar que tais condutas aconteceram, nestes casos o testemunho de um colega pode ser muito útil.</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A reforma ocorrida em 2017 buscou disciplinar o dano em ações trabalhistas, introduzindo os artigos 223A ao artigo 223G, a regulamentação dos danos recorrentes e de suam importância lembrar que pós-reforma, e que a reforma tentou quantificar o dano moral, o que antes era tratado de forma diferente ficava a disposição do juiz, que arbitrava conforme o seu conhecimento, bem certo que existe penalidades pelos danos causados, são danos leves, médio, grave e gravíssimo.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4924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968266"/>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10 - O Assédio moral e a reforma trabalhista de 2017.</a:t>
            </a:r>
          </a:p>
          <a:p>
            <a:pPr algn="just">
              <a:lnSpc>
                <a:spcPct val="115000"/>
              </a:lnSpc>
              <a:spcAft>
                <a:spcPts val="800"/>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Vale destacar que o artigo 223G da CLT estabelece alguns parâmetros, de acordo com este artigo, o juiz deverá levar em consideração os fatos citados em seus respectivos incisos, a proteção ao trabalhador e extremamente importante em um estado democrático, onde impera a desigualdade social, de um grau elevado e importante essa proteção do Ministério Público do Trabalho (MPT) e que esses excessos não sejam de forma alguma tolerados existem outras formas de coibir o assédio dentro das empresas são as chamadas de fiscalizações do ambiente de trabalho pelo Ministério Público do Trabalho (MPT), em operação conjunta com o sindicato afim de prevenir quaisquer tipos de situações que gerem danos físicos e psicológicos do trabalhador.</a:t>
            </a:r>
            <a:endParaRPr lang="pt-BR" b="1" u="sng"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73708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337709"/>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 – Dos efeitos, danos e agravos à saúde da vítima e da empresa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800"/>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A preocupação com a progressão dos problemas causados pelo assédio moral levou a Organização Internacional do Trabalho (OIT) a criar, em novembro de 2000, uma comissão para estudos dos custos do assédio moral na segurança e saúde dos trabalhadores. Composta de professores universitários e cientistas sociais, a comissão está incumbida não somente de descrever o fenômeno, mas também de relatar os custos do assédio em termos de estigmatização, problemas de saúde físicos e mentais, implicações no emprego, inclusive os riscos de perda, e relações trabalho-casa.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62462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965253"/>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52% dos trabalhadores brasileiros já sofreram algum tipo de assédio no ambiente de trabalho e 34% já presenciaram algum tipo de abuso.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Apesar de ser um assunto muito discutido, poucas pessoas sabem identificar ou têm uma compreensão parcial e errônea.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Sendo assim, nosso objetivo é trazer alguns conceitos, distinções, consequências para as organizações e formas de as vítimas denunciarem, com intuito de coibir com tais atitudes, sempre considerando o disposto na legislação.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b="1" u="sng"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941508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34419"/>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 – Dos efeitos, danos e agravos à saúde da vítima e da empresa</a:t>
            </a:r>
          </a:p>
          <a:p>
            <a:pPr algn="just" fontAlgn="base">
              <a:lnSpc>
                <a:spcPct val="1150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Isso ocorre pois com o estado repetitivo de humilhações sofridas pelo empregado, algumas doenças consideradas “normais” pelo excesso de trabalho passam a ser preocupantes, tais como depressão, palpitações em razão da ansiedade, distúrbios do sono, emagrecimento ou aumento de peso, distúrbios digestivos, vertigens, problemas na coluna, crises de hipertensão e outras. Nos casos mais graves, a depressão profunda gera angústia e sentimento de culpa, podendo levar a pessoa ao suicídio.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Os males sofridos pelo empregado em razão do assédio moral podem causar seu afastamento do trabalho, o que enseja a caracterização de doença profissional ou doença do trabalho, que se equiparam ao acidente do trabalho e são protegidas pela Previdência Social.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902277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472233"/>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 – Dos efeitos, danos e agravos à saúde da vítima e da empresa</a:t>
            </a:r>
          </a:p>
          <a:p>
            <a:pPr algn="just" fontAlgn="base">
              <a:lnSpc>
                <a:spcPct val="1150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Desta forma, uma conduta que só estava restrita ao ambiente do trabalho passa a ter repercussões sociais, uma vez que o governo passará a cuidar deste empregado e toda a sociedade mantém a Previdência Social.</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Entretanto, não nos esqueçamos de que o dano causado pelo assédio moral causa prejuízo também ao relacionamento familiar e pessoal, pois o trabalhador isola-se do convívio familiar, muitas vezes não verbaliza seu sofrimento e os sintomas nem sempre são entendidos pela família e pelos amigos.</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884141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146713"/>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12 - Da Previsão Legal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12.1 – Da previsão Constitucional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Constituição Federal de 1988, tem como fundamento, dentre outros, a dignidade da pessoa humana e o valor social do trabalho, conforme dispõe os incisos III e IV do artigo 1º, assim como é assegurado o direito à saúde, ao trabalho e á honra, em conformidade com que dispõe o inciso X do artigo 5º e artigo 6º.</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Art. 1º A República Federativa do Brasil, formada pela união indissolúvel dos Estados e Municípios e do Distrito Federal, constitui-se em Estado Democrático de Direito e tem como fundamentos: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III - a dignidade da pessoa humana;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IV - os valores sociais do trabalho e da livre iniciativa;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281586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36847"/>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12.1 – Da previsão Constitucional</a:t>
            </a:r>
          </a:p>
          <a:p>
            <a:pPr indent="361950" algn="just">
              <a:lnSpc>
                <a:spcPct val="107000"/>
              </a:lnSpc>
              <a:spcAft>
                <a:spcPts val="800"/>
              </a:spcAft>
            </a:pPr>
            <a:r>
              <a:rPr lang="pt-BR"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5º Todos são iguais perante a lei, sem distinção de qualquer natureza, garantindo-se aos brasileiros e aos estrangeiros residentes no País a inviolabilidade do direito à vida, à liberdade, à igualdade, à segurança e à propriedade, nos termos seguintes: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 - é assegurado o direito de resposta, proporcional ao agravo, além da indenização por dano material, moral ou à imagem;</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X - são invioláveis a intimidade, a vida privada</a:t>
            </a:r>
            <a:r>
              <a:rPr lang="pt-BR" sz="1800" b="1" i="1" dirty="0">
                <a:effectLst/>
                <a:latin typeface="Arial" panose="020B0604020202020204" pitchFamily="34" charset="0"/>
                <a:ea typeface="Times New Roman" panose="02020603050405020304" pitchFamily="18" charset="0"/>
                <a:cs typeface="Times New Roman" panose="02020603050405020304" pitchFamily="18" charset="0"/>
              </a:rPr>
              <a:t>, a honra</a:t>
            </a: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e a imagem das pessoas, assegurado o direito a indenização pelo dano material ou moral decorrente de sua violação;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a:t>
            </a: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Art. 6º São direitos sociais a educação, a saúde, a alimentação, o trabalho, a moradia, o transporte, o lazer, a segurança, a previdência social, a proteção à maternidade e à infância, a assistência aos desamparados, na forma desta Constituição.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58973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115616" y="1057300"/>
            <a:ext cx="7488832" cy="2714461"/>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lang="pt-BR" sz="1400" dirty="0">
                <a:solidFill>
                  <a:srgbClr val="3B3B3B"/>
                </a:solidFill>
                <a:effectLst/>
                <a:latin typeface="OpenSans-Regular"/>
                <a:ea typeface="Times New Roman" panose="02020603050405020304" pitchFamily="18" charset="0"/>
                <a:cs typeface="Times New Roman" panose="02020603050405020304" pitchFamily="18" charset="0"/>
              </a:rPr>
              <a:t> </a:t>
            </a:r>
            <a:r>
              <a:rPr kumimoji="0" lang="pt-BR" b="1" i="0" u="sng"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rPr>
              <a:t>12.1 – Da previsão Constitucional</a:t>
            </a:r>
          </a:p>
          <a:p>
            <a:pPr marL="0" marR="0" lvl="0" indent="0" algn="just" defTabSz="914400" rtl="0" eaLnBrk="1" fontAlgn="auto" latinLnBrk="0" hangingPunct="1">
              <a:lnSpc>
                <a:spcPct val="107000"/>
              </a:lnSpc>
              <a:spcBef>
                <a:spcPts val="0"/>
              </a:spcBef>
              <a:spcAft>
                <a:spcPts val="800"/>
              </a:spcAft>
              <a:buClrTx/>
              <a:buSzTx/>
              <a:buFontTx/>
              <a:buNone/>
              <a:tabLst/>
              <a:defRPr/>
            </a:pPr>
            <a:r>
              <a:rPr lang="pt-BR" i="1" dirty="0">
                <a:effectLst/>
                <a:latin typeface="Arial" panose="020B0604020202020204" pitchFamily="34" charset="0"/>
                <a:ea typeface="Times New Roman" panose="02020603050405020304" pitchFamily="18" charset="0"/>
                <a:cs typeface="Times New Roman" panose="02020603050405020304" pitchFamily="18" charset="0"/>
              </a:rPr>
              <a:t>Art. 200 em seu inciso VIII, assegura a proteção ao meio ambiente, nele incluído o meio ambiente do trabalho, e tem como princípio de que um ambiente sadio para o trabalhador é norma a ser cumprida por todos os empregadores.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i="1" dirty="0">
                <a:effectLst/>
                <a:latin typeface="Arial" panose="020B0604020202020204" pitchFamily="34" charset="0"/>
                <a:ea typeface="Times New Roman" panose="02020603050405020304" pitchFamily="18" charset="0"/>
                <a:cs typeface="Times New Roman" panose="02020603050405020304" pitchFamily="18" charset="0"/>
              </a:rPr>
              <a:t>O art. 225, caput, da Constituição Federal, prevê como direito de todo cidadão a vivência em meio ambiente sadio, no qual também está inserido o ambiente do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6160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115616" y="1057300"/>
            <a:ext cx="7488832" cy="4146713"/>
          </a:xfrm>
          <a:prstGeom prst="rect">
            <a:avLst/>
          </a:prstGeom>
          <a:noFill/>
        </p:spPr>
        <p:txBody>
          <a:bodyPr wrap="square">
            <a:spAutoFit/>
          </a:bodyPr>
          <a:lstStyle/>
          <a:p>
            <a:pPr algn="just">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12.2 – Da Previsão Legal Contida no Código Civil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Dispõe o artigo 186 do código civil, que: aquele que, por ação ou omissão voluntária, negligência ou imprudência, violar direito e causar dano a outrem, ainda que exclusivamente moral, comete ato ilícito.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Art. 186. Aquele que, por ação ou omissão voluntária, negligência ou imprudência, violar direito e causar dano a outrem, ainda que exclusivamente moral, comete ato ilícito.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BR"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pt-BR"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Art. 187. Também comete ato ilícito o titular de um direito que, ao exercê-lo, excede manifestamente os limites impostos pelo seu fim econômico ou social, pela boa-fé ou pelos bons costumes.</a:t>
            </a:r>
            <a:r>
              <a:rPr lang="pt-BR"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09864757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115616" y="1057300"/>
            <a:ext cx="7488832" cy="4146713"/>
          </a:xfrm>
          <a:prstGeom prst="rect">
            <a:avLst/>
          </a:prstGeom>
          <a:noFill/>
        </p:spPr>
        <p:txBody>
          <a:bodyPr wrap="square">
            <a:spAutoFit/>
          </a:bodyPr>
          <a:lstStyle/>
          <a:p>
            <a:pPr algn="just">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12.2 – Da Previsão Legal Contida no Código Civil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Calibri" panose="020F0502020204030204" pitchFamily="34" charset="0"/>
                <a:ea typeface="Calibri" panose="020F0502020204030204" pitchFamily="34" charset="0"/>
                <a:cs typeface="Times New Roman" panose="02020603050405020304" pitchFamily="18" charset="0"/>
              </a:rPr>
              <a:t> </a:t>
            </a: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Art. 927. Aquele que, por ato ilícito (</a:t>
            </a:r>
            <a:r>
              <a:rPr lang="pt-BR" sz="1800" i="1"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arts</a:t>
            </a: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186 e 187), causar dano a outrem, fica obrigado a repará-lo.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 previsão legal que exige que as empresas fiscalizam seus trabalhadores, conforme prevê os artigos abaixo:</a:t>
            </a:r>
            <a:endParaRPr lang="pt-BR"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solidFill>
                  <a:srgbClr val="1A1A1A"/>
                </a:solidFill>
                <a:effectLst/>
                <a:latin typeface="Arial" panose="020B0604020202020204" pitchFamily="34" charset="0"/>
                <a:ea typeface="Times New Roman" panose="02020603050405020304" pitchFamily="18" charset="0"/>
                <a:cs typeface="Times New Roman" panose="02020603050405020304" pitchFamily="18" charset="0"/>
              </a:rPr>
              <a:t>Art. 932. São também responsáveis pela reparação civil:</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b="1" i="1" dirty="0">
                <a:solidFill>
                  <a:srgbClr val="1A1A1A"/>
                </a:solidFill>
                <a:effectLst/>
                <a:latin typeface="Arial" panose="020B0604020202020204" pitchFamily="34" charset="0"/>
                <a:ea typeface="Times New Roman" panose="02020603050405020304" pitchFamily="18" charset="0"/>
                <a:cs typeface="Times New Roman" panose="02020603050405020304" pitchFamily="18" charset="0"/>
              </a:rPr>
              <a:t>III - o empregador ou comitente, por seus empregados, serviçais e prepostos, no exercício do trabalho que lhes competir, ou em razão dele;</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solidFill>
                  <a:srgbClr val="1A1A1A"/>
                </a:solidFill>
                <a:effectLst/>
                <a:latin typeface="Arial" panose="020B0604020202020204" pitchFamily="34" charset="0"/>
                <a:ea typeface="Times New Roman" panose="02020603050405020304" pitchFamily="18" charset="0"/>
                <a:cs typeface="Times New Roman" panose="02020603050405020304" pitchFamily="18" charset="0"/>
              </a:rPr>
              <a:t>Art. 933. As pessoas indicadas nos incisos I a V do artigo antecedente, ainda que não haja culpa de sua parte, responderão pelos atos praticados pelos terceiros ali referidos”.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13053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50349"/>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12.3 - Da Previsão Legal Contida na Lei dos Servidores Públicos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Dispõe ainda os incisos II, IX e XI, do artigo 116 da Lei nº 8.112/90, que trata sobre </a:t>
            </a: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 regime jurídico dos servidores públicos civis da União, das autarquias e das fundações públicas federais, que s</a:t>
            </a:r>
            <a:r>
              <a:rPr lang="pt-BR" dirty="0">
                <a:effectLst/>
                <a:latin typeface="Arial" panose="020B0604020202020204" pitchFamily="34" charset="0"/>
                <a:ea typeface="Calibri" panose="020F0502020204030204" pitchFamily="34" charset="0"/>
                <a:cs typeface="Times New Roman" panose="02020603050405020304" pitchFamily="18" charset="0"/>
              </a:rPr>
              <a:t>ão deveres do servidor público, entre outros, manter conduta compatível com a moralidade administrativa, tratar as pessoas com urbanidade e ser leal às instituições a que servir.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33375">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116.  São deveres do servidor: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33375">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 - ser leal às instituições a que servir;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33375">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IX - manter conduta compatível com a moralidade administrativa;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33375">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XI - tratar com urbanidade as pessoas</a:t>
            </a: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684388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45171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12.4 - Da Previsão Legal na CLT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12.4.1 – Da Aplicação da Justa Causa ao Assediador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Constituem justa causa, conforme a Consolidação das Leis do Trabalho (CLT), para rescisão do contrato de trabalho pelo empregador: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b) incontinência de conduta ou mau procedimento;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h) ato de indisciplina ou de insubordinação;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j) ato lesivo da honra ou da boa fama praticado no serviço contra qualquer pessoa, ou ofensas físicas, nas mesmas condições, salvo em caso de legítima defesa (art. 482, CLT).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03411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82568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Times New Roman" panose="02020603050405020304" pitchFamily="18" charset="0"/>
                <a:cs typeface="Times New Roman" panose="02020603050405020304" pitchFamily="18" charset="0"/>
              </a:rPr>
              <a:t>12.4 - Da Previsão Legal na CLT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12.4.2 - Do Pedido da Rescisão Indireta pelo Assediado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Esse desligamento será requerido, por dispensa indireta, que é a rescisão do contrato de empregado, tendo em vista justa causa praticada pelo empregador e o assédio pode ser considerado como </a:t>
            </a:r>
            <a:r>
              <a:rPr lang="pt-BR" sz="1800" dirty="0">
                <a:effectLst/>
                <a:latin typeface="Arial" panose="020B0604020202020204" pitchFamily="34" charset="0"/>
                <a:ea typeface="Times New Roman" panose="02020603050405020304" pitchFamily="18" charset="0"/>
                <a:cs typeface="Times New Roman" panose="02020603050405020304" pitchFamily="18" charset="0"/>
              </a:rPr>
              <a:t>justa causa do empregador para o empregado tomar a iniciativa da rescisão do contrato de trabalho, estando embasado nas letras “b” e “d” do art. 483 da CLT:</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“Art. 483. O empregado poderá considerar rescindido o contrato e pleitear a devida indenização quando: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b – for tratado pelo empregador ou por seus superiores hierárquicos com rigor excessivo;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sz="1800" dirty="0">
                <a:effectLst/>
                <a:latin typeface="Arial" panose="020B0604020202020204" pitchFamily="34" charset="0"/>
                <a:ea typeface="Times New Roman" panose="02020603050405020304" pitchFamily="18" charset="0"/>
                <a:cs typeface="Times New Roman" panose="02020603050405020304" pitchFamily="18" charset="0"/>
              </a:rPr>
              <a:t>d – Não cumprir o empregador as obrigações do contrato”.</a:t>
            </a:r>
            <a:r>
              <a:rPr lang="pt-BR" sz="1800" b="1" u="none" strike="noStrike" dirty="0">
                <a:effectLst/>
                <a:latin typeface="Arial" panose="020B0604020202020204" pitchFamily="34" charset="0"/>
                <a:ea typeface="Times New Roman" panose="02020603050405020304" pitchFamily="18" charset="0"/>
                <a:cs typeface="Times New Roman" panose="02020603050405020304" pitchFamily="18" charset="0"/>
              </a:rPr>
              <a:t>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0067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280531"/>
          </a:xfrm>
          <a:prstGeom prst="rect">
            <a:avLst/>
          </a:prstGeom>
          <a:noFill/>
        </p:spPr>
        <p:txBody>
          <a:bodyPr wrap="square">
            <a:spAutoFit/>
          </a:bodyPr>
          <a:lstStyle/>
          <a:p>
            <a:pPr>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Tipos de Assédios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Em um estudo realizado pela advogada </a:t>
            </a:r>
            <a:r>
              <a:rPr lang="pt-BR" sz="1600" dirty="0" err="1">
                <a:effectLst/>
                <a:latin typeface="Arial" panose="020B0604020202020204" pitchFamily="34" charset="0"/>
                <a:ea typeface="Calibri" panose="020F0502020204030204" pitchFamily="34" charset="0"/>
                <a:cs typeface="Times New Roman" panose="02020603050405020304" pitchFamily="18" charset="0"/>
              </a:rPr>
              <a:t>Ivanira</a:t>
            </a:r>
            <a:r>
              <a:rPr lang="pt-BR" sz="1600"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err="1">
                <a:effectLst/>
                <a:latin typeface="Arial" panose="020B0604020202020204" pitchFamily="34" charset="0"/>
                <a:ea typeface="Calibri" panose="020F0502020204030204" pitchFamily="34" charset="0"/>
                <a:cs typeface="Times New Roman" panose="02020603050405020304" pitchFamily="18" charset="0"/>
              </a:rPr>
              <a:t>Prancheri</a:t>
            </a:r>
            <a:r>
              <a:rPr lang="pt-BR" sz="1600" dirty="0">
                <a:effectLst/>
                <a:latin typeface="Arial" panose="020B0604020202020204" pitchFamily="34" charset="0"/>
                <a:ea typeface="Calibri" panose="020F0502020204030204" pitchFamily="34" charset="0"/>
                <a:cs typeface="Times New Roman" panose="02020603050405020304" pitchFamily="18" charset="0"/>
              </a:rPr>
              <a:t>, ela identificou diversos comportamentos, que podem ser enquadrados como assédio, que passem despercebidos tanto pelas vítimas, quanto pela justiça, e, às vezes, pelo praticante, que são: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Assédio escolar ou bullying: </a:t>
            </a:r>
            <a:r>
              <a:rPr lang="pt-BR" sz="1600" dirty="0">
                <a:effectLst/>
                <a:latin typeface="Arial" panose="020B0604020202020204" pitchFamily="34" charset="0"/>
                <a:ea typeface="Calibri" panose="020F0502020204030204" pitchFamily="34" charset="0"/>
                <a:cs typeface="Times New Roman" panose="02020603050405020304" pitchFamily="18" charset="0"/>
              </a:rPr>
              <a:t>Trata-se</a:t>
            </a:r>
            <a:r>
              <a:rPr lang="pt-BR" sz="1600" b="1"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a:effectLst/>
                <a:latin typeface="Arial" panose="020B0604020202020204" pitchFamily="34" charset="0"/>
                <a:ea typeface="Calibri" panose="020F0502020204030204" pitchFamily="34" charset="0"/>
                <a:cs typeface="Times New Roman" panose="02020603050405020304" pitchFamily="18" charset="0"/>
              </a:rPr>
              <a:t>intimidação sistemática, quando há violência física ou psicológica em atos de humilhação ou discriminação.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Assédio ambiental: </a:t>
            </a:r>
            <a:r>
              <a:rPr lang="pt-BR" sz="1600" dirty="0">
                <a:effectLst/>
                <a:latin typeface="Arial" panose="020B0604020202020204" pitchFamily="34" charset="0"/>
                <a:ea typeface="Calibri" panose="020F0502020204030204" pitchFamily="34" charset="0"/>
                <a:cs typeface="Times New Roman" panose="02020603050405020304" pitchFamily="18" charset="0"/>
              </a:rPr>
              <a:t>Ameaça aqueles que defendem o ecossistema ou reivindicam direitos relativos ao meio ambiente, como o caso de ativistas ambientais.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Assédio Imobiliário: </a:t>
            </a:r>
            <a:r>
              <a:rPr lang="pt-BR" sz="1600" dirty="0">
                <a:effectLst/>
                <a:latin typeface="Arial" panose="020B0604020202020204" pitchFamily="34" charset="0"/>
                <a:ea typeface="Calibri" panose="020F0502020204030204" pitchFamily="34" charset="0"/>
                <a:cs typeface="Times New Roman" panose="02020603050405020304" pitchFamily="18" charset="0"/>
              </a:rPr>
              <a:t>Pressão relacionada a venda de imóveis e modificação de contratos com objetivo de apoderar-se de uma área imobiliária.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Assédio Mediático: </a:t>
            </a:r>
            <a:r>
              <a:rPr lang="pt-BR" sz="1600" dirty="0">
                <a:effectLst/>
                <a:latin typeface="Arial" panose="020B0604020202020204" pitchFamily="34" charset="0"/>
                <a:ea typeface="Calibri" panose="020F0502020204030204" pitchFamily="34" charset="0"/>
                <a:cs typeface="Times New Roman" panose="02020603050405020304" pitchFamily="18" charset="0"/>
              </a:rPr>
              <a:t>Intromissão ilícita e abusiva na intimidade de uma pessoa feita por profissionais de veículos de imprensa.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85199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6048673" cy="1754648"/>
          </a:xfrm>
          <a:prstGeom prst="rect">
            <a:avLst/>
          </a:prstGeom>
          <a:noFill/>
        </p:spPr>
        <p:txBody>
          <a:bodyPr wrap="square"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pt-BR" sz="3200" b="1" u="sng" dirty="0">
                <a:effectLst/>
                <a:latin typeface="Arial" panose="020B0604020202020204" pitchFamily="34" charset="0"/>
                <a:ea typeface="Times New Roman" panose="02020603050405020304" pitchFamily="18" charset="0"/>
              </a:rPr>
              <a:t>MÓDULO III - DAS NOVIDADES LEGAIS PARA A ADMINISTRAÇÃO PÚBLICA</a:t>
            </a:r>
            <a:endParaRPr kumimoji="0" lang="pt-BR" sz="3200" b="0" i="0" u="none" strike="noStrike" kern="1200" cap="none" spc="0" normalizeH="0" baseline="0" noProof="0" dirty="0">
              <a:ln>
                <a:noFill/>
              </a:ln>
              <a:solidFill>
                <a:srgbClr val="000000"/>
              </a:solidFill>
              <a:effectLst/>
              <a:uLnTx/>
              <a:uFillTx/>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50118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736361"/>
          </a:xfrm>
          <a:prstGeom prst="rect">
            <a:avLst/>
          </a:prstGeom>
          <a:noFill/>
        </p:spPr>
        <p:txBody>
          <a:bodyPr wrap="square">
            <a:spAutoFit/>
          </a:bodyPr>
          <a:lstStyle/>
          <a:p>
            <a:pPr algn="just">
              <a:lnSpc>
                <a:spcPct val="107000"/>
              </a:lnSpc>
              <a:spcBef>
                <a:spcPts val="1500"/>
              </a:spcBef>
              <a:spcAft>
                <a:spcPts val="1500"/>
              </a:spcAft>
            </a:pPr>
            <a:r>
              <a:rPr lang="pt-BR" sz="1600" b="1" dirty="0">
                <a:effectLst/>
                <a:latin typeface="Arial" panose="020B0604020202020204" pitchFamily="34" charset="0"/>
                <a:ea typeface="Times New Roman" panose="02020603050405020304" pitchFamily="18" charset="0"/>
                <a:cs typeface="Times New Roman" panose="02020603050405020304" pitchFamily="18" charset="0"/>
              </a:rPr>
              <a:t>1 – Do Programa de Prevenção e Enfrentamento ao Assédio Sexual no Âmbito da Administração Pública, direta e indireta, federal, estadual, distrital e municipal.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No dia 03 de abril de 2023, foi publicada a Lei nº 14.540, instituindo o Programa de Prevenção e Enfretamento ao Assédio Sexual e demais crimes contra a Dignidade Sexual e à Violência Sexual no âmbito da Administração Pública, direta e indireta, federal, estadual, distrital e municipal.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1 - Da Abrangência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Estão abrangidas por esse programa, todas as instituições privadas em que haja a prestação de serviços públicos dos profissionais por meio de concessão, permissão, autorização ou qualquer outra forma de delegação.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Entretanto, a aplicação desta exigência só ocorrerá após a regulamentação da matéria pelo ente federativo responsável pela concessão, permissão, autorização ou delegação</a:t>
            </a:r>
            <a:r>
              <a:rPr lang="pt-BR"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763153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254528"/>
          </a:xfrm>
          <a:prstGeom prst="rect">
            <a:avLst/>
          </a:prstGeom>
          <a:noFill/>
        </p:spPr>
        <p:txBody>
          <a:bodyPr wrap="square">
            <a:spAutoFit/>
          </a:bodyPr>
          <a:lstStyle/>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2 - Da Observância Legal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Para essa finalidade deve ser observado o disposto no Decreto-lei nº 2848/1940 (código Penal) e nas Leis nº 11.340/2006 (Maria da Penha) e na lei 13.431/2017, que trata sobreo </a:t>
            </a:r>
            <a:r>
              <a:rPr lang="pt-BR" dirty="0">
                <a:effectLst/>
                <a:latin typeface="Arial" panose="020B0604020202020204" pitchFamily="34" charset="0"/>
                <a:ea typeface="Calibri" panose="020F0502020204030204" pitchFamily="34" charset="0"/>
                <a:cs typeface="Times New Roman" panose="02020603050405020304" pitchFamily="18" charset="0"/>
              </a:rPr>
              <a:t>sistema de garantia de direitos da criança e do adolescente vítima ou testemunha de violência e altera a Lei nº 8.069, de 13 de julho de 1990 (Estatuto da Criança e do Adolescente).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291963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5173532"/>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3 - Dos Objetivos do Programa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Referido programa está dividido em duas etapas, sendo que a primeira consiste em:</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3.1 - Primeira Etapa: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Prevenir e enfrentar</a:t>
            </a: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prática do assédio sexual e demais crimes contra a dignidade sexual e de todas as formas de violência sexual nos órgãos e entidades abrangidos por esta Lei;</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Capacitar </a:t>
            </a: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os agentes públicos para o desenvolvimento e a implementação de ações destinadas à discussão, à prevenção, à orientação e à solução do problema nos órgãos e entidades abrangidos por esta Lei;</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3.2 - Segunda Etapa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Implementar e disseminar</a:t>
            </a: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campanhas educativas sobre as condutas e os comportamentos que caracterizam o assédio sexual e demais crimes contra a dignidade sexual e qualquer forma de violência sexual, com vistas à informação e à conscientização dos agentes públicos e da sociedade, de modo a possibilitar a identificação da ocorrência de condutas ilícitas e a rápida adoção de medidas para a sua repressão.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6278894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5198026"/>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 Das Diretrizes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Todos os órgãos e entidades abrangidos, elaborarão ações e estratégias destinadas à prevenção e ao enfrentamento do assédio sexual e demais crimes contra a dignidade sexual e de todas as formas de violência sexual, a partir das seguintes diretrizes: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 – Esclarecimento sobre os elementos que caracterizam o assédio sexual e demais crimes contra a dignidade sexual e as formas de violência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 – Fornecimento de materiais educativos e informativos com exemplos de condutas que possam ser caracterizadas como assédio sexual ou outro crime contra a dignidade sexual, ou qualquer forma de violência sexual, de modo a orientar a atuação de agentes públicos e da sociedade em geral;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III – Implementação de boas práticas para a prevenção ao assédio sexual e demais crimes contra a dignidade sexual, ou a qualquer forma de violência sexual, no âmbito da administração pública, direta e indireta, federal, estadual, distrital e municipal;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44829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5198026"/>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 Das Diretrizes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Todos os órgãos e entidades abrangidos, elaborarão ações e estratégias destinadas à prevenção e ao enfrentamento do assédio sexual e demais crimes contra a dignidade sexual e de todas as formas de violência sexual, a partir das seguintes diretrizes: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 – Esclarecimento sobre os elementos que caracterizam o assédio sexual e demais crimes contra a dignidade sexual e as formas de violência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 – Fornecimento de materiais educativos e informativos com exemplos de condutas que possam ser caracterizadas como assédio sexual ou outro crime contra a dignidade sexual, ou qualquer forma de violência sexual, de modo a orientar a atuação de agentes públicos e da sociedade em geral;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III – Implementação de boas práticas para a prevenção ao assédio sexual e demais crimes contra a dignidade sexual, ou a qualquer forma de violência sexual, no âmbito da administração pública, direta e indireta, federal, estadual, distrital e </a:t>
            </a:r>
            <a:r>
              <a:rPr lang="pt-BR" sz="16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municipal;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688946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041556"/>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 Das Diretrizes</a:t>
            </a: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IV – Divulgação da legislação pertinente e de políticas públicas de proteção, de acolhimento, de assistência e de garantia de direitos às vítimas;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 - Divulgação de canais acessíveis para a denúncia da prática de assédio sexual e demais crimes contra a dignidade sexual, ou de qualquer forma de violência sexual, aos servidores, aos órgãos, às entidades e aos demais atores envolvidos;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 - Estabelecimento de procedimentos para o encaminhamento de reclamações e denúncias de assédio sexual e demais crimes contra a dignidade sexual, ou de qualquer forma de violência sexual, assegurados o sigilo e o devido processo legal;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241208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282245"/>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 Das Diretrizes</a:t>
            </a: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VII – Criação de programas de capacitação, na modalidade presencial ou a distância, que abranjam os seguintes conteúdos mínimos: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 causas estruturantes do assédio sexual e demais crimes contra a dignidade sexual e da violência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 consequências para a saúde das vítimas;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 meios de identificação, modalidades e desdobramentos jurídicos;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180498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651303"/>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 Das Diretrizes</a:t>
            </a: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 direitos das vítimas, incluindo o acesso à justiça e à reparação;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 mecanismos e canais de denúncia;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 instrumentos jurídicos de prevenção e de enfrentamento ao assédio sexual e demais crimes contra a dignidade sexual e a todas as formas de violência sexual disponíveis no ordenamento jurídico brasileiro.</a:t>
            </a:r>
            <a:endPar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33731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1958165"/>
          </a:xfrm>
          <a:prstGeom prst="rect">
            <a:avLst/>
          </a:prstGeom>
          <a:noFill/>
        </p:spPr>
        <p:txBody>
          <a:bodyPr wrap="square">
            <a:spAutoFit/>
          </a:bodyPr>
          <a:lstStyle/>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5 - Do Dever de denunciar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Qualquer pessoa que tiver conhecimento da prática de assédio sexual e demais crimes contra a dignidade sexual, ou de qualquer forma de violência sexual, tem o dever legal de denunciá-los e de colaborar com os procedimentos administrativos internos e externos, através de divulgação de canais acessíveis para a denúncia.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5278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383123"/>
          </a:xfrm>
          <a:prstGeom prst="rect">
            <a:avLst/>
          </a:prstGeom>
          <a:noFill/>
        </p:spPr>
        <p:txBody>
          <a:bodyPr wrap="square">
            <a:spAutoFit/>
          </a:bodyPr>
          <a:lstStyle/>
          <a:p>
            <a:pPr>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Tipos de Assédios</a:t>
            </a: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Assédio Sexual: </a:t>
            </a:r>
            <a:r>
              <a:rPr lang="pt-BR" sz="1600" dirty="0">
                <a:effectLst/>
                <a:latin typeface="Arial" panose="020B0604020202020204" pitchFamily="34" charset="0"/>
                <a:ea typeface="Calibri" panose="020F0502020204030204" pitchFamily="34" charset="0"/>
                <a:cs typeface="Times New Roman" panose="02020603050405020304" pitchFamily="18" charset="0"/>
              </a:rPr>
              <a:t>Coerção de natureza sexual que pode se dar por qualquer forma, ou seja, por palavras, escritos, gestos realizados geralmente no ambiente de trabalho.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err="1">
                <a:effectLst/>
                <a:latin typeface="Arial" panose="020B0604020202020204" pitchFamily="34" charset="0"/>
                <a:ea typeface="Calibri" panose="020F0502020204030204" pitchFamily="34" charset="0"/>
                <a:cs typeface="Times New Roman" panose="02020603050405020304" pitchFamily="18" charset="0"/>
              </a:rPr>
              <a:t>Gromming</a:t>
            </a:r>
            <a:r>
              <a:rPr lang="pt-BR" sz="1600" b="1" u="sng"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a:effectLst/>
                <a:latin typeface="Arial" panose="020B0604020202020204" pitchFamily="34" charset="0"/>
                <a:ea typeface="Calibri" panose="020F0502020204030204" pitchFamily="34" charset="0"/>
                <a:cs typeface="Times New Roman" panose="02020603050405020304" pitchFamily="18" charset="0"/>
              </a:rPr>
              <a:t>Domínio emocional estabelecido por um adulto na relação com uma criança com intenção de abuso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err="1">
                <a:effectLst/>
                <a:latin typeface="Arial" panose="020B0604020202020204" pitchFamily="34" charset="0"/>
                <a:ea typeface="Calibri" panose="020F0502020204030204" pitchFamily="34" charset="0"/>
                <a:cs typeface="Times New Roman" panose="02020603050405020304" pitchFamily="18" charset="0"/>
              </a:rPr>
              <a:t>Stalking</a:t>
            </a:r>
            <a:r>
              <a:rPr lang="pt-BR" sz="1600" b="1" u="sng"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a:effectLst/>
                <a:latin typeface="Arial" panose="020B0604020202020204" pitchFamily="34" charset="0"/>
                <a:ea typeface="Calibri" panose="020F0502020204030204" pitchFamily="34" charset="0"/>
                <a:cs typeface="Times New Roman" panose="02020603050405020304" pitchFamily="18" charset="0"/>
              </a:rPr>
              <a:t>Perseguição decorrente de uma obsessão que invade a intimidade da vítima, incluindo contato insistente pelo telefone e pela internet.</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err="1">
                <a:effectLst/>
                <a:latin typeface="Arial" panose="020B0604020202020204" pitchFamily="34" charset="0"/>
                <a:ea typeface="Calibri" panose="020F0502020204030204" pitchFamily="34" charset="0"/>
                <a:cs typeface="Times New Roman" panose="02020603050405020304" pitchFamily="18" charset="0"/>
              </a:rPr>
              <a:t>Straining</a:t>
            </a:r>
            <a:r>
              <a:rPr lang="pt-BR" sz="1600" b="1" u="sng"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a:effectLst/>
                <a:latin typeface="Arial" panose="020B0604020202020204" pitchFamily="34" charset="0"/>
                <a:ea typeface="Calibri" panose="020F0502020204030204" pitchFamily="34" charset="0"/>
                <a:cs typeface="Times New Roman" panose="02020603050405020304" pitchFamily="18" charset="0"/>
              </a:rPr>
              <a:t>Estresse forçado imposto a trabalhadores por meio de comportamentos humilhantes.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err="1">
                <a:effectLst/>
                <a:latin typeface="Arial" panose="020B0604020202020204" pitchFamily="34" charset="0"/>
                <a:ea typeface="Calibri" panose="020F0502020204030204" pitchFamily="34" charset="0"/>
                <a:cs typeface="Times New Roman" panose="02020603050405020304" pitchFamily="18" charset="0"/>
              </a:rPr>
              <a:t>Scratching</a:t>
            </a:r>
            <a:r>
              <a:rPr lang="pt-BR" sz="1600" b="1" u="sng" dirty="0">
                <a:effectLst/>
                <a:latin typeface="Arial" panose="020B0604020202020204" pitchFamily="34" charset="0"/>
                <a:ea typeface="Calibri" panose="020F0502020204030204" pitchFamily="34" charset="0"/>
                <a:cs typeface="Times New Roman" panose="02020603050405020304" pitchFamily="18" charset="0"/>
              </a:rPr>
              <a:t>: </a:t>
            </a:r>
            <a:r>
              <a:rPr lang="pt-BR" sz="1600" dirty="0">
                <a:effectLst/>
                <a:latin typeface="Arial" panose="020B0604020202020204" pitchFamily="34" charset="0"/>
                <a:ea typeface="Calibri" panose="020F0502020204030204" pitchFamily="34" charset="0"/>
                <a:cs typeface="Times New Roman" panose="02020603050405020304" pitchFamily="18" charset="0"/>
              </a:rPr>
              <a:t>Pressão de um grupo de pessoas que se reúnem em frente ao domicílio da vítima com objetivo de denunciar injustiças cometidas.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Spam: </a:t>
            </a:r>
            <a:r>
              <a:rPr lang="pt-BR" sz="1600" dirty="0">
                <a:effectLst/>
                <a:latin typeface="Arial" panose="020B0604020202020204" pitchFamily="34" charset="0"/>
                <a:ea typeface="Calibri" panose="020F0502020204030204" pitchFamily="34" charset="0"/>
                <a:cs typeface="Times New Roman" panose="02020603050405020304" pitchFamily="18" charset="0"/>
              </a:rPr>
              <a:t>Insistente comunicação publicitária realizada por meio de telefonemas e </a:t>
            </a:r>
            <a:r>
              <a:rPr lang="pt-BR" sz="1600" dirty="0" err="1">
                <a:effectLst/>
                <a:latin typeface="Arial" panose="020B0604020202020204" pitchFamily="34" charset="0"/>
                <a:ea typeface="Calibri" panose="020F0502020204030204" pitchFamily="34" charset="0"/>
                <a:cs typeface="Times New Roman" panose="02020603050405020304" pitchFamily="18" charset="0"/>
              </a:rPr>
              <a:t>e_mails</a:t>
            </a:r>
            <a:r>
              <a:rPr lang="pt-BR" sz="1600" dirty="0">
                <a:effectLst/>
                <a:latin typeface="Arial" panose="020B0604020202020204" pitchFamily="34" charset="0"/>
                <a:ea typeface="Calibri" panose="020F0502020204030204" pitchFamily="34" charset="0"/>
                <a:cs typeface="Times New Roman" panose="02020603050405020304" pitchFamily="18" charset="0"/>
              </a:rPr>
              <a:t>.</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921232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3379771"/>
          </a:xfrm>
          <a:prstGeom prst="rect">
            <a:avLst/>
          </a:prstGeom>
          <a:noFill/>
        </p:spPr>
        <p:txBody>
          <a:bodyPr wrap="square">
            <a:spAutoFit/>
          </a:bodyPr>
          <a:lstStyle/>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6 - Da Apuração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Serão apuradas eventuais retaliações contra: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Vítimas de assédio sexual e demais crimes contra a dignidade sexual, ou de qualquer forma de violência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Bef>
                <a:spcPts val="1500"/>
              </a:spcBef>
              <a:spcAft>
                <a:spcPts val="15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Testemunhas;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dirty="0">
                <a:solidFill>
                  <a:srgbClr val="000000"/>
                </a:solidFill>
                <a:effectLst/>
                <a:latin typeface="Arial" panose="020B0604020202020204" pitchFamily="34" charset="0"/>
                <a:ea typeface="Times New Roman" panose="02020603050405020304" pitchFamily="18" charset="0"/>
              </a:rPr>
              <a:t>- Auxiliares em investigações ou em processos que apurem a prática de assédio sexual e demais crimes contra a dignidade sexual, ou de qualquer forma de violência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6339971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3747757"/>
          </a:xfrm>
          <a:prstGeom prst="rect">
            <a:avLst/>
          </a:prstGeom>
          <a:noFill/>
        </p:spPr>
        <p:txBody>
          <a:bodyPr wrap="square">
            <a:spAutoFit/>
          </a:bodyPr>
          <a:lstStyle/>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7 - Do Poder Executivo Federal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 seu âmbito de atuação, o Poder Executivo federal disponibilizará materiais informativos a ser utilizados na capacitação e na divulgação dos objetivos do Programa de Prevenção e Enfrentamento ao Assédio Sexual e demais Crimes contra a Dignidade Sexual e à Violência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7.1 - Dos demais órgãos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Os órgãos e entidades abrangidos por esta Lei deverão garantir que a capacitação cumpra os padrões mínimos estabelecidos nos materiais informativos expressos no artigo 6º</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59452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4115742"/>
          </a:xfrm>
          <a:prstGeom prst="rect">
            <a:avLst/>
          </a:prstGeom>
          <a:noFill/>
        </p:spPr>
        <p:txBody>
          <a:bodyPr wrap="square">
            <a:spAutoFit/>
          </a:bodyPr>
          <a:lstStyle/>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8 - Do Período de Guarda dos Registros de Frequências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Os órgãos e entidades abrangidos por esta Lei deverão manter, pelo período de 5 (cinco) anos, os registros de frequência, físicos ou eletrônicos, dos programas de capacitação.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9 - Do Poder Público Federal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 seu âmbito de atuação, o Poder Executivo monitorará o desenvolvimento do Programa de Prevenção e Enfrentamento ao Assédio Sexual e demais Crimes contra a Dignidade Sexual e à Violência Sexual, a fim de subsidiar o planejamento de ações futuras e a análise e consecução de seus objetivos e diretrizes.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102215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4257319"/>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10 - Da Observância ao Disposto no artigo 14 da Lei 13.431/2017</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Todas as ações realizadas no âmbito do Programa de Prevenção e Enfrentamento ao Assédio Sexual e demais Crimes contra a Dignidade Sexual e à Violência Sexual deverão observar as diretrizes constantes do art. 14 e demais disposições da </a:t>
            </a:r>
            <a:r>
              <a:rPr lang="pt-BR" sz="1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a:t>
            </a: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ou seja, deverão ter:</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 - Abrangência e integralidade, devendo comportar avaliação e atenção de todas as necessidades da vítima decorrentes da ofensa sofrida;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 - Capacitação interdisciplinar continuada, preferencialmente conjunta, dos profissionais;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III - Estabelecimento de mecanismos de informação, referência, contrarreferência e monitoramento;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224022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4436599"/>
          </a:xfrm>
          <a:prstGeom prst="rect">
            <a:avLst/>
          </a:prstGeom>
          <a:noFill/>
        </p:spPr>
        <p:txBody>
          <a:bodyPr wrap="square">
            <a:spAutoFit/>
          </a:bodyPr>
          <a:lstStyle/>
          <a:p>
            <a:pPr algn="just">
              <a:lnSpc>
                <a:spcPct val="107000"/>
              </a:lnSpc>
              <a:spcAft>
                <a:spcPts val="800"/>
              </a:spcAft>
            </a:pPr>
            <a:r>
              <a:rPr lang="pt-BR" sz="1600" b="1" u="sng"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10 - Da Observância ao Disposto no artigo 14 da Lei 13.431/2017</a:t>
            </a: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IV - Planejamento coordenado do atendimento e do acompanhamento, respeitadas as especificidades da vítima ou testemunha e de suas famílias;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 - Celeridade do atendimento, que deve ser realizado imediatamente - ou tão logo quanto possível - após a revelação da violência;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 - Priorização do atendimento em razão da idade ou de eventual prejuízo ao desenvolvimento psicossocial, garantida a intervenção preventiva;</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VII - Mínima intervenção dos profissionais envolvidos; e</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500"/>
              </a:spcBef>
              <a:spcAft>
                <a:spcPts val="1500"/>
              </a:spcAft>
            </a:pPr>
            <a:r>
              <a:rPr lang="pt-BR" sz="1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VIII - Monitoramento e avaliação periódica das políticas de atendimento.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72103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3941528"/>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 – Das Novidades Para os Celetistas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Para a administração pública que tenha nos seus quadros de trabalhadores, servidores celetistas e, que, portanto, estarão obrigados a estender a esses o que estabelece às Normas Regulamentadores, atinentes a proteção as Segurança e Saúde, no trabalho, deverão se ater que, dentre às atribuições da Comissão Interna de Prevenção de Acidentes (CIPA), deverão incluir temas referentes à prevenção e ao combate ao assédio sexual e a outras formas de violência no trabalho nas suas atividades e práticas.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Referida exigência está prevista na Portaria do MTP, nº 4219/2022, com entrada em vigor, no dia 20/03/2023.</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7325882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45293"/>
          </a:xfrm>
          <a:prstGeom prst="rect">
            <a:avLst/>
          </a:prstGeom>
          <a:noFill/>
        </p:spPr>
        <p:txBody>
          <a:bodyPr wrap="square">
            <a:spAutoFit/>
          </a:bodyPr>
          <a:lstStyle/>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15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CaixaDeTexto 1">
            <a:extLst>
              <a:ext uri="{FF2B5EF4-FFF2-40B4-BE49-F238E27FC236}">
                <a16:creationId xmlns:a16="http://schemas.microsoft.com/office/drawing/2014/main" xmlns="" id="{2E2B6419-8B33-925C-17C9-769011BB5146}"/>
              </a:ext>
            </a:extLst>
          </p:cNvPr>
          <p:cNvSpPr txBox="1"/>
          <p:nvPr/>
        </p:nvSpPr>
        <p:spPr>
          <a:xfrm>
            <a:off x="1196008" y="1131331"/>
            <a:ext cx="7488832" cy="992259"/>
          </a:xfrm>
          <a:prstGeom prst="rect">
            <a:avLst/>
          </a:prstGeom>
          <a:noFill/>
        </p:spPr>
        <p:txBody>
          <a:bodyPr wrap="square">
            <a:spAutoFit/>
          </a:bodyPr>
          <a:lstStyle/>
          <a:p>
            <a:pPr algn="just">
              <a:lnSpc>
                <a:spcPct val="107000"/>
              </a:lnSpc>
              <a:spcBef>
                <a:spcPts val="1500"/>
              </a:spcBef>
              <a:spcAft>
                <a:spcPts val="1500"/>
              </a:spcAft>
            </a:pPr>
            <a:r>
              <a:rPr lang="pt-BR" sz="1600" b="1" u="sng" dirty="0">
                <a:effectLst/>
                <a:latin typeface="Arial" panose="020B0604020202020204" pitchFamily="34" charset="0"/>
                <a:ea typeface="Times New Roman" panose="02020603050405020304" pitchFamily="18" charset="0"/>
                <a:cs typeface="Times New Roman" panose="02020603050405020304" pitchFamily="18" charset="0"/>
              </a:rPr>
              <a:t>Das Legislações</a:t>
            </a:r>
          </a:p>
          <a:p>
            <a:pPr algn="just">
              <a:lnSpc>
                <a:spcPct val="107000"/>
              </a:lnSpc>
              <a:spcBef>
                <a:spcPts val="1500"/>
              </a:spcBef>
              <a:spcAft>
                <a:spcPts val="15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9358478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m 42" descr="1">
            <a:extLst>
              <a:ext uri="{FF2B5EF4-FFF2-40B4-BE49-F238E27FC236}">
                <a16:creationId xmlns:a16="http://schemas.microsoft.com/office/drawing/2014/main" xmlns="" id="{AE0AFD46-B1A0-F350-85B6-AAC55AC37F9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714501" y="-1714500"/>
            <a:ext cx="5715000" cy="9144001"/>
          </a:xfrm>
          <a:prstGeom prst="rect">
            <a:avLst/>
          </a:prstGeom>
          <a:noFill/>
          <a:ln>
            <a:noFill/>
          </a:ln>
        </p:spPr>
      </p:pic>
      <p:sp>
        <p:nvSpPr>
          <p:cNvPr id="4" name="Google Shape;7675;p63"/>
          <p:cNvSpPr/>
          <p:nvPr/>
        </p:nvSpPr>
        <p:spPr>
          <a:xfrm>
            <a:off x="1380852" y="1312241"/>
            <a:ext cx="312067" cy="288380"/>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rgbClr val="657E93"/>
          </a:solidFill>
          <a:ln>
            <a:solidFill>
              <a:srgbClr val="C00000"/>
            </a:solidFill>
          </a:ln>
        </p:spPr>
        <p:txBody>
          <a:bodyPr spcFirstLastPara="1" wrap="square" lIns="85849" tIns="85849" rIns="85849" bIns="85849" anchor="ctr" anchorCtr="0">
            <a:noAutofit/>
          </a:bodyPr>
          <a:lstStyle/>
          <a:p>
            <a:pPr defTabSz="858601">
              <a:defRPr/>
            </a:pPr>
            <a:endParaRPr sz="1667" kern="0">
              <a:solidFill>
                <a:srgbClr val="FF0000"/>
              </a:solidFill>
            </a:endParaRPr>
          </a:p>
        </p:txBody>
      </p:sp>
      <p:grpSp>
        <p:nvGrpSpPr>
          <p:cNvPr id="5" name="Google Shape;7676;p63"/>
          <p:cNvGrpSpPr/>
          <p:nvPr/>
        </p:nvGrpSpPr>
        <p:grpSpPr>
          <a:xfrm>
            <a:off x="1362758" y="1998717"/>
            <a:ext cx="312412" cy="288062"/>
            <a:chOff x="3303268" y="3817349"/>
            <a:chExt cx="346056" cy="345674"/>
          </a:xfrm>
        </p:grpSpPr>
        <p:sp>
          <p:nvSpPr>
            <p:cNvPr id="6" name="Google Shape;7677;p63"/>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7" name="Google Shape;7678;p63"/>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8" name="Google Shape;7679;p63"/>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9" name="Google Shape;7680;p63"/>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grpSp>
        <p:nvGrpSpPr>
          <p:cNvPr id="10" name="Google Shape;7701;p63"/>
          <p:cNvGrpSpPr/>
          <p:nvPr/>
        </p:nvGrpSpPr>
        <p:grpSpPr>
          <a:xfrm>
            <a:off x="1354223" y="2680046"/>
            <a:ext cx="312038" cy="288062"/>
            <a:chOff x="5549861" y="3817349"/>
            <a:chExt cx="345642" cy="345674"/>
          </a:xfrm>
        </p:grpSpPr>
        <p:sp>
          <p:nvSpPr>
            <p:cNvPr id="11" name="Google Shape;7702;p63"/>
            <p:cNvSpPr/>
            <p:nvPr/>
          </p:nvSpPr>
          <p:spPr>
            <a:xfrm>
              <a:off x="5549861" y="3817349"/>
              <a:ext cx="345642" cy="345674"/>
            </a:xfrm>
            <a:custGeom>
              <a:avLst/>
              <a:gdLst/>
              <a:ahLst/>
              <a:cxnLst/>
              <a:rect l="l" t="t" r="r" b="b"/>
              <a:pathLst>
                <a:path w="10859" h="10860" extrusionOk="0">
                  <a:moveTo>
                    <a:pt x="5429" y="334"/>
                  </a:moveTo>
                  <a:cubicBezTo>
                    <a:pt x="8239" y="334"/>
                    <a:pt x="10513" y="2608"/>
                    <a:pt x="10513" y="5430"/>
                  </a:cubicBezTo>
                  <a:cubicBezTo>
                    <a:pt x="10513" y="8240"/>
                    <a:pt x="8227" y="10514"/>
                    <a:pt x="5429" y="10514"/>
                  </a:cubicBezTo>
                  <a:cubicBezTo>
                    <a:pt x="2619" y="10514"/>
                    <a:pt x="333" y="8240"/>
                    <a:pt x="333" y="5430"/>
                  </a:cubicBezTo>
                  <a:cubicBezTo>
                    <a:pt x="333" y="2608"/>
                    <a:pt x="2619" y="334"/>
                    <a:pt x="5429" y="334"/>
                  </a:cubicBezTo>
                  <a:close/>
                  <a:moveTo>
                    <a:pt x="5429" y="1"/>
                  </a:moveTo>
                  <a:cubicBezTo>
                    <a:pt x="3989" y="1"/>
                    <a:pt x="2619" y="560"/>
                    <a:pt x="1584" y="1584"/>
                  </a:cubicBezTo>
                  <a:cubicBezTo>
                    <a:pt x="560" y="2620"/>
                    <a:pt x="0" y="3989"/>
                    <a:pt x="0" y="5430"/>
                  </a:cubicBezTo>
                  <a:cubicBezTo>
                    <a:pt x="0" y="6871"/>
                    <a:pt x="560" y="8240"/>
                    <a:pt x="1584" y="9264"/>
                  </a:cubicBezTo>
                  <a:cubicBezTo>
                    <a:pt x="2619" y="10300"/>
                    <a:pt x="3989" y="10859"/>
                    <a:pt x="5429" y="10859"/>
                  </a:cubicBezTo>
                  <a:cubicBezTo>
                    <a:pt x="6870" y="10859"/>
                    <a:pt x="8239" y="10300"/>
                    <a:pt x="9263" y="9264"/>
                  </a:cubicBezTo>
                  <a:cubicBezTo>
                    <a:pt x="10299" y="8240"/>
                    <a:pt x="10859" y="6871"/>
                    <a:pt x="10859" y="5430"/>
                  </a:cubicBezTo>
                  <a:cubicBezTo>
                    <a:pt x="10859" y="3989"/>
                    <a:pt x="10299" y="2620"/>
                    <a:pt x="9263" y="1584"/>
                  </a:cubicBezTo>
                  <a:cubicBezTo>
                    <a:pt x="8239" y="560"/>
                    <a:pt x="6870" y="1"/>
                    <a:pt x="542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12" name="Google Shape;7703;p63"/>
            <p:cNvSpPr/>
            <p:nvPr/>
          </p:nvSpPr>
          <p:spPr>
            <a:xfrm>
              <a:off x="5590763" y="3890208"/>
              <a:ext cx="262661" cy="200052"/>
            </a:xfrm>
            <a:custGeom>
              <a:avLst/>
              <a:gdLst/>
              <a:ahLst/>
              <a:cxnLst/>
              <a:rect l="l" t="t" r="r" b="b"/>
              <a:pathLst>
                <a:path w="8252" h="6285" extrusionOk="0">
                  <a:moveTo>
                    <a:pt x="4123" y="1"/>
                  </a:moveTo>
                  <a:cubicBezTo>
                    <a:pt x="3010" y="1"/>
                    <a:pt x="1900" y="63"/>
                    <a:pt x="799" y="188"/>
                  </a:cubicBezTo>
                  <a:cubicBezTo>
                    <a:pt x="513" y="224"/>
                    <a:pt x="287" y="450"/>
                    <a:pt x="239" y="712"/>
                  </a:cubicBezTo>
                  <a:cubicBezTo>
                    <a:pt x="1" y="2319"/>
                    <a:pt x="1" y="3963"/>
                    <a:pt x="239" y="5570"/>
                  </a:cubicBezTo>
                  <a:cubicBezTo>
                    <a:pt x="287" y="5844"/>
                    <a:pt x="513" y="6058"/>
                    <a:pt x="799" y="6082"/>
                  </a:cubicBezTo>
                  <a:cubicBezTo>
                    <a:pt x="1894" y="6201"/>
                    <a:pt x="3013" y="6284"/>
                    <a:pt x="4132" y="6284"/>
                  </a:cubicBezTo>
                  <a:cubicBezTo>
                    <a:pt x="4609" y="6284"/>
                    <a:pt x="5085" y="6260"/>
                    <a:pt x="5561" y="6249"/>
                  </a:cubicBezTo>
                  <a:cubicBezTo>
                    <a:pt x="5644" y="6249"/>
                    <a:pt x="5716" y="6177"/>
                    <a:pt x="5716" y="6070"/>
                  </a:cubicBezTo>
                  <a:cubicBezTo>
                    <a:pt x="5716" y="5963"/>
                    <a:pt x="5633" y="5891"/>
                    <a:pt x="5537" y="5891"/>
                  </a:cubicBezTo>
                  <a:cubicBezTo>
                    <a:pt x="5051" y="5914"/>
                    <a:pt x="4564" y="5925"/>
                    <a:pt x="4076" y="5925"/>
                  </a:cubicBezTo>
                  <a:cubicBezTo>
                    <a:pt x="2998" y="5925"/>
                    <a:pt x="1916" y="5868"/>
                    <a:pt x="834" y="5737"/>
                  </a:cubicBezTo>
                  <a:cubicBezTo>
                    <a:pt x="715" y="5725"/>
                    <a:pt x="620" y="5641"/>
                    <a:pt x="596" y="5498"/>
                  </a:cubicBezTo>
                  <a:cubicBezTo>
                    <a:pt x="382" y="3927"/>
                    <a:pt x="382" y="2319"/>
                    <a:pt x="596" y="736"/>
                  </a:cubicBezTo>
                  <a:cubicBezTo>
                    <a:pt x="620" y="617"/>
                    <a:pt x="715" y="522"/>
                    <a:pt x="834" y="498"/>
                  </a:cubicBezTo>
                  <a:cubicBezTo>
                    <a:pt x="1942" y="379"/>
                    <a:pt x="3037" y="319"/>
                    <a:pt x="4144" y="319"/>
                  </a:cubicBezTo>
                  <a:cubicBezTo>
                    <a:pt x="5240" y="319"/>
                    <a:pt x="6347" y="379"/>
                    <a:pt x="7442" y="498"/>
                  </a:cubicBezTo>
                  <a:cubicBezTo>
                    <a:pt x="7561" y="522"/>
                    <a:pt x="7669" y="605"/>
                    <a:pt x="7680" y="736"/>
                  </a:cubicBezTo>
                  <a:cubicBezTo>
                    <a:pt x="7907" y="2319"/>
                    <a:pt x="7907" y="3927"/>
                    <a:pt x="7680" y="5498"/>
                  </a:cubicBezTo>
                  <a:cubicBezTo>
                    <a:pt x="7669" y="5617"/>
                    <a:pt x="7561" y="5725"/>
                    <a:pt x="7442" y="5737"/>
                  </a:cubicBezTo>
                  <a:cubicBezTo>
                    <a:pt x="7085" y="5784"/>
                    <a:pt x="6752" y="5820"/>
                    <a:pt x="6395" y="5844"/>
                  </a:cubicBezTo>
                  <a:cubicBezTo>
                    <a:pt x="6299" y="5844"/>
                    <a:pt x="6228" y="5927"/>
                    <a:pt x="6228" y="6010"/>
                  </a:cubicBezTo>
                  <a:cubicBezTo>
                    <a:pt x="6228" y="6110"/>
                    <a:pt x="6299" y="6178"/>
                    <a:pt x="6386" y="6178"/>
                  </a:cubicBezTo>
                  <a:cubicBezTo>
                    <a:pt x="6393" y="6178"/>
                    <a:pt x="6399" y="6178"/>
                    <a:pt x="6406" y="6177"/>
                  </a:cubicBezTo>
                  <a:cubicBezTo>
                    <a:pt x="6764" y="6141"/>
                    <a:pt x="7121" y="6118"/>
                    <a:pt x="7478" y="6070"/>
                  </a:cubicBezTo>
                  <a:cubicBezTo>
                    <a:pt x="7764" y="6034"/>
                    <a:pt x="7978" y="5820"/>
                    <a:pt x="8026" y="5546"/>
                  </a:cubicBezTo>
                  <a:cubicBezTo>
                    <a:pt x="8252" y="3963"/>
                    <a:pt x="8252" y="2319"/>
                    <a:pt x="8014" y="712"/>
                  </a:cubicBezTo>
                  <a:cubicBezTo>
                    <a:pt x="7966" y="426"/>
                    <a:pt x="7740" y="224"/>
                    <a:pt x="7466" y="188"/>
                  </a:cubicBezTo>
                  <a:cubicBezTo>
                    <a:pt x="6353" y="63"/>
                    <a:pt x="5237" y="1"/>
                    <a:pt x="412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13" name="Google Shape;7704;p63"/>
            <p:cNvSpPr/>
            <p:nvPr/>
          </p:nvSpPr>
          <p:spPr>
            <a:xfrm>
              <a:off x="5680587" y="3935024"/>
              <a:ext cx="105389" cy="110514"/>
            </a:xfrm>
            <a:custGeom>
              <a:avLst/>
              <a:gdLst/>
              <a:ahLst/>
              <a:cxnLst/>
              <a:rect l="l" t="t" r="r" b="b"/>
              <a:pathLst>
                <a:path w="3311" h="3472" extrusionOk="0">
                  <a:moveTo>
                    <a:pt x="334" y="447"/>
                  </a:moveTo>
                  <a:lnTo>
                    <a:pt x="2763" y="1733"/>
                  </a:lnTo>
                  <a:lnTo>
                    <a:pt x="334" y="3007"/>
                  </a:lnTo>
                  <a:lnTo>
                    <a:pt x="334" y="447"/>
                  </a:lnTo>
                  <a:close/>
                  <a:moveTo>
                    <a:pt x="163" y="1"/>
                  </a:moveTo>
                  <a:cubicBezTo>
                    <a:pt x="135" y="1"/>
                    <a:pt x="108" y="7"/>
                    <a:pt x="84" y="18"/>
                  </a:cubicBezTo>
                  <a:cubicBezTo>
                    <a:pt x="36" y="54"/>
                    <a:pt x="1" y="114"/>
                    <a:pt x="1" y="173"/>
                  </a:cubicBezTo>
                  <a:lnTo>
                    <a:pt x="1" y="3293"/>
                  </a:lnTo>
                  <a:cubicBezTo>
                    <a:pt x="1" y="3352"/>
                    <a:pt x="24" y="3412"/>
                    <a:pt x="84" y="3447"/>
                  </a:cubicBezTo>
                  <a:cubicBezTo>
                    <a:pt x="120" y="3459"/>
                    <a:pt x="144" y="3471"/>
                    <a:pt x="179" y="3471"/>
                  </a:cubicBezTo>
                  <a:cubicBezTo>
                    <a:pt x="203" y="3471"/>
                    <a:pt x="239" y="3471"/>
                    <a:pt x="251" y="3459"/>
                  </a:cubicBezTo>
                  <a:lnTo>
                    <a:pt x="3227" y="1900"/>
                  </a:lnTo>
                  <a:cubicBezTo>
                    <a:pt x="3287" y="1864"/>
                    <a:pt x="3311" y="1804"/>
                    <a:pt x="3311" y="1745"/>
                  </a:cubicBezTo>
                  <a:cubicBezTo>
                    <a:pt x="3311" y="1673"/>
                    <a:pt x="3287" y="1614"/>
                    <a:pt x="3227" y="1578"/>
                  </a:cubicBezTo>
                  <a:lnTo>
                    <a:pt x="251" y="18"/>
                  </a:lnTo>
                  <a:cubicBezTo>
                    <a:pt x="221" y="7"/>
                    <a:pt x="191" y="1"/>
                    <a:pt x="163"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sp>
        <p:nvSpPr>
          <p:cNvPr id="14" name="CaixaDeTexto 13"/>
          <p:cNvSpPr txBox="1"/>
          <p:nvPr/>
        </p:nvSpPr>
        <p:spPr>
          <a:xfrm>
            <a:off x="1744911" y="1308864"/>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a:t>
            </a:r>
          </a:p>
        </p:txBody>
      </p:sp>
      <p:sp>
        <p:nvSpPr>
          <p:cNvPr id="15" name="CaixaDeTexto 14"/>
          <p:cNvSpPr txBox="1"/>
          <p:nvPr/>
        </p:nvSpPr>
        <p:spPr>
          <a:xfrm>
            <a:off x="1776411" y="1998718"/>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@gepamconsultoria </a:t>
            </a:r>
          </a:p>
        </p:txBody>
      </p:sp>
      <p:sp>
        <p:nvSpPr>
          <p:cNvPr id="16" name="CaixaDeTexto 15"/>
          <p:cNvSpPr txBox="1"/>
          <p:nvPr/>
        </p:nvSpPr>
        <p:spPr>
          <a:xfrm>
            <a:off x="1752181" y="2680056"/>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 – Gestão Pública</a:t>
            </a:r>
          </a:p>
        </p:txBody>
      </p:sp>
      <p:grpSp>
        <p:nvGrpSpPr>
          <p:cNvPr id="17" name="Google Shape;7604;p63"/>
          <p:cNvGrpSpPr/>
          <p:nvPr/>
        </p:nvGrpSpPr>
        <p:grpSpPr>
          <a:xfrm>
            <a:off x="1372717" y="3363700"/>
            <a:ext cx="311722" cy="285516"/>
            <a:chOff x="5618805" y="2440924"/>
            <a:chExt cx="345292" cy="342618"/>
          </a:xfrm>
        </p:grpSpPr>
        <p:sp>
          <p:nvSpPr>
            <p:cNvPr id="18" name="Google Shape;7605;p63"/>
            <p:cNvSpPr/>
            <p:nvPr/>
          </p:nvSpPr>
          <p:spPr>
            <a:xfrm>
              <a:off x="5742751" y="2440924"/>
              <a:ext cx="221346" cy="222110"/>
            </a:xfrm>
            <a:custGeom>
              <a:avLst/>
              <a:gdLst/>
              <a:ahLst/>
              <a:cxnLst/>
              <a:rect l="l" t="t" r="r" b="b"/>
              <a:pathLst>
                <a:path w="6954" h="6978" extrusionOk="0">
                  <a:moveTo>
                    <a:pt x="3477" y="346"/>
                  </a:moveTo>
                  <a:cubicBezTo>
                    <a:pt x="5203" y="346"/>
                    <a:pt x="6596" y="1453"/>
                    <a:pt x="6596" y="2798"/>
                  </a:cubicBezTo>
                  <a:cubicBezTo>
                    <a:pt x="6596" y="3989"/>
                    <a:pt x="5513" y="5001"/>
                    <a:pt x="4025" y="5215"/>
                  </a:cubicBezTo>
                  <a:cubicBezTo>
                    <a:pt x="3941" y="5227"/>
                    <a:pt x="3882" y="5299"/>
                    <a:pt x="3882" y="5394"/>
                  </a:cubicBezTo>
                  <a:cubicBezTo>
                    <a:pt x="3786" y="5953"/>
                    <a:pt x="3370" y="6418"/>
                    <a:pt x="2846" y="6573"/>
                  </a:cubicBezTo>
                  <a:cubicBezTo>
                    <a:pt x="3060" y="6227"/>
                    <a:pt x="3144" y="5811"/>
                    <a:pt x="3084" y="5394"/>
                  </a:cubicBezTo>
                  <a:cubicBezTo>
                    <a:pt x="3084" y="5299"/>
                    <a:pt x="3024" y="5215"/>
                    <a:pt x="2941" y="5215"/>
                  </a:cubicBezTo>
                  <a:cubicBezTo>
                    <a:pt x="1429" y="5001"/>
                    <a:pt x="346" y="3989"/>
                    <a:pt x="346" y="2798"/>
                  </a:cubicBezTo>
                  <a:cubicBezTo>
                    <a:pt x="346" y="1453"/>
                    <a:pt x="1751" y="346"/>
                    <a:pt x="3477" y="346"/>
                  </a:cubicBezTo>
                  <a:close/>
                  <a:moveTo>
                    <a:pt x="3477" y="0"/>
                  </a:moveTo>
                  <a:cubicBezTo>
                    <a:pt x="2548" y="0"/>
                    <a:pt x="1691" y="286"/>
                    <a:pt x="1036" y="810"/>
                  </a:cubicBezTo>
                  <a:cubicBezTo>
                    <a:pt x="357" y="1346"/>
                    <a:pt x="0" y="2048"/>
                    <a:pt x="0" y="2798"/>
                  </a:cubicBezTo>
                  <a:cubicBezTo>
                    <a:pt x="0" y="4120"/>
                    <a:pt x="1155" y="5251"/>
                    <a:pt x="2739" y="5537"/>
                  </a:cubicBezTo>
                  <a:cubicBezTo>
                    <a:pt x="2774" y="5953"/>
                    <a:pt x="2620" y="6382"/>
                    <a:pt x="2322" y="6680"/>
                  </a:cubicBezTo>
                  <a:cubicBezTo>
                    <a:pt x="2286" y="6727"/>
                    <a:pt x="2262" y="6799"/>
                    <a:pt x="2298" y="6882"/>
                  </a:cubicBezTo>
                  <a:cubicBezTo>
                    <a:pt x="2322" y="6942"/>
                    <a:pt x="2382" y="6977"/>
                    <a:pt x="2465" y="6977"/>
                  </a:cubicBezTo>
                  <a:cubicBezTo>
                    <a:pt x="3310" y="6977"/>
                    <a:pt x="4037" y="6370"/>
                    <a:pt x="4215" y="5537"/>
                  </a:cubicBezTo>
                  <a:cubicBezTo>
                    <a:pt x="4965" y="5418"/>
                    <a:pt x="5632" y="5096"/>
                    <a:pt x="6120" y="4632"/>
                  </a:cubicBezTo>
                  <a:cubicBezTo>
                    <a:pt x="6656" y="4120"/>
                    <a:pt x="6954" y="3465"/>
                    <a:pt x="6954" y="2798"/>
                  </a:cubicBezTo>
                  <a:cubicBezTo>
                    <a:pt x="6942" y="2048"/>
                    <a:pt x="6584" y="1334"/>
                    <a:pt x="5918" y="810"/>
                  </a:cubicBezTo>
                  <a:cubicBezTo>
                    <a:pt x="5263" y="286"/>
                    <a:pt x="4394" y="0"/>
                    <a:pt x="3477"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19" name="Google Shape;7606;p63"/>
            <p:cNvSpPr/>
            <p:nvPr/>
          </p:nvSpPr>
          <p:spPr>
            <a:xfrm>
              <a:off x="5810581" y="2523905"/>
              <a:ext cx="11395" cy="11395"/>
            </a:xfrm>
            <a:custGeom>
              <a:avLst/>
              <a:gdLst/>
              <a:ahLst/>
              <a:cxnLst/>
              <a:rect l="l" t="t" r="r" b="b"/>
              <a:pathLst>
                <a:path w="358" h="358" extrusionOk="0">
                  <a:moveTo>
                    <a:pt x="179" y="1"/>
                  </a:moveTo>
                  <a:cubicBezTo>
                    <a:pt x="84" y="1"/>
                    <a:pt x="1" y="96"/>
                    <a:pt x="1" y="179"/>
                  </a:cubicBezTo>
                  <a:cubicBezTo>
                    <a:pt x="1" y="263"/>
                    <a:pt x="96"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0" name="Google Shape;7607;p63"/>
            <p:cNvSpPr/>
            <p:nvPr/>
          </p:nvSpPr>
          <p:spPr>
            <a:xfrm>
              <a:off x="5884490" y="2523905"/>
              <a:ext cx="11395" cy="11395"/>
            </a:xfrm>
            <a:custGeom>
              <a:avLst/>
              <a:gdLst/>
              <a:ahLst/>
              <a:cxnLst/>
              <a:rect l="l" t="t" r="r" b="b"/>
              <a:pathLst>
                <a:path w="358" h="358" extrusionOk="0">
                  <a:moveTo>
                    <a:pt x="179" y="1"/>
                  </a:moveTo>
                  <a:cubicBezTo>
                    <a:pt x="72" y="1"/>
                    <a:pt x="0" y="96"/>
                    <a:pt x="0" y="179"/>
                  </a:cubicBezTo>
                  <a:cubicBezTo>
                    <a:pt x="0" y="263"/>
                    <a:pt x="95" y="358"/>
                    <a:pt x="179" y="358"/>
                  </a:cubicBezTo>
                  <a:cubicBezTo>
                    <a:pt x="286" y="358"/>
                    <a:pt x="357" y="263"/>
                    <a:pt x="357" y="179"/>
                  </a:cubicBezTo>
                  <a:cubicBezTo>
                    <a:pt x="357"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1" name="Google Shape;7608;p63"/>
            <p:cNvSpPr/>
            <p:nvPr/>
          </p:nvSpPr>
          <p:spPr>
            <a:xfrm>
              <a:off x="5847727" y="2523905"/>
              <a:ext cx="11395" cy="11395"/>
            </a:xfrm>
            <a:custGeom>
              <a:avLst/>
              <a:gdLst/>
              <a:ahLst/>
              <a:cxnLst/>
              <a:rect l="l" t="t" r="r" b="b"/>
              <a:pathLst>
                <a:path w="358" h="358" extrusionOk="0">
                  <a:moveTo>
                    <a:pt x="179" y="1"/>
                  </a:moveTo>
                  <a:cubicBezTo>
                    <a:pt x="72" y="1"/>
                    <a:pt x="0" y="96"/>
                    <a:pt x="0" y="179"/>
                  </a:cubicBezTo>
                  <a:cubicBezTo>
                    <a:pt x="0" y="263"/>
                    <a:pt x="84"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22" name="Google Shape;7609;p63"/>
            <p:cNvSpPr/>
            <p:nvPr/>
          </p:nvSpPr>
          <p:spPr>
            <a:xfrm>
              <a:off x="5618805" y="2516616"/>
              <a:ext cx="270269" cy="266926"/>
            </a:xfrm>
            <a:custGeom>
              <a:avLst/>
              <a:gdLst/>
              <a:ahLst/>
              <a:cxnLst/>
              <a:rect l="l" t="t" r="r" b="b"/>
              <a:pathLst>
                <a:path w="8491" h="8386" extrusionOk="0">
                  <a:moveTo>
                    <a:pt x="1269" y="0"/>
                  </a:moveTo>
                  <a:cubicBezTo>
                    <a:pt x="1224" y="0"/>
                    <a:pt x="1177" y="18"/>
                    <a:pt x="1144" y="51"/>
                  </a:cubicBezTo>
                  <a:cubicBezTo>
                    <a:pt x="1108" y="87"/>
                    <a:pt x="168" y="956"/>
                    <a:pt x="96" y="1706"/>
                  </a:cubicBezTo>
                  <a:cubicBezTo>
                    <a:pt x="1" y="2671"/>
                    <a:pt x="989" y="4385"/>
                    <a:pt x="2549" y="5933"/>
                  </a:cubicBezTo>
                  <a:cubicBezTo>
                    <a:pt x="4037" y="7421"/>
                    <a:pt x="5656" y="8386"/>
                    <a:pt x="6645" y="8386"/>
                  </a:cubicBezTo>
                  <a:lnTo>
                    <a:pt x="6776" y="8386"/>
                  </a:lnTo>
                  <a:cubicBezTo>
                    <a:pt x="7514" y="8314"/>
                    <a:pt x="8395" y="7374"/>
                    <a:pt x="8431" y="7326"/>
                  </a:cubicBezTo>
                  <a:cubicBezTo>
                    <a:pt x="8490" y="7266"/>
                    <a:pt x="8490" y="7159"/>
                    <a:pt x="8442" y="7100"/>
                  </a:cubicBezTo>
                  <a:cubicBezTo>
                    <a:pt x="8407" y="7076"/>
                    <a:pt x="7990" y="6540"/>
                    <a:pt x="7502" y="6052"/>
                  </a:cubicBezTo>
                  <a:cubicBezTo>
                    <a:pt x="7002" y="5540"/>
                    <a:pt x="6478" y="5123"/>
                    <a:pt x="6442" y="5111"/>
                  </a:cubicBezTo>
                  <a:cubicBezTo>
                    <a:pt x="6410" y="5085"/>
                    <a:pt x="6375" y="5072"/>
                    <a:pt x="6342" y="5072"/>
                  </a:cubicBezTo>
                  <a:cubicBezTo>
                    <a:pt x="6301" y="5072"/>
                    <a:pt x="6261" y="5091"/>
                    <a:pt x="6228" y="5123"/>
                  </a:cubicBezTo>
                  <a:lnTo>
                    <a:pt x="5573" y="5778"/>
                  </a:lnTo>
                  <a:lnTo>
                    <a:pt x="3442" y="3659"/>
                  </a:lnTo>
                  <a:cubicBezTo>
                    <a:pt x="3406" y="3617"/>
                    <a:pt x="3361" y="3596"/>
                    <a:pt x="3318" y="3596"/>
                  </a:cubicBezTo>
                  <a:cubicBezTo>
                    <a:pt x="3275" y="3596"/>
                    <a:pt x="3233" y="3617"/>
                    <a:pt x="3204" y="3659"/>
                  </a:cubicBezTo>
                  <a:cubicBezTo>
                    <a:pt x="3132" y="3730"/>
                    <a:pt x="3132" y="3837"/>
                    <a:pt x="3204" y="3897"/>
                  </a:cubicBezTo>
                  <a:lnTo>
                    <a:pt x="5466" y="6159"/>
                  </a:lnTo>
                  <a:cubicBezTo>
                    <a:pt x="5490" y="6183"/>
                    <a:pt x="5537" y="6195"/>
                    <a:pt x="5585" y="6195"/>
                  </a:cubicBezTo>
                  <a:cubicBezTo>
                    <a:pt x="5633" y="6195"/>
                    <a:pt x="5668" y="6183"/>
                    <a:pt x="5704" y="6159"/>
                  </a:cubicBezTo>
                  <a:lnTo>
                    <a:pt x="6371" y="5480"/>
                  </a:lnTo>
                  <a:cubicBezTo>
                    <a:pt x="6549" y="5635"/>
                    <a:pt x="6918" y="5945"/>
                    <a:pt x="7264" y="6290"/>
                  </a:cubicBezTo>
                  <a:cubicBezTo>
                    <a:pt x="7609" y="6635"/>
                    <a:pt x="7919" y="7004"/>
                    <a:pt x="8085" y="7195"/>
                  </a:cubicBezTo>
                  <a:cubicBezTo>
                    <a:pt x="7788" y="7481"/>
                    <a:pt x="7204" y="7981"/>
                    <a:pt x="6764" y="8028"/>
                  </a:cubicBezTo>
                  <a:cubicBezTo>
                    <a:pt x="6733" y="8031"/>
                    <a:pt x="6702" y="8032"/>
                    <a:pt x="6670" y="8032"/>
                  </a:cubicBezTo>
                  <a:cubicBezTo>
                    <a:pt x="5782" y="8032"/>
                    <a:pt x="4224" y="7085"/>
                    <a:pt x="2811" y="5683"/>
                  </a:cubicBezTo>
                  <a:cubicBezTo>
                    <a:pt x="1358" y="4218"/>
                    <a:pt x="394" y="2599"/>
                    <a:pt x="465" y="1730"/>
                  </a:cubicBezTo>
                  <a:cubicBezTo>
                    <a:pt x="513" y="1289"/>
                    <a:pt x="1013" y="706"/>
                    <a:pt x="1299" y="408"/>
                  </a:cubicBezTo>
                  <a:cubicBezTo>
                    <a:pt x="1477" y="563"/>
                    <a:pt x="1846" y="873"/>
                    <a:pt x="2204" y="1230"/>
                  </a:cubicBezTo>
                  <a:cubicBezTo>
                    <a:pt x="2549" y="1575"/>
                    <a:pt x="2858" y="1944"/>
                    <a:pt x="3013" y="2123"/>
                  </a:cubicBezTo>
                  <a:lnTo>
                    <a:pt x="2335" y="2790"/>
                  </a:lnTo>
                  <a:cubicBezTo>
                    <a:pt x="2263" y="2861"/>
                    <a:pt x="2263" y="2968"/>
                    <a:pt x="2335" y="3028"/>
                  </a:cubicBezTo>
                  <a:lnTo>
                    <a:pt x="2716" y="3397"/>
                  </a:lnTo>
                  <a:cubicBezTo>
                    <a:pt x="2751" y="3439"/>
                    <a:pt x="2796" y="3459"/>
                    <a:pt x="2838" y="3459"/>
                  </a:cubicBezTo>
                  <a:cubicBezTo>
                    <a:pt x="2879" y="3459"/>
                    <a:pt x="2918" y="3439"/>
                    <a:pt x="2942" y="3397"/>
                  </a:cubicBezTo>
                  <a:cubicBezTo>
                    <a:pt x="3025" y="3325"/>
                    <a:pt x="3025" y="3218"/>
                    <a:pt x="2942" y="3159"/>
                  </a:cubicBezTo>
                  <a:lnTo>
                    <a:pt x="2692" y="2909"/>
                  </a:lnTo>
                  <a:lnTo>
                    <a:pt x="3347" y="2254"/>
                  </a:lnTo>
                  <a:cubicBezTo>
                    <a:pt x="3406" y="2194"/>
                    <a:pt x="3430" y="2087"/>
                    <a:pt x="3359" y="2028"/>
                  </a:cubicBezTo>
                  <a:cubicBezTo>
                    <a:pt x="3347" y="2016"/>
                    <a:pt x="2930" y="1480"/>
                    <a:pt x="2430" y="980"/>
                  </a:cubicBezTo>
                  <a:cubicBezTo>
                    <a:pt x="1918" y="468"/>
                    <a:pt x="1394" y="51"/>
                    <a:pt x="1370" y="39"/>
                  </a:cubicBezTo>
                  <a:cubicBezTo>
                    <a:pt x="1343" y="12"/>
                    <a:pt x="1307" y="0"/>
                    <a:pt x="1269"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grpSp>
      <p:sp>
        <p:nvSpPr>
          <p:cNvPr id="23" name="CaixaDeTexto 22"/>
          <p:cNvSpPr txBox="1"/>
          <p:nvPr/>
        </p:nvSpPr>
        <p:spPr>
          <a:xfrm>
            <a:off x="1794487" y="3369498"/>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(18) 3521- 5386</a:t>
            </a:r>
          </a:p>
        </p:txBody>
      </p:sp>
      <p:sp>
        <p:nvSpPr>
          <p:cNvPr id="24" name="CaixaDeTexto 23"/>
          <p:cNvSpPr txBox="1"/>
          <p:nvPr/>
        </p:nvSpPr>
        <p:spPr>
          <a:xfrm>
            <a:off x="1779474" y="3982654"/>
            <a:ext cx="2743273" cy="343250"/>
          </a:xfrm>
          <a:prstGeom prst="rect">
            <a:avLst/>
          </a:prstGeom>
          <a:noFill/>
        </p:spPr>
        <p:txBody>
          <a:bodyPr wrap="square" lIns="85863" tIns="42933" rIns="85863" bIns="42933" rtlCol="0">
            <a:spAutoFit/>
          </a:bodyPr>
          <a:lstStyle/>
          <a:p>
            <a:pPr defTabSz="858601"/>
            <a:r>
              <a:rPr lang="pt-BR" sz="1667" dirty="0">
                <a:solidFill>
                  <a:prstClr val="black"/>
                </a:solidFill>
              </a:rPr>
              <a:t>gepam@gepam.adm.br</a:t>
            </a:r>
          </a:p>
        </p:txBody>
      </p:sp>
      <p:grpSp>
        <p:nvGrpSpPr>
          <p:cNvPr id="25" name="Google Shape;4109;p57"/>
          <p:cNvGrpSpPr/>
          <p:nvPr/>
        </p:nvGrpSpPr>
        <p:grpSpPr>
          <a:xfrm>
            <a:off x="1348277" y="4075946"/>
            <a:ext cx="343067" cy="292728"/>
            <a:chOff x="7384751" y="4147984"/>
            <a:chExt cx="380012" cy="351274"/>
          </a:xfrm>
        </p:grpSpPr>
        <p:sp>
          <p:nvSpPr>
            <p:cNvPr id="26" name="Google Shape;4110;p57"/>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7" name="Google Shape;4111;p57"/>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8" name="Google Shape;4112;p57"/>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29" name="Google Shape;4113;p57"/>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30" name="Google Shape;4114;p57"/>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grpSp>
      <p:grpSp>
        <p:nvGrpSpPr>
          <p:cNvPr id="3" name="Google Shape;7676;p63">
            <a:extLst>
              <a:ext uri="{FF2B5EF4-FFF2-40B4-BE49-F238E27FC236}">
                <a16:creationId xmlns:a16="http://schemas.microsoft.com/office/drawing/2014/main" xmlns="" id="{36AC43FA-40EC-B801-0CD9-3832E8450EA9}"/>
              </a:ext>
            </a:extLst>
          </p:cNvPr>
          <p:cNvGrpSpPr/>
          <p:nvPr/>
        </p:nvGrpSpPr>
        <p:grpSpPr>
          <a:xfrm>
            <a:off x="5011181" y="1998585"/>
            <a:ext cx="312412" cy="288062"/>
            <a:chOff x="3303268" y="3817349"/>
            <a:chExt cx="346056" cy="345674"/>
          </a:xfrm>
        </p:grpSpPr>
        <p:sp>
          <p:nvSpPr>
            <p:cNvPr id="31" name="Google Shape;7677;p63">
              <a:extLst>
                <a:ext uri="{FF2B5EF4-FFF2-40B4-BE49-F238E27FC236}">
                  <a16:creationId xmlns:a16="http://schemas.microsoft.com/office/drawing/2014/main" xmlns="" id="{D8D8B666-625C-0765-92C0-5DE25C01C9E7}"/>
                </a:ext>
              </a:extLst>
            </p:cNvPr>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2" name="Google Shape;7678;p63">
              <a:extLst>
                <a:ext uri="{FF2B5EF4-FFF2-40B4-BE49-F238E27FC236}">
                  <a16:creationId xmlns:a16="http://schemas.microsoft.com/office/drawing/2014/main" xmlns="" id="{5B48EAF1-6126-BBAF-1E0E-EF694555B49C}"/>
                </a:ext>
              </a:extLst>
            </p:cNvPr>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3" name="Google Shape;7679;p63">
              <a:extLst>
                <a:ext uri="{FF2B5EF4-FFF2-40B4-BE49-F238E27FC236}">
                  <a16:creationId xmlns:a16="http://schemas.microsoft.com/office/drawing/2014/main" xmlns="" id="{86B49BD8-6E7F-5967-290A-3A1373BC0C82}"/>
                </a:ext>
              </a:extLst>
            </p:cNvPr>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sp>
          <p:nvSpPr>
            <p:cNvPr id="34" name="Google Shape;7680;p63">
              <a:extLst>
                <a:ext uri="{FF2B5EF4-FFF2-40B4-BE49-F238E27FC236}">
                  <a16:creationId xmlns:a16="http://schemas.microsoft.com/office/drawing/2014/main" xmlns="" id="{4D451D27-1AFC-D53F-104B-7FDF34866411}"/>
                </a:ext>
              </a:extLst>
            </p:cNvPr>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rgbClr val="FF0000"/>
                </a:solidFill>
              </a:endParaRPr>
            </a:p>
          </p:txBody>
        </p:sp>
      </p:grpSp>
      <p:grpSp>
        <p:nvGrpSpPr>
          <p:cNvPr id="38" name="Google Shape;4109;p57">
            <a:extLst>
              <a:ext uri="{FF2B5EF4-FFF2-40B4-BE49-F238E27FC236}">
                <a16:creationId xmlns:a16="http://schemas.microsoft.com/office/drawing/2014/main" xmlns="" id="{343D985D-E656-24C0-0959-DF0ECF9DE6E7}"/>
              </a:ext>
            </a:extLst>
          </p:cNvPr>
          <p:cNvGrpSpPr/>
          <p:nvPr/>
        </p:nvGrpSpPr>
        <p:grpSpPr>
          <a:xfrm>
            <a:off x="5011181" y="2717361"/>
            <a:ext cx="343067" cy="292728"/>
            <a:chOff x="7384751" y="4147984"/>
            <a:chExt cx="380012" cy="351274"/>
          </a:xfrm>
        </p:grpSpPr>
        <p:sp>
          <p:nvSpPr>
            <p:cNvPr id="39" name="Google Shape;4110;p57">
              <a:extLst>
                <a:ext uri="{FF2B5EF4-FFF2-40B4-BE49-F238E27FC236}">
                  <a16:creationId xmlns:a16="http://schemas.microsoft.com/office/drawing/2014/main" xmlns="" id="{BB539BDF-37A9-2E67-0206-748839496986}"/>
                </a:ext>
              </a:extLst>
            </p:cNvPr>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0" name="Google Shape;4111;p57">
              <a:extLst>
                <a:ext uri="{FF2B5EF4-FFF2-40B4-BE49-F238E27FC236}">
                  <a16:creationId xmlns:a16="http://schemas.microsoft.com/office/drawing/2014/main" xmlns="" id="{069306CA-0E0E-B8CE-245D-F27B23045689}"/>
                </a:ext>
              </a:extLst>
            </p:cNvPr>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1" name="Google Shape;4112;p57">
              <a:extLst>
                <a:ext uri="{FF2B5EF4-FFF2-40B4-BE49-F238E27FC236}">
                  <a16:creationId xmlns:a16="http://schemas.microsoft.com/office/drawing/2014/main" xmlns="" id="{CBBE9AFA-C18E-3743-7412-E1EEACB1333E}"/>
                </a:ext>
              </a:extLst>
            </p:cNvPr>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42" name="Google Shape;4113;p57">
              <a:extLst>
                <a:ext uri="{FF2B5EF4-FFF2-40B4-BE49-F238E27FC236}">
                  <a16:creationId xmlns:a16="http://schemas.microsoft.com/office/drawing/2014/main" xmlns="" id="{E8B812AC-34CB-FF2A-1B28-B5918887F2C4}"/>
                </a:ext>
              </a:extLst>
            </p:cNvPr>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sp>
          <p:nvSpPr>
            <p:cNvPr id="57" name="Google Shape;4114;p57">
              <a:extLst>
                <a:ext uri="{FF2B5EF4-FFF2-40B4-BE49-F238E27FC236}">
                  <a16:creationId xmlns:a16="http://schemas.microsoft.com/office/drawing/2014/main" xmlns="" id="{F8E11A74-F256-195C-99AB-EE7B7635FAA2}"/>
                </a:ext>
              </a:extLst>
            </p:cNvPr>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defRPr/>
              </a:pPr>
              <a:endParaRPr sz="1667" kern="0">
                <a:solidFill>
                  <a:sysClr val="windowText" lastClr="000000"/>
                </a:solidFill>
              </a:endParaRPr>
            </a:p>
          </p:txBody>
        </p:sp>
      </p:grpSp>
      <p:sp>
        <p:nvSpPr>
          <p:cNvPr id="35" name="CaixaDeTexto 34">
            <a:extLst>
              <a:ext uri="{FF2B5EF4-FFF2-40B4-BE49-F238E27FC236}">
                <a16:creationId xmlns:a16="http://schemas.microsoft.com/office/drawing/2014/main" xmlns="" id="{A03B022E-9772-90F7-9D51-64B0449F4D8E}"/>
              </a:ext>
            </a:extLst>
          </p:cNvPr>
          <p:cNvSpPr txBox="1"/>
          <p:nvPr/>
        </p:nvSpPr>
        <p:spPr>
          <a:xfrm>
            <a:off x="3258102" y="328449"/>
            <a:ext cx="2754058" cy="584775"/>
          </a:xfrm>
          <a:prstGeom prst="rect">
            <a:avLst/>
          </a:prstGeom>
          <a:noFill/>
        </p:spPr>
        <p:txBody>
          <a:bodyPr wrap="square">
            <a:spAutoFit/>
          </a:bodyPr>
          <a:lstStyle/>
          <a:p>
            <a:pPr algn="ctr"/>
            <a:r>
              <a:rPr lang="pt-BR" sz="3200" b="1" dirty="0" smtClean="0">
                <a:effectLst>
                  <a:outerShdw blurRad="38100" dist="38100" dir="2700000" algn="tl">
                    <a:srgbClr val="000000">
                      <a:alpha val="43137"/>
                    </a:srgbClr>
                  </a:outerShdw>
                </a:effectLst>
              </a:rPr>
              <a:t>OBRIGADO(A)!</a:t>
            </a:r>
            <a:endParaRPr lang="pt-BR" sz="3200" b="1" dirty="0">
              <a:effectLst>
                <a:outerShdw blurRad="38100" dist="38100" dir="2700000" algn="tl">
                  <a:srgbClr val="000000">
                    <a:alpha val="43137"/>
                  </a:srgbClr>
                </a:outerShdw>
              </a:effectLst>
            </a:endParaRPr>
          </a:p>
        </p:txBody>
      </p:sp>
      <p:pic>
        <p:nvPicPr>
          <p:cNvPr id="44" name="Picture 2" descr="E:\DESIGN\LOGO2021.png">
            <a:extLst>
              <a:ext uri="{FF2B5EF4-FFF2-40B4-BE49-F238E27FC236}">
                <a16:creationId xmlns:a16="http://schemas.microsoft.com/office/drawing/2014/main" xmlns="" id="{75B28102-7B55-A98B-2060-E2E5C0EBE6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4955" y="3865617"/>
            <a:ext cx="1948495" cy="1378268"/>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Conector reto 44">
            <a:extLst>
              <a:ext uri="{FF2B5EF4-FFF2-40B4-BE49-F238E27FC236}">
                <a16:creationId xmlns:a16="http://schemas.microsoft.com/office/drawing/2014/main" xmlns="" id="{2C57A02E-2F74-C1A7-E90C-4E6D7DA8E0D6}"/>
              </a:ext>
            </a:extLst>
          </p:cNvPr>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Retângulo 35"/>
          <p:cNvSpPr/>
          <p:nvPr/>
        </p:nvSpPr>
        <p:spPr>
          <a:xfrm>
            <a:off x="5652120" y="3168336"/>
            <a:ext cx="1550425" cy="375487"/>
          </a:xfrm>
          <a:prstGeom prst="rect">
            <a:avLst/>
          </a:prstGeom>
        </p:spPr>
        <p:txBody>
          <a:bodyPr wrap="none">
            <a:spAutoFit/>
          </a:bodyPr>
          <a:lstStyle/>
          <a:p>
            <a:pPr lvl="0" algn="ctr">
              <a:lnSpc>
                <a:spcPct val="115000"/>
              </a:lnSpc>
              <a:spcBef>
                <a:spcPct val="20000"/>
              </a:spcBef>
              <a:spcAft>
                <a:spcPts val="1000"/>
              </a:spcAft>
              <a:defRPr/>
            </a:pPr>
            <a:r>
              <a:rPr lang="pt-BR" sz="1600" dirty="0">
                <a:solidFill>
                  <a:prstClr val="black"/>
                </a:solidFill>
                <a:latin typeface="+mj-lt"/>
                <a:ea typeface="Calibri" panose="020F0502020204030204" pitchFamily="34" charset="0"/>
                <a:cs typeface="Arial" panose="020B0604020202020204" pitchFamily="34" charset="0"/>
              </a:rPr>
              <a:t>(11)</a:t>
            </a:r>
            <a:r>
              <a:rPr lang="pt-BR" sz="1100" dirty="0">
                <a:solidFill>
                  <a:prstClr val="black"/>
                </a:solidFill>
                <a:latin typeface="+mj-lt"/>
                <a:ea typeface="Calibri" panose="020F0502020204030204" pitchFamily="34" charset="0"/>
                <a:cs typeface="Arial" panose="020B0604020202020204" pitchFamily="34" charset="0"/>
              </a:rPr>
              <a:t> </a:t>
            </a:r>
            <a:r>
              <a:rPr lang="pt-BR" sz="1600" dirty="0" smtClean="0">
                <a:solidFill>
                  <a:prstClr val="black"/>
                </a:solidFill>
                <a:latin typeface="+mj-lt"/>
                <a:ea typeface="Calibri" panose="020F0502020204030204" pitchFamily="34" charset="0"/>
                <a:cs typeface="Arial" panose="020B0604020202020204" pitchFamily="34" charset="0"/>
              </a:rPr>
              <a:t>98878-7997</a:t>
            </a:r>
            <a:endParaRPr lang="pt-BR" sz="1600" dirty="0">
              <a:solidFill>
                <a:prstClr val="black"/>
              </a:solidFill>
              <a:latin typeface="+mj-lt"/>
              <a:ea typeface="Calibri" panose="020F0502020204030204" pitchFamily="34" charset="0"/>
              <a:cs typeface="Arial" panose="020B0604020202020204" pitchFamily="34" charset="0"/>
            </a:endParaRPr>
          </a:p>
        </p:txBody>
      </p:sp>
      <p:grpSp>
        <p:nvGrpSpPr>
          <p:cNvPr id="46" name="Google Shape;7604;p63"/>
          <p:cNvGrpSpPr/>
          <p:nvPr/>
        </p:nvGrpSpPr>
        <p:grpSpPr>
          <a:xfrm>
            <a:off x="5035241" y="3170730"/>
            <a:ext cx="311722" cy="285516"/>
            <a:chOff x="5618805" y="2440924"/>
            <a:chExt cx="345292" cy="342618"/>
          </a:xfrm>
        </p:grpSpPr>
        <p:sp>
          <p:nvSpPr>
            <p:cNvPr id="47" name="Google Shape;7605;p63"/>
            <p:cNvSpPr/>
            <p:nvPr/>
          </p:nvSpPr>
          <p:spPr>
            <a:xfrm>
              <a:off x="5742751" y="2440924"/>
              <a:ext cx="221346" cy="222110"/>
            </a:xfrm>
            <a:custGeom>
              <a:avLst/>
              <a:gdLst/>
              <a:ahLst/>
              <a:cxnLst/>
              <a:rect l="l" t="t" r="r" b="b"/>
              <a:pathLst>
                <a:path w="6954" h="6978" extrusionOk="0">
                  <a:moveTo>
                    <a:pt x="3477" y="346"/>
                  </a:moveTo>
                  <a:cubicBezTo>
                    <a:pt x="5203" y="346"/>
                    <a:pt x="6596" y="1453"/>
                    <a:pt x="6596" y="2798"/>
                  </a:cubicBezTo>
                  <a:cubicBezTo>
                    <a:pt x="6596" y="3989"/>
                    <a:pt x="5513" y="5001"/>
                    <a:pt x="4025" y="5215"/>
                  </a:cubicBezTo>
                  <a:cubicBezTo>
                    <a:pt x="3941" y="5227"/>
                    <a:pt x="3882" y="5299"/>
                    <a:pt x="3882" y="5394"/>
                  </a:cubicBezTo>
                  <a:cubicBezTo>
                    <a:pt x="3786" y="5953"/>
                    <a:pt x="3370" y="6418"/>
                    <a:pt x="2846" y="6573"/>
                  </a:cubicBezTo>
                  <a:cubicBezTo>
                    <a:pt x="3060" y="6227"/>
                    <a:pt x="3144" y="5811"/>
                    <a:pt x="3084" y="5394"/>
                  </a:cubicBezTo>
                  <a:cubicBezTo>
                    <a:pt x="3084" y="5299"/>
                    <a:pt x="3024" y="5215"/>
                    <a:pt x="2941" y="5215"/>
                  </a:cubicBezTo>
                  <a:cubicBezTo>
                    <a:pt x="1429" y="5001"/>
                    <a:pt x="346" y="3989"/>
                    <a:pt x="346" y="2798"/>
                  </a:cubicBezTo>
                  <a:cubicBezTo>
                    <a:pt x="346" y="1453"/>
                    <a:pt x="1751" y="346"/>
                    <a:pt x="3477" y="346"/>
                  </a:cubicBezTo>
                  <a:close/>
                  <a:moveTo>
                    <a:pt x="3477" y="0"/>
                  </a:moveTo>
                  <a:cubicBezTo>
                    <a:pt x="2548" y="0"/>
                    <a:pt x="1691" y="286"/>
                    <a:pt x="1036" y="810"/>
                  </a:cubicBezTo>
                  <a:cubicBezTo>
                    <a:pt x="357" y="1346"/>
                    <a:pt x="0" y="2048"/>
                    <a:pt x="0" y="2798"/>
                  </a:cubicBezTo>
                  <a:cubicBezTo>
                    <a:pt x="0" y="4120"/>
                    <a:pt x="1155" y="5251"/>
                    <a:pt x="2739" y="5537"/>
                  </a:cubicBezTo>
                  <a:cubicBezTo>
                    <a:pt x="2774" y="5953"/>
                    <a:pt x="2620" y="6382"/>
                    <a:pt x="2322" y="6680"/>
                  </a:cubicBezTo>
                  <a:cubicBezTo>
                    <a:pt x="2286" y="6727"/>
                    <a:pt x="2262" y="6799"/>
                    <a:pt x="2298" y="6882"/>
                  </a:cubicBezTo>
                  <a:cubicBezTo>
                    <a:pt x="2322" y="6942"/>
                    <a:pt x="2382" y="6977"/>
                    <a:pt x="2465" y="6977"/>
                  </a:cubicBezTo>
                  <a:cubicBezTo>
                    <a:pt x="3310" y="6977"/>
                    <a:pt x="4037" y="6370"/>
                    <a:pt x="4215" y="5537"/>
                  </a:cubicBezTo>
                  <a:cubicBezTo>
                    <a:pt x="4965" y="5418"/>
                    <a:pt x="5632" y="5096"/>
                    <a:pt x="6120" y="4632"/>
                  </a:cubicBezTo>
                  <a:cubicBezTo>
                    <a:pt x="6656" y="4120"/>
                    <a:pt x="6954" y="3465"/>
                    <a:pt x="6954" y="2798"/>
                  </a:cubicBezTo>
                  <a:cubicBezTo>
                    <a:pt x="6942" y="2048"/>
                    <a:pt x="6584" y="1334"/>
                    <a:pt x="5918" y="810"/>
                  </a:cubicBezTo>
                  <a:cubicBezTo>
                    <a:pt x="5263" y="286"/>
                    <a:pt x="4394" y="0"/>
                    <a:pt x="3477"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48" name="Google Shape;7606;p63"/>
            <p:cNvSpPr/>
            <p:nvPr/>
          </p:nvSpPr>
          <p:spPr>
            <a:xfrm>
              <a:off x="5810581" y="2523905"/>
              <a:ext cx="11395" cy="11395"/>
            </a:xfrm>
            <a:custGeom>
              <a:avLst/>
              <a:gdLst/>
              <a:ahLst/>
              <a:cxnLst/>
              <a:rect l="l" t="t" r="r" b="b"/>
              <a:pathLst>
                <a:path w="358" h="358" extrusionOk="0">
                  <a:moveTo>
                    <a:pt x="179" y="1"/>
                  </a:moveTo>
                  <a:cubicBezTo>
                    <a:pt x="84" y="1"/>
                    <a:pt x="1" y="96"/>
                    <a:pt x="1" y="179"/>
                  </a:cubicBezTo>
                  <a:cubicBezTo>
                    <a:pt x="1" y="263"/>
                    <a:pt x="96"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49" name="Google Shape;7607;p63"/>
            <p:cNvSpPr/>
            <p:nvPr/>
          </p:nvSpPr>
          <p:spPr>
            <a:xfrm>
              <a:off x="5884490" y="2523905"/>
              <a:ext cx="11395" cy="11395"/>
            </a:xfrm>
            <a:custGeom>
              <a:avLst/>
              <a:gdLst/>
              <a:ahLst/>
              <a:cxnLst/>
              <a:rect l="l" t="t" r="r" b="b"/>
              <a:pathLst>
                <a:path w="358" h="358" extrusionOk="0">
                  <a:moveTo>
                    <a:pt x="179" y="1"/>
                  </a:moveTo>
                  <a:cubicBezTo>
                    <a:pt x="72" y="1"/>
                    <a:pt x="0" y="96"/>
                    <a:pt x="0" y="179"/>
                  </a:cubicBezTo>
                  <a:cubicBezTo>
                    <a:pt x="0" y="263"/>
                    <a:pt x="95" y="358"/>
                    <a:pt x="179" y="358"/>
                  </a:cubicBezTo>
                  <a:cubicBezTo>
                    <a:pt x="286" y="358"/>
                    <a:pt x="357" y="263"/>
                    <a:pt x="357" y="179"/>
                  </a:cubicBezTo>
                  <a:cubicBezTo>
                    <a:pt x="357"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0" name="Google Shape;7608;p63"/>
            <p:cNvSpPr/>
            <p:nvPr/>
          </p:nvSpPr>
          <p:spPr>
            <a:xfrm>
              <a:off x="5847727" y="2523905"/>
              <a:ext cx="11395" cy="11395"/>
            </a:xfrm>
            <a:custGeom>
              <a:avLst/>
              <a:gdLst/>
              <a:ahLst/>
              <a:cxnLst/>
              <a:rect l="l" t="t" r="r" b="b"/>
              <a:pathLst>
                <a:path w="358" h="358" extrusionOk="0">
                  <a:moveTo>
                    <a:pt x="179" y="1"/>
                  </a:moveTo>
                  <a:cubicBezTo>
                    <a:pt x="72" y="1"/>
                    <a:pt x="0" y="96"/>
                    <a:pt x="0" y="179"/>
                  </a:cubicBezTo>
                  <a:cubicBezTo>
                    <a:pt x="0" y="263"/>
                    <a:pt x="84" y="358"/>
                    <a:pt x="179" y="358"/>
                  </a:cubicBezTo>
                  <a:cubicBezTo>
                    <a:pt x="286" y="358"/>
                    <a:pt x="358" y="263"/>
                    <a:pt x="358" y="179"/>
                  </a:cubicBezTo>
                  <a:cubicBezTo>
                    <a:pt x="358" y="96"/>
                    <a:pt x="286" y="1"/>
                    <a:pt x="179" y="1"/>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sp>
          <p:nvSpPr>
            <p:cNvPr id="51" name="Google Shape;7609;p63"/>
            <p:cNvSpPr/>
            <p:nvPr/>
          </p:nvSpPr>
          <p:spPr>
            <a:xfrm>
              <a:off x="5618805" y="2516616"/>
              <a:ext cx="270269" cy="266926"/>
            </a:xfrm>
            <a:custGeom>
              <a:avLst/>
              <a:gdLst/>
              <a:ahLst/>
              <a:cxnLst/>
              <a:rect l="l" t="t" r="r" b="b"/>
              <a:pathLst>
                <a:path w="8491" h="8386" extrusionOk="0">
                  <a:moveTo>
                    <a:pt x="1269" y="0"/>
                  </a:moveTo>
                  <a:cubicBezTo>
                    <a:pt x="1224" y="0"/>
                    <a:pt x="1177" y="18"/>
                    <a:pt x="1144" y="51"/>
                  </a:cubicBezTo>
                  <a:cubicBezTo>
                    <a:pt x="1108" y="87"/>
                    <a:pt x="168" y="956"/>
                    <a:pt x="96" y="1706"/>
                  </a:cubicBezTo>
                  <a:cubicBezTo>
                    <a:pt x="1" y="2671"/>
                    <a:pt x="989" y="4385"/>
                    <a:pt x="2549" y="5933"/>
                  </a:cubicBezTo>
                  <a:cubicBezTo>
                    <a:pt x="4037" y="7421"/>
                    <a:pt x="5656" y="8386"/>
                    <a:pt x="6645" y="8386"/>
                  </a:cubicBezTo>
                  <a:lnTo>
                    <a:pt x="6776" y="8386"/>
                  </a:lnTo>
                  <a:cubicBezTo>
                    <a:pt x="7514" y="8314"/>
                    <a:pt x="8395" y="7374"/>
                    <a:pt x="8431" y="7326"/>
                  </a:cubicBezTo>
                  <a:cubicBezTo>
                    <a:pt x="8490" y="7266"/>
                    <a:pt x="8490" y="7159"/>
                    <a:pt x="8442" y="7100"/>
                  </a:cubicBezTo>
                  <a:cubicBezTo>
                    <a:pt x="8407" y="7076"/>
                    <a:pt x="7990" y="6540"/>
                    <a:pt x="7502" y="6052"/>
                  </a:cubicBezTo>
                  <a:cubicBezTo>
                    <a:pt x="7002" y="5540"/>
                    <a:pt x="6478" y="5123"/>
                    <a:pt x="6442" y="5111"/>
                  </a:cubicBezTo>
                  <a:cubicBezTo>
                    <a:pt x="6410" y="5085"/>
                    <a:pt x="6375" y="5072"/>
                    <a:pt x="6342" y="5072"/>
                  </a:cubicBezTo>
                  <a:cubicBezTo>
                    <a:pt x="6301" y="5072"/>
                    <a:pt x="6261" y="5091"/>
                    <a:pt x="6228" y="5123"/>
                  </a:cubicBezTo>
                  <a:lnTo>
                    <a:pt x="5573" y="5778"/>
                  </a:lnTo>
                  <a:lnTo>
                    <a:pt x="3442" y="3659"/>
                  </a:lnTo>
                  <a:cubicBezTo>
                    <a:pt x="3406" y="3617"/>
                    <a:pt x="3361" y="3596"/>
                    <a:pt x="3318" y="3596"/>
                  </a:cubicBezTo>
                  <a:cubicBezTo>
                    <a:pt x="3275" y="3596"/>
                    <a:pt x="3233" y="3617"/>
                    <a:pt x="3204" y="3659"/>
                  </a:cubicBezTo>
                  <a:cubicBezTo>
                    <a:pt x="3132" y="3730"/>
                    <a:pt x="3132" y="3837"/>
                    <a:pt x="3204" y="3897"/>
                  </a:cubicBezTo>
                  <a:lnTo>
                    <a:pt x="5466" y="6159"/>
                  </a:lnTo>
                  <a:cubicBezTo>
                    <a:pt x="5490" y="6183"/>
                    <a:pt x="5537" y="6195"/>
                    <a:pt x="5585" y="6195"/>
                  </a:cubicBezTo>
                  <a:cubicBezTo>
                    <a:pt x="5633" y="6195"/>
                    <a:pt x="5668" y="6183"/>
                    <a:pt x="5704" y="6159"/>
                  </a:cubicBezTo>
                  <a:lnTo>
                    <a:pt x="6371" y="5480"/>
                  </a:lnTo>
                  <a:cubicBezTo>
                    <a:pt x="6549" y="5635"/>
                    <a:pt x="6918" y="5945"/>
                    <a:pt x="7264" y="6290"/>
                  </a:cubicBezTo>
                  <a:cubicBezTo>
                    <a:pt x="7609" y="6635"/>
                    <a:pt x="7919" y="7004"/>
                    <a:pt x="8085" y="7195"/>
                  </a:cubicBezTo>
                  <a:cubicBezTo>
                    <a:pt x="7788" y="7481"/>
                    <a:pt x="7204" y="7981"/>
                    <a:pt x="6764" y="8028"/>
                  </a:cubicBezTo>
                  <a:cubicBezTo>
                    <a:pt x="6733" y="8031"/>
                    <a:pt x="6702" y="8032"/>
                    <a:pt x="6670" y="8032"/>
                  </a:cubicBezTo>
                  <a:cubicBezTo>
                    <a:pt x="5782" y="8032"/>
                    <a:pt x="4224" y="7085"/>
                    <a:pt x="2811" y="5683"/>
                  </a:cubicBezTo>
                  <a:cubicBezTo>
                    <a:pt x="1358" y="4218"/>
                    <a:pt x="394" y="2599"/>
                    <a:pt x="465" y="1730"/>
                  </a:cubicBezTo>
                  <a:cubicBezTo>
                    <a:pt x="513" y="1289"/>
                    <a:pt x="1013" y="706"/>
                    <a:pt x="1299" y="408"/>
                  </a:cubicBezTo>
                  <a:cubicBezTo>
                    <a:pt x="1477" y="563"/>
                    <a:pt x="1846" y="873"/>
                    <a:pt x="2204" y="1230"/>
                  </a:cubicBezTo>
                  <a:cubicBezTo>
                    <a:pt x="2549" y="1575"/>
                    <a:pt x="2858" y="1944"/>
                    <a:pt x="3013" y="2123"/>
                  </a:cubicBezTo>
                  <a:lnTo>
                    <a:pt x="2335" y="2790"/>
                  </a:lnTo>
                  <a:cubicBezTo>
                    <a:pt x="2263" y="2861"/>
                    <a:pt x="2263" y="2968"/>
                    <a:pt x="2335" y="3028"/>
                  </a:cubicBezTo>
                  <a:lnTo>
                    <a:pt x="2716" y="3397"/>
                  </a:lnTo>
                  <a:cubicBezTo>
                    <a:pt x="2751" y="3439"/>
                    <a:pt x="2796" y="3459"/>
                    <a:pt x="2838" y="3459"/>
                  </a:cubicBezTo>
                  <a:cubicBezTo>
                    <a:pt x="2879" y="3459"/>
                    <a:pt x="2918" y="3439"/>
                    <a:pt x="2942" y="3397"/>
                  </a:cubicBezTo>
                  <a:cubicBezTo>
                    <a:pt x="3025" y="3325"/>
                    <a:pt x="3025" y="3218"/>
                    <a:pt x="2942" y="3159"/>
                  </a:cubicBezTo>
                  <a:lnTo>
                    <a:pt x="2692" y="2909"/>
                  </a:lnTo>
                  <a:lnTo>
                    <a:pt x="3347" y="2254"/>
                  </a:lnTo>
                  <a:cubicBezTo>
                    <a:pt x="3406" y="2194"/>
                    <a:pt x="3430" y="2087"/>
                    <a:pt x="3359" y="2028"/>
                  </a:cubicBezTo>
                  <a:cubicBezTo>
                    <a:pt x="3347" y="2016"/>
                    <a:pt x="2930" y="1480"/>
                    <a:pt x="2430" y="980"/>
                  </a:cubicBezTo>
                  <a:cubicBezTo>
                    <a:pt x="1918" y="468"/>
                    <a:pt x="1394" y="51"/>
                    <a:pt x="1370" y="39"/>
                  </a:cubicBezTo>
                  <a:cubicBezTo>
                    <a:pt x="1343" y="12"/>
                    <a:pt x="1307" y="0"/>
                    <a:pt x="1269" y="0"/>
                  </a:cubicBezTo>
                  <a:close/>
                </a:path>
              </a:pathLst>
            </a:custGeom>
            <a:solidFill>
              <a:srgbClr val="657E93"/>
            </a:solidFill>
            <a:ln>
              <a:solidFill>
                <a:srgbClr val="C00000"/>
              </a:solidFill>
            </a:ln>
          </p:spPr>
          <p:txBody>
            <a:bodyPr spcFirstLastPara="1" wrap="square" lIns="76188" tIns="76188" rIns="76188" bIns="76188" anchor="ctr" anchorCtr="0">
              <a:noAutofit/>
            </a:bodyPr>
            <a:lstStyle/>
            <a:p>
              <a:pPr defTabSz="858601"/>
              <a:endParaRPr sz="1667">
                <a:solidFill>
                  <a:prstClr val="black"/>
                </a:solidFill>
              </a:endParaRPr>
            </a:p>
          </p:txBody>
        </p:sp>
      </p:grpSp>
      <p:sp>
        <p:nvSpPr>
          <p:cNvPr id="37" name="Retângulo 36"/>
          <p:cNvSpPr/>
          <p:nvPr/>
        </p:nvSpPr>
        <p:spPr>
          <a:xfrm>
            <a:off x="5402100" y="2598701"/>
            <a:ext cx="2653739" cy="358816"/>
          </a:xfrm>
          <a:prstGeom prst="rect">
            <a:avLst/>
          </a:prstGeom>
        </p:spPr>
        <p:txBody>
          <a:bodyPr wrap="none">
            <a:spAutoFit/>
          </a:bodyPr>
          <a:lstStyle/>
          <a:p>
            <a:pPr lvl="0" algn="ctr">
              <a:lnSpc>
                <a:spcPct val="115000"/>
              </a:lnSpc>
              <a:spcBef>
                <a:spcPct val="20000"/>
              </a:spcBef>
              <a:spcAft>
                <a:spcPts val="1000"/>
              </a:spcAft>
              <a:defRPr/>
            </a:pPr>
            <a:r>
              <a:rPr lang="pt-BR" sz="1600" dirty="0">
                <a:ea typeface="Calibri" panose="020F0502020204030204" pitchFamily="34" charset="0"/>
                <a:cs typeface="Arial" panose="020B0604020202020204" pitchFamily="34" charset="0"/>
                <a:hlinkClick r:id="rId4"/>
              </a:rPr>
              <a:t>domingos.vasco3@gmail.com</a:t>
            </a:r>
            <a:endParaRPr lang="pt-BR" sz="1600" dirty="0">
              <a:ea typeface="Calibri" panose="020F0502020204030204" pitchFamily="34" charset="0"/>
              <a:cs typeface="Arial" panose="020B0604020202020204" pitchFamily="34" charset="0"/>
            </a:endParaRPr>
          </a:p>
        </p:txBody>
      </p:sp>
      <p:sp>
        <p:nvSpPr>
          <p:cNvPr id="53" name="CaixaDeTexto 52"/>
          <p:cNvSpPr txBox="1"/>
          <p:nvPr/>
        </p:nvSpPr>
        <p:spPr>
          <a:xfrm>
            <a:off x="5423318" y="1998887"/>
            <a:ext cx="2743273" cy="343250"/>
          </a:xfrm>
          <a:prstGeom prst="rect">
            <a:avLst/>
          </a:prstGeom>
          <a:noFill/>
        </p:spPr>
        <p:txBody>
          <a:bodyPr wrap="square" lIns="85863" tIns="42933" rIns="85863" bIns="42933" rtlCol="0">
            <a:spAutoFit/>
          </a:bodyPr>
          <a:lstStyle/>
          <a:p>
            <a:pPr defTabSz="858601"/>
            <a:r>
              <a:rPr lang="pt-BR" sz="1667" dirty="0" smtClean="0">
                <a:solidFill>
                  <a:prstClr val="black"/>
                </a:solidFill>
              </a:rPr>
              <a:t>@domingosvasco3</a:t>
            </a:r>
            <a:endParaRPr lang="pt-BR" sz="1667" dirty="0">
              <a:solidFill>
                <a:prstClr val="black"/>
              </a:solidFill>
            </a:endParaRPr>
          </a:p>
        </p:txBody>
      </p:sp>
    </p:spTree>
    <p:extLst>
      <p:ext uri="{BB962C8B-B14F-4D97-AF65-F5344CB8AC3E}">
        <p14:creationId xmlns:p14="http://schemas.microsoft.com/office/powerpoint/2010/main" val="4149991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4824537" cy="1191480"/>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pt-BR" sz="3200" b="0" i="0" u="none" strike="noStrike" kern="1200" cap="none" spc="0" normalizeH="0" baseline="0" noProof="0" dirty="0">
                <a:ln>
                  <a:noFill/>
                </a:ln>
                <a:solidFill>
                  <a:srgbClr val="000000"/>
                </a:solidFill>
                <a:effectLst/>
                <a:uLnTx/>
                <a:uFillTx/>
                <a:latin typeface="Arial Black" panose="020B0A04020102020204" pitchFamily="34" charset="0"/>
                <a:ea typeface="Calibri" panose="020F0502020204030204" pitchFamily="34" charset="0"/>
                <a:cs typeface="Times New Roman" panose="02020603050405020304" pitchFamily="18" charset="0"/>
              </a:rPr>
              <a:t>MÓDULO I – DO ASSÉDIO SEXUAL </a:t>
            </a:r>
          </a:p>
        </p:txBody>
      </p:sp>
    </p:spTree>
    <p:extLst>
      <p:ext uri="{BB962C8B-B14F-4D97-AF65-F5344CB8AC3E}">
        <p14:creationId xmlns:p14="http://schemas.microsoft.com/office/powerpoint/2010/main" val="3777465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648948"/>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1.1 - Conceito: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Assédio sexual é toda conduta indesejada de natureza sexual que restrinja a liberdade sexual da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reiteração da conduta </a:t>
            </a:r>
            <a:r>
              <a:rPr lang="pt-BR" b="1" dirty="0">
                <a:effectLst/>
                <a:latin typeface="Arial" panose="020B0604020202020204" pitchFamily="34" charset="0"/>
                <a:ea typeface="Calibri" panose="020F0502020204030204" pitchFamily="34" charset="0"/>
                <a:cs typeface="Times New Roman" panose="02020603050405020304" pitchFamily="18" charset="0"/>
              </a:rPr>
              <a:t>não é imprescindível</a:t>
            </a:r>
            <a:r>
              <a:rPr lang="pt-BR" dirty="0">
                <a:effectLst/>
                <a:latin typeface="Arial" panose="020B0604020202020204" pitchFamily="34" charset="0"/>
                <a:ea typeface="Calibri" panose="020F0502020204030204" pitchFamily="34" charset="0"/>
                <a:cs typeface="Times New Roman" panose="02020603050405020304" pitchFamily="18" charset="0"/>
              </a:rPr>
              <a:t> para a caracterização do assédio sexual. Um único ato pode ser suficientemente grave para atingir a honra, a dignidade e a moral da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dirty="0">
                <a:solidFill>
                  <a:srgbClr val="000000"/>
                </a:solidFill>
                <a:effectLst/>
                <a:latin typeface="Arial" panose="020B0604020202020204" pitchFamily="34" charset="0"/>
                <a:ea typeface="Times New Roman" panose="02020603050405020304" pitchFamily="18" charset="0"/>
              </a:rPr>
              <a:t>Quanto a previsão legal sobre </a:t>
            </a:r>
            <a:r>
              <a:rPr lang="pt-BR" b="1" dirty="0">
                <a:solidFill>
                  <a:srgbClr val="000000"/>
                </a:solidFill>
                <a:effectLst/>
                <a:latin typeface="Arial" panose="020B0604020202020204" pitchFamily="34" charset="0"/>
                <a:ea typeface="Times New Roman" panose="02020603050405020304" pitchFamily="18" charset="0"/>
              </a:rPr>
              <a:t>assédio sexual</a:t>
            </a:r>
            <a:r>
              <a:rPr lang="pt-BR" dirty="0">
                <a:solidFill>
                  <a:srgbClr val="000000"/>
                </a:solidFill>
                <a:effectLst/>
                <a:latin typeface="Arial" panose="020B0604020202020204" pitchFamily="34" charset="0"/>
                <a:ea typeface="Times New Roman" panose="02020603050405020304" pitchFamily="18" charset="0"/>
              </a:rPr>
              <a:t>, dispõe o artigo 216-A do Código Penal que: Constranger alguém com o intuito de obter vantagem ou favorecimento sexual, prevalecendo-se o agente da sua condição de superior.</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6080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548425"/>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 – Da Prevenção de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216-A. Constranger alguém com o intuito de obter vantagem ou favorecimento sexual, prevalecendo-se o agente da sua condição </a:t>
            </a:r>
            <a:r>
              <a:rPr lang="pt-BR"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 superior hierárquico ou ascendência inerentes ao exercício de emprego, cargo ou função.                </a:t>
            </a:r>
            <a:r>
              <a:rPr lang="pt-BR"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b="1"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Pena – detenção, de 1 (um) a 2 (dois) anos.              </a:t>
            </a:r>
            <a:r>
              <a:rPr lang="pt-BR"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2</a:t>
            </a:r>
            <a:r>
              <a:rPr lang="pt-BR" i="1" u="sng" baseline="30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a:t>
            </a: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pena é aumentada em até um terço se a vítima é menor de 18  anos.             </a:t>
            </a:r>
            <a:r>
              <a:rPr lang="pt-BR"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Há, portanto, uma finalidade de natureza sexual para os atos de perseguição e importunação.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sexual pode se consumar mesmo que ocorra uma única vez e mesmo que os favores sexuais não sejam entregues pelo assediado(a).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6407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861763"/>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 – Elementos caracterizadores da prática de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Insinuações, explicitas ou veladas, de caráter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Gestos ou palavras, escritas ou faladas, de caráter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Promessas de tratamento diferenciado;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Chantagem para permanência ou promoção no emprego;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Ameaças, veladas ou explicitas de represálias como a de perder o emprego;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Perturbações, ofensas;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Conversas indesejáveis sobre sexo;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N</a:t>
            </a:r>
            <a:r>
              <a:rPr lang="pt-PT" dirty="0" err="1">
                <a:effectLst/>
                <a:latin typeface="Arial" panose="020B0604020202020204" pitchFamily="34" charset="0"/>
                <a:ea typeface="Tahoma" panose="020B0604030504040204" pitchFamily="34" charset="0"/>
                <a:cs typeface="Times New Roman" panose="02020603050405020304" pitchFamily="18" charset="0"/>
              </a:rPr>
              <a:t>arração</a:t>
            </a:r>
            <a:r>
              <a:rPr lang="pt-PT" dirty="0">
                <a:effectLst/>
                <a:latin typeface="Arial" panose="020B0604020202020204" pitchFamily="34" charset="0"/>
                <a:ea typeface="Tahoma" panose="020B0604030504040204" pitchFamily="34" charset="0"/>
                <a:cs typeface="Times New Roman" panose="02020603050405020304" pitchFamily="18" charset="0"/>
              </a:rPr>
              <a:t> de piadas ou</a:t>
            </a:r>
            <a:r>
              <a:rPr lang="pt-PT" spc="5" dirty="0">
                <a:effectLst/>
                <a:latin typeface="Arial" panose="020B0604020202020204" pitchFamily="34" charset="0"/>
                <a:ea typeface="Tahoma" panose="020B0604030504040204" pitchFamily="34" charset="0"/>
                <a:cs typeface="Times New Roman" panose="02020603050405020304" pitchFamily="18" charset="0"/>
              </a:rPr>
              <a:t> </a:t>
            </a:r>
            <a:r>
              <a:rPr lang="pt-PT" dirty="0">
                <a:effectLst/>
                <a:latin typeface="Arial" panose="020B0604020202020204" pitchFamily="34" charset="0"/>
                <a:ea typeface="Tahoma" panose="020B0604030504040204" pitchFamily="34" charset="0"/>
                <a:cs typeface="Times New Roman" panose="02020603050405020304" pitchFamily="18" charset="0"/>
              </a:rPr>
              <a:t>uso de expressões de</a:t>
            </a:r>
            <a:r>
              <a:rPr lang="pt-PT" spc="5" dirty="0">
                <a:effectLst/>
                <a:latin typeface="Arial" panose="020B0604020202020204" pitchFamily="34" charset="0"/>
                <a:ea typeface="Tahoma" panose="020B0604030504040204" pitchFamily="34" charset="0"/>
                <a:cs typeface="Times New Roman" panose="02020603050405020304" pitchFamily="18" charset="0"/>
              </a:rPr>
              <a:t> </a:t>
            </a:r>
            <a:r>
              <a:rPr lang="pt-PT" dirty="0">
                <a:effectLst/>
                <a:latin typeface="Arial" panose="020B0604020202020204" pitchFamily="34" charset="0"/>
                <a:ea typeface="Tahoma" panose="020B0604030504040204" pitchFamily="34" charset="0"/>
                <a:cs typeface="Times New Roman" panose="02020603050405020304" pitchFamily="18" charset="0"/>
              </a:rPr>
              <a:t>conteúdo</a:t>
            </a:r>
            <a:r>
              <a:rPr lang="pt-PT" spc="-10" dirty="0">
                <a:effectLst/>
                <a:latin typeface="Arial" panose="020B0604020202020204" pitchFamily="34" charset="0"/>
                <a:ea typeface="Tahoma" panose="020B0604030504040204" pitchFamily="34" charset="0"/>
                <a:cs typeface="Times New Roman" panose="02020603050405020304" pitchFamily="18" charset="0"/>
              </a:rPr>
              <a:t> </a:t>
            </a:r>
            <a:r>
              <a:rPr lang="pt-PT" dirty="0">
                <a:effectLst/>
                <a:latin typeface="Arial" panose="020B0604020202020204" pitchFamily="34" charset="0"/>
                <a:ea typeface="Tahoma" panose="020B0604030504040204" pitchFamily="34" charset="0"/>
                <a:cs typeface="Times New Roman" panose="02020603050405020304" pitchFamily="18" charset="0"/>
              </a:rPr>
              <a:t>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4484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868880"/>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 – Elementos caracterizadores da prática de assédio sexual.</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pt-PT" b="0"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Times New Roman" panose="02020603050405020304" pitchFamily="18" charset="0"/>
              </a:rPr>
              <a:t>- Contatos físicos não desejados;</a:t>
            </a:r>
            <a:endParaRPr kumimoji="0" lang="pt-BR"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pt-PT" b="0"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Times New Roman" panose="02020603050405020304" pitchFamily="18" charset="0"/>
              </a:rPr>
              <a:t>- Solicitações de favores sexuais;</a:t>
            </a:r>
            <a:endParaRPr kumimoji="0" lang="pt-BR"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pt-PT" b="0" i="0" u="none" strike="noStrike" kern="1200" cap="none" spc="0" normalizeH="0" baseline="0" noProof="0" dirty="0">
                <a:ln>
                  <a:noFill/>
                </a:ln>
                <a:solidFill>
                  <a:prstClr val="black"/>
                </a:solidFill>
                <a:effectLst/>
                <a:uLnTx/>
                <a:uFillTx/>
                <a:latin typeface="Arial" panose="020B0604020202020204" pitchFamily="34" charset="0"/>
                <a:ea typeface="Tahoma" panose="020B0604030504040204" pitchFamily="34" charset="0"/>
                <a:cs typeface="Times New Roman" panose="02020603050405020304" pitchFamily="18" charset="0"/>
              </a:rPr>
              <a:t>- Convites impertinentes;</a:t>
            </a:r>
            <a:endParaRPr kumimoji="0" lang="pt-BR"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PT" dirty="0">
                <a:effectLst/>
                <a:latin typeface="Arial" panose="020B0604020202020204" pitchFamily="34" charset="0"/>
                <a:ea typeface="Tahoma" panose="020B0604030504040204" pitchFamily="34" charset="0"/>
                <a:cs typeface="Times New Roman" panose="02020603050405020304" pitchFamily="18" charset="0"/>
              </a:rPr>
              <a:t>- Pressão para participar de “encontros” e saídas;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PT" dirty="0">
                <a:effectLst/>
                <a:latin typeface="Arial" panose="020B0604020202020204" pitchFamily="34" charset="0"/>
                <a:ea typeface="Tahoma" panose="020B0604030504040204" pitchFamily="34" charset="0"/>
                <a:cs typeface="Times New Roman" panose="02020603050405020304" pitchFamily="18" charset="0"/>
              </a:rPr>
              <a:t>- Exibicionismo;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PT" dirty="0">
                <a:effectLst/>
                <a:latin typeface="Arial" panose="020B0604020202020204" pitchFamily="34" charset="0"/>
                <a:ea typeface="Tahoma" panose="020B0604030504040204" pitchFamily="34" charset="0"/>
                <a:cs typeface="Times New Roman" panose="02020603050405020304" pitchFamily="18" charset="0"/>
              </a:rPr>
              <a:t>- Criação de ambiente pornográfico.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pt-BR"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5740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511218"/>
          </a:xfrm>
          <a:prstGeom prst="rect">
            <a:avLst/>
          </a:prstGeom>
          <a:noFill/>
        </p:spPr>
        <p:txBody>
          <a:bodyPr wrap="square">
            <a:spAutoFit/>
          </a:bodyPr>
          <a:lstStyle/>
          <a:p>
            <a:pPr>
              <a:lnSpc>
                <a:spcPct val="115000"/>
              </a:lnSpc>
              <a:spcAft>
                <a:spcPts val="800"/>
              </a:spcAft>
            </a:pPr>
            <a:r>
              <a:rPr lang="pt-PT" b="1" u="sng" dirty="0">
                <a:effectLst/>
                <a:latin typeface="Arial" panose="020B0604020202020204" pitchFamily="34" charset="0"/>
                <a:ea typeface="Tahoma" panose="020B0604030504040204" pitchFamily="34" charset="0"/>
                <a:cs typeface="Times New Roman" panose="02020603050405020304" pitchFamily="18" charset="0"/>
              </a:rPr>
              <a:t>1.3 - Tipos de Assédio sexual (chantagem e intimidação)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PT" dirty="0">
                <a:effectLst/>
                <a:latin typeface="Arial" panose="020B0604020202020204" pitchFamily="34" charset="0"/>
                <a:ea typeface="Tahoma" panose="020B0604030504040204" pitchFamily="34" charset="0"/>
                <a:cs typeface="Times New Roman" panose="02020603050405020304" pitchFamily="18" charset="0"/>
              </a:rPr>
              <a:t>Denomina-se como assédio sexual por chantagem, aquele praticado por um superior </a:t>
            </a:r>
            <a:r>
              <a:rPr lang="pt-BR" spc="10" dirty="0">
                <a:effectLst/>
                <a:latin typeface="Arial" panose="020B0604020202020204" pitchFamily="34" charset="0"/>
                <a:ea typeface="Times New Roman" panose="02020603050405020304" pitchFamily="18" charset="0"/>
                <a:cs typeface="Times New Roman" panose="02020603050405020304" pitchFamily="18" charset="0"/>
              </a:rPr>
              <a:t>hierárquico da vítima, que pode ser um chefe, gerente ou supervisor, visando obter favor sexual em troca de melhores condições de trabalho, melhoria de salário ou temendo a perda do emprego. Esse tipo de a</a:t>
            </a:r>
            <a:r>
              <a:rPr lang="pt-BR" dirty="0">
                <a:effectLst/>
                <a:latin typeface="Arial" panose="020B0604020202020204" pitchFamily="34" charset="0"/>
                <a:ea typeface="Calibri" panose="020F0502020204030204" pitchFamily="34" charset="0"/>
                <a:cs typeface="Times New Roman" panose="02020603050405020304" pitchFamily="18" charset="0"/>
              </a:rPr>
              <a:t>ssédio sexual por chantagem, também é conhecido, por ou </a:t>
            </a:r>
            <a:r>
              <a:rPr lang="pt-BR" b="1" dirty="0">
                <a:effectLst/>
                <a:latin typeface="Arial" panose="020B0604020202020204" pitchFamily="34" charset="0"/>
                <a:ea typeface="Calibri" panose="020F0502020204030204" pitchFamily="34" charset="0"/>
                <a:cs typeface="Times New Roman" panose="02020603050405020304" pitchFamily="18" charset="0"/>
              </a:rPr>
              <a:t>quid pro quo</a:t>
            </a:r>
            <a:r>
              <a:rPr lang="pt-BR" dirty="0">
                <a:effectLst/>
                <a:latin typeface="Arial" panose="020B0604020202020204" pitchFamily="34" charset="0"/>
                <a:ea typeface="Calibri" panose="020F0502020204030204" pitchFamily="34" charset="0"/>
                <a:cs typeface="Times New Roman" panose="02020603050405020304" pitchFamily="18" charset="0"/>
              </a:rPr>
              <a:t>.</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b="1" u="sng"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400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
          <p:cNvSpPr txBox="1">
            <a:spLocks noChangeArrowheads="1"/>
          </p:cNvSpPr>
          <p:nvPr/>
        </p:nvSpPr>
        <p:spPr bwMode="auto">
          <a:xfrm>
            <a:off x="323528" y="-2646"/>
            <a:ext cx="8712968" cy="55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2900" indent="-341313">
              <a:spcBef>
                <a:spcPct val="20000"/>
              </a:spcBef>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chemeClr val="tx1"/>
                </a:solidFill>
                <a:latin typeface="Calibri" panose="020F0502020204030204" pitchFamily="34" charset="0"/>
              </a:defRPr>
            </a:lvl2pPr>
            <a:lvl3pPr>
              <a:spcBef>
                <a:spcPct val="20000"/>
              </a:spcBef>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tx1"/>
                </a:solidFill>
                <a:latin typeface="Calibri" panose="020F0502020204030204" pitchFamily="34" charset="0"/>
              </a:defRPr>
            </a:lvl3pPr>
            <a:lvl4pPr>
              <a:spcBef>
                <a:spcPct val="20000"/>
              </a:spcBef>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4pPr>
            <a:lvl5pPr>
              <a:spcBef>
                <a:spcPct val="20000"/>
              </a:spcBef>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Calibri" panose="020F0502020204030204" pitchFamily="34" charset="0"/>
              </a:defRPr>
            </a:lvl9pPr>
          </a:lstStyle>
          <a:p>
            <a:pPr algn="ctr" defTabSz="449263">
              <a:spcBef>
                <a:spcPct val="0"/>
              </a:spcBef>
              <a:buClr>
                <a:srgbClr val="000000"/>
              </a:buClr>
              <a:buFont typeface="Times New Roman" panose="02020603050405020304" pitchFamily="18" charset="0"/>
              <a:buNone/>
              <a:defRPr/>
            </a:pPr>
            <a:r>
              <a:rPr lang="pt-BR" sz="4400" b="1" dirty="0" smtClean="0">
                <a:solidFill>
                  <a:schemeClr val="accent1">
                    <a:lumMod val="75000"/>
                  </a:schemeClr>
                </a:solidFill>
                <a:latin typeface="Times New Roman" panose="02020603050405020304" pitchFamily="18" charset="0"/>
                <a:ea typeface="Microsoft YaHei" panose="020B0503020204020204" pitchFamily="34" charset="-122"/>
              </a:rPr>
              <a:t>Capacitação aos servidores</a:t>
            </a:r>
            <a:endParaRPr lang="pt-BR" sz="1800" b="1"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a:spcBef>
                <a:spcPct val="0"/>
              </a:spcBef>
              <a:buClr>
                <a:srgbClr val="000000"/>
              </a:buClr>
              <a:buFont typeface="Times New Roman" panose="02020603050405020304" pitchFamily="18" charset="0"/>
              <a:buNone/>
              <a:defRPr/>
            </a:pPr>
            <a:endParaRPr lang="pt-BR" sz="1800"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a:spcBef>
                <a:spcPct val="0"/>
              </a:spcBef>
              <a:buClr>
                <a:srgbClr val="000000"/>
              </a:buClr>
              <a:buFont typeface="Times New Roman" panose="02020603050405020304" pitchFamily="18" charset="0"/>
              <a:buNone/>
              <a:defRPr/>
            </a:pPr>
            <a:endParaRPr lang="pt-BR" sz="1800" b="1" dirty="0" smtClean="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a:spcBef>
                <a:spcPct val="0"/>
              </a:spcBef>
              <a:buClr>
                <a:srgbClr val="000000"/>
              </a:buClr>
              <a:buFont typeface="Times New Roman" panose="02020603050405020304" pitchFamily="18" charset="0"/>
              <a:buNone/>
              <a:defRPr/>
            </a:pPr>
            <a:r>
              <a:rPr lang="pt-BR" sz="1800" b="1" dirty="0" smtClean="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rPr>
              <a:t>12 </a:t>
            </a:r>
            <a:r>
              <a:rPr lang="pt-BR" sz="1800" b="1" dirty="0" smtClean="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rPr>
              <a:t>de abril de 2023</a:t>
            </a:r>
          </a:p>
          <a:p>
            <a:pPr defTabSz="449263">
              <a:spcBef>
                <a:spcPct val="0"/>
              </a:spcBef>
              <a:buClr>
                <a:srgbClr val="000000"/>
              </a:buClr>
              <a:buFont typeface="Times New Roman" panose="02020603050405020304" pitchFamily="18" charset="0"/>
              <a:buNone/>
              <a:defRPr/>
            </a:pPr>
            <a:r>
              <a:rPr lang="pt-BR" sz="1800"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Curso </a:t>
            </a:r>
            <a:r>
              <a:rPr lang="pt-BR" sz="1800" u="sng"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online</a:t>
            </a:r>
            <a:r>
              <a:rPr lang="pt-BR" sz="1800"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 – Estágio Probatório e Avaliação de Desempenho</a:t>
            </a:r>
          </a:p>
          <a:p>
            <a:pPr defTabSz="449263">
              <a:spcBef>
                <a:spcPct val="0"/>
              </a:spcBef>
              <a:buClr>
                <a:srgbClr val="000000"/>
              </a:buClr>
              <a:buFont typeface="Times New Roman" panose="02020603050405020304" pitchFamily="18" charset="0"/>
              <a:buNone/>
              <a:defRPr/>
            </a:pPr>
            <a:endParaRPr lang="pt-BR" sz="1800" b="1"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marL="1587" indent="0">
              <a:buFont typeface="Arial" panose="020B0604020202020204" pitchFamily="34" charset="0"/>
              <a:buNone/>
              <a:defRPr/>
            </a:pPr>
            <a:r>
              <a:rPr lang="pt-BR" sz="1800" b="1" dirty="0" smtClean="0">
                <a:solidFill>
                  <a:srgbClr val="FF0000"/>
                </a:solidFill>
                <a:latin typeface="Times New Roman" panose="02020603050405020304" pitchFamily="18" charset="0"/>
                <a:cs typeface="Times New Roman" panose="02020603050405020304" pitchFamily="18" charset="0"/>
              </a:rPr>
              <a:t>13 de abril de 2023</a:t>
            </a:r>
          </a:p>
          <a:p>
            <a:pPr marL="1587" indent="0">
              <a:buFont typeface="Arial" panose="020B0604020202020204" pitchFamily="34" charset="0"/>
              <a:buNone/>
              <a:defRPr/>
            </a:pPr>
            <a:r>
              <a:rPr lang="pt-BR" sz="1800" dirty="0" smtClean="0">
                <a:latin typeface="Times New Roman" panose="02020603050405020304" pitchFamily="18" charset="0"/>
                <a:cs typeface="Times New Roman" panose="02020603050405020304" pitchFamily="18" charset="0"/>
              </a:rPr>
              <a:t>Curso </a:t>
            </a:r>
            <a:r>
              <a:rPr lang="pt-BR" sz="1800" u="sng" dirty="0" smtClean="0">
                <a:latin typeface="Times New Roman" panose="02020603050405020304" pitchFamily="18" charset="0"/>
                <a:cs typeface="Times New Roman" panose="02020603050405020304" pitchFamily="18" charset="0"/>
              </a:rPr>
              <a:t>online </a:t>
            </a:r>
            <a:r>
              <a:rPr lang="pt-BR" sz="1800" dirty="0" smtClean="0">
                <a:latin typeface="Times New Roman" panose="02020603050405020304" pitchFamily="18" charset="0"/>
                <a:cs typeface="Times New Roman" panose="02020603050405020304" pitchFamily="18" charset="0"/>
              </a:rPr>
              <a:t>- Gestão Eficiente e Cobrança da Dívida Ativa Municipal</a:t>
            </a:r>
          </a:p>
          <a:p>
            <a:pPr marL="1587" indent="0">
              <a:buFont typeface="Arial" panose="020B0604020202020204" pitchFamily="34" charset="0"/>
              <a:buNone/>
              <a:defRPr/>
            </a:pPr>
            <a:endParaRPr lang="pt-BR" sz="1800" dirty="0" smtClean="0">
              <a:latin typeface="Times New Roman" panose="02020603050405020304" pitchFamily="18" charset="0"/>
              <a:cs typeface="Times New Roman" panose="02020603050405020304" pitchFamily="18" charset="0"/>
            </a:endParaRPr>
          </a:p>
          <a:p>
            <a:pPr marL="1587" indent="0">
              <a:buFont typeface="Arial" panose="020B0604020202020204" pitchFamily="34" charset="0"/>
              <a:buNone/>
              <a:defRPr/>
            </a:pPr>
            <a:r>
              <a:rPr lang="pt-BR" sz="1800" b="1" dirty="0" smtClean="0">
                <a:solidFill>
                  <a:srgbClr val="FF0000"/>
                </a:solidFill>
                <a:latin typeface="Times New Roman" panose="02020603050405020304" pitchFamily="18" charset="0"/>
                <a:cs typeface="Times New Roman" panose="02020603050405020304" pitchFamily="18" charset="0"/>
              </a:rPr>
              <a:t>18 e 19 de abril de 2023</a:t>
            </a:r>
          </a:p>
          <a:p>
            <a:pPr marL="1587" indent="0">
              <a:buFont typeface="Arial" panose="020B0604020202020204" pitchFamily="34" charset="0"/>
              <a:buNone/>
              <a:defRPr/>
            </a:pPr>
            <a:r>
              <a:rPr lang="pt-BR" sz="1800" dirty="0" smtClean="0">
                <a:latin typeface="Times New Roman" panose="02020603050405020304" pitchFamily="18" charset="0"/>
                <a:cs typeface="Times New Roman" panose="02020603050405020304" pitchFamily="18" charset="0"/>
              </a:rPr>
              <a:t>Curso </a:t>
            </a:r>
            <a:r>
              <a:rPr lang="pt-BR" sz="1800" u="sng" dirty="0" smtClean="0">
                <a:latin typeface="Times New Roman" panose="02020603050405020304" pitchFamily="18" charset="0"/>
                <a:cs typeface="Times New Roman" panose="02020603050405020304" pitchFamily="18" charset="0"/>
              </a:rPr>
              <a:t>online</a:t>
            </a:r>
            <a:r>
              <a:rPr lang="pt-BR" sz="1800" dirty="0" smtClean="0">
                <a:latin typeface="Times New Roman" panose="02020603050405020304" pitchFamily="18" charset="0"/>
                <a:cs typeface="Times New Roman" panose="02020603050405020304" pitchFamily="18" charset="0"/>
              </a:rPr>
              <a:t> – Gestão da Tesouraria: Organização, Procedimentos e Geração de Informações</a:t>
            </a:r>
          </a:p>
          <a:p>
            <a:pPr marL="1587" indent="0">
              <a:buFont typeface="Arial" panose="020B0604020202020204" pitchFamily="34" charset="0"/>
              <a:buNone/>
              <a:defRPr/>
            </a:pPr>
            <a:endParaRPr lang="pt-BR" sz="1800" dirty="0">
              <a:latin typeface="Times New Roman" panose="02020603050405020304" pitchFamily="18" charset="0"/>
              <a:cs typeface="Times New Roman" panose="02020603050405020304" pitchFamily="18" charset="0"/>
            </a:endParaRPr>
          </a:p>
          <a:p>
            <a:pPr marL="1587" indent="0">
              <a:buFont typeface="Arial" panose="020B0604020202020204" pitchFamily="34" charset="0"/>
              <a:buNone/>
              <a:defRPr/>
            </a:pPr>
            <a:r>
              <a:rPr lang="pt-BR" sz="1800" b="1" dirty="0" smtClean="0">
                <a:solidFill>
                  <a:srgbClr val="FF0000"/>
                </a:solidFill>
                <a:latin typeface="Times New Roman" panose="02020603050405020304" pitchFamily="18" charset="0"/>
                <a:cs typeface="Times New Roman" panose="02020603050405020304" pitchFamily="18" charset="0"/>
              </a:rPr>
              <a:t>26 e 27 de abril de 2023</a:t>
            </a:r>
          </a:p>
          <a:p>
            <a:pPr marL="1587" indent="0">
              <a:buFont typeface="Arial" panose="020B0604020202020204" pitchFamily="34" charset="0"/>
              <a:buNone/>
              <a:defRPr/>
            </a:pPr>
            <a:r>
              <a:rPr lang="pt-BR" sz="1800" dirty="0" smtClean="0">
                <a:latin typeface="Times New Roman" panose="02020603050405020304" pitchFamily="18" charset="0"/>
                <a:cs typeface="Times New Roman" panose="02020603050405020304" pitchFamily="18" charset="0"/>
              </a:rPr>
              <a:t>Curso </a:t>
            </a:r>
            <a:r>
              <a:rPr lang="pt-BR" sz="1800" u="sng" dirty="0" smtClean="0">
                <a:latin typeface="Times New Roman" panose="02020603050405020304" pitchFamily="18" charset="0"/>
                <a:cs typeface="Times New Roman" panose="02020603050405020304" pitchFamily="18" charset="0"/>
              </a:rPr>
              <a:t>online</a:t>
            </a:r>
            <a:r>
              <a:rPr lang="pt-BR" sz="1800" dirty="0" smtClean="0">
                <a:latin typeface="Times New Roman" panose="02020603050405020304" pitchFamily="18" charset="0"/>
                <a:cs typeface="Times New Roman" panose="02020603050405020304" pitchFamily="18" charset="0"/>
              </a:rPr>
              <a:t> – Auditorias dos Sistemas de Controle Interno na Prática</a:t>
            </a:r>
          </a:p>
          <a:p>
            <a:pPr defTabSz="449263">
              <a:spcBef>
                <a:spcPct val="0"/>
              </a:spcBef>
              <a:buClr>
                <a:srgbClr val="000000"/>
              </a:buClr>
              <a:buFont typeface="Times New Roman" panose="02020603050405020304" pitchFamily="18" charset="0"/>
              <a:buNone/>
              <a:defRPr/>
            </a:pPr>
            <a:endParaRPr lang="pt-BR" sz="2000" b="1"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eaLnBrk="1" hangingPunct="1">
              <a:spcBef>
                <a:spcPts val="800"/>
              </a:spcBef>
              <a:buClr>
                <a:srgbClr val="000000"/>
              </a:buClr>
              <a:buFont typeface="Arial" panose="020B0604020202020204" pitchFamily="34" charset="0"/>
              <a:buNone/>
              <a:defRPr/>
            </a:pPr>
            <a:endParaRPr lang="pt-BR" altLang="pt-BR" sz="2000"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eaLnBrk="1" hangingPunct="1">
              <a:spcBef>
                <a:spcPts val="800"/>
              </a:spcBef>
              <a:buClr>
                <a:srgbClr val="000000"/>
              </a:buClr>
              <a:buFont typeface="Times New Roman" panose="02020603050405020304" pitchFamily="18" charset="0"/>
              <a:buNone/>
              <a:defRPr/>
            </a:pPr>
            <a:endParaRPr lang="pt-BR" altLang="pt-BR" sz="1200"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defTabSz="449263" eaLnBrk="1" hangingPunct="1">
              <a:spcBef>
                <a:spcPts val="800"/>
              </a:spcBef>
              <a:buClr>
                <a:srgbClr val="000000"/>
              </a:buClr>
              <a:buFont typeface="Times New Roman" panose="02020603050405020304" pitchFamily="18" charset="0"/>
              <a:buNone/>
              <a:defRPr/>
            </a:pPr>
            <a:endParaRPr lang="pt-BR" altLang="pt-BR" sz="1200" dirty="0" smtClean="0">
              <a:solidFill>
                <a:prstClr val="black"/>
              </a:solidFill>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18515802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736681"/>
          </a:xfrm>
          <a:prstGeom prst="rect">
            <a:avLst/>
          </a:prstGeom>
          <a:noFill/>
        </p:spPr>
        <p:txBody>
          <a:bodyPr wrap="square">
            <a:spAutoFit/>
          </a:bodyPr>
          <a:lstStyle/>
          <a:p>
            <a:pPr>
              <a:lnSpc>
                <a:spcPct val="115000"/>
              </a:lnSpc>
              <a:spcAft>
                <a:spcPts val="800"/>
              </a:spcAft>
            </a:pPr>
            <a:r>
              <a:rPr lang="pt-PT" b="1" u="sng" dirty="0">
                <a:effectLst/>
                <a:latin typeface="Arial" panose="020B0604020202020204" pitchFamily="34" charset="0"/>
                <a:ea typeface="Tahoma" panose="020B0604030504040204" pitchFamily="34" charset="0"/>
                <a:cs typeface="Times New Roman" panose="02020603050405020304" pitchFamily="18" charset="0"/>
              </a:rPr>
              <a:t>1.3 - Tipos de Assédio sexual (chantagem e intimidação)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pc="10" dirty="0">
                <a:effectLst/>
                <a:latin typeface="Arial" panose="020B0604020202020204" pitchFamily="34" charset="0"/>
                <a:ea typeface="Times New Roman" panose="02020603050405020304" pitchFamily="18" charset="0"/>
                <a:cs typeface="Times New Roman" panose="02020603050405020304" pitchFamily="18" charset="0"/>
              </a:rPr>
              <a:t>Já o a</a:t>
            </a:r>
            <a:r>
              <a:rPr lang="pt-BR" dirty="0">
                <a:effectLst/>
                <a:latin typeface="Arial" panose="020B0604020202020204" pitchFamily="34" charset="0"/>
                <a:ea typeface="Calibri" panose="020F0502020204030204" pitchFamily="34" charset="0"/>
                <a:cs typeface="Times New Roman" panose="02020603050405020304" pitchFamily="18" charset="0"/>
              </a:rPr>
              <a:t>ssédio sexual por intimidação ou ambiental é o que ocorre quando há provocações sexuais inoportunas no ambiente de trabalho, com o efeito de prejudicar a atuação de uma pessoa ou de criar uma situação ofensiva, de intimidação ou humilhação. Caracteriza-se pela insistência, impertinência, hostilidade praticada individualmente ou em grupo, manifestando relações de poder ou de força não necessariamente de hierarquia. Por vezes confundido com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Enquanto no assédio sexual por chantagem o objetivo do assediador é obter um favorecimento sexual, no assédio sexual por intimidação a finalidade do agressor ou agressores é tornar o ambiente de trabalho hostil para um (uma) ou para um grupo, apesar de poder também objetivar uma vantagem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3872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3133165"/>
          </a:xfrm>
          <a:prstGeom prst="rect">
            <a:avLst/>
          </a:prstGeom>
          <a:noFill/>
        </p:spPr>
        <p:txBody>
          <a:bodyPr wrap="square">
            <a:spAutoFit/>
          </a:bodyPr>
          <a:lstStyle/>
          <a:p>
            <a:pPr algn="just">
              <a:lnSpc>
                <a:spcPct val="115000"/>
              </a:lnSpc>
              <a:spcAft>
                <a:spcPts val="800"/>
              </a:spcAft>
            </a:pPr>
            <a:r>
              <a:rPr lang="pt-BR" b="1" u="sng" spc="10" dirty="0">
                <a:effectLst/>
                <a:latin typeface="Arial" panose="020B0604020202020204" pitchFamily="34" charset="0"/>
                <a:ea typeface="Times New Roman" panose="02020603050405020304" pitchFamily="18" charset="0"/>
                <a:cs typeface="Times New Roman" panose="02020603050405020304" pitchFamily="18" charset="0"/>
              </a:rPr>
              <a:t>1.3.1 - Os </a:t>
            </a:r>
            <a:r>
              <a:rPr lang="pt-BR" b="1" u="sng" dirty="0">
                <a:effectLst/>
                <a:latin typeface="Arial" panose="020B0604020202020204" pitchFamily="34" charset="0"/>
                <a:ea typeface="Calibri" panose="020F0502020204030204" pitchFamily="34" charset="0"/>
                <a:cs typeface="Times New Roman" panose="02020603050405020304" pitchFamily="18" charset="0"/>
              </a:rPr>
              <a:t>elementos que podem configurar o assédio sexual são: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A presença do sujeito ativo do assédio - o assediador ou assediadores - e do sujeito passivo - o assediado, a vítima;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b) O comportamento do agente que visa a vantagem sexual ou desestabilizar o ambiente de trabalho para outro trabalhador ou grupo;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c) A ausência do consentimento livre de vícios e consciente da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7291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345998"/>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1.3.2 - Dos sujeitos do assédio sexual no trabalho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Na grande maioria dos casos noticiados o agressor é homem e são vítimas, predominantemente, as mulheres, embora possa ser o contrário, mas em proporção consideravelmente menor.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É possível também a prática do assédio sexual entre pessoas do mesmo sexo ou gênero. O assédio sexual no trabalho pode ser praticado com ou sem superioridade hierárquica, ou seja, é possível entre colegas ou até mesmo pelo subordinado em face da chefia. </a:t>
            </a:r>
            <a:r>
              <a:rPr lang="pt-BR" sz="1600" b="1" dirty="0">
                <a:effectLst/>
                <a:latin typeface="Arial" panose="020B0604020202020204" pitchFamily="34" charset="0"/>
                <a:ea typeface="Calibri" panose="020F0502020204030204" pitchFamily="34" charset="0"/>
                <a:cs typeface="Times New Roman" panose="02020603050405020304" pitchFamily="18" charset="0"/>
              </a:rPr>
              <a:t>Portanto, apenas para o crime de assédio (no assédio por chantagem) é exigida a hierarquia entre assediador e vítima.</a:t>
            </a:r>
            <a:r>
              <a:rPr lang="pt-BR" sz="1600" dirty="0">
                <a:effectLst/>
                <a:latin typeface="Arial" panose="020B0604020202020204" pitchFamily="34" charset="0"/>
                <a:ea typeface="Calibri" panose="020F0502020204030204" pitchFamily="34" charset="0"/>
                <a:cs typeface="Times New Roman" panose="02020603050405020304" pitchFamily="18" charset="0"/>
              </a:rPr>
              <a:t> A prática pode ser individual ou coletiva, da mesma forma a vítima pode ser uma ou muitas.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O assédio sexual no trabalho pode, ainda, ser praticado por terceiros não vinculados à relação de emprego, como é o caso do cliente do estabelecimento ou prestadores de serviço.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8919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40424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1.3.3 - Da Caracterização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Para caracterizar o assédio sexual </a:t>
            </a:r>
            <a:r>
              <a:rPr lang="pt-BR" b="1" dirty="0">
                <a:effectLst/>
                <a:latin typeface="Arial Black" panose="020B0A04020102020204" pitchFamily="34" charset="0"/>
                <a:ea typeface="Calibri" panose="020F0502020204030204" pitchFamily="34" charset="0"/>
                <a:cs typeface="Arial" panose="020B0604020202020204" pitchFamily="34" charset="0"/>
              </a:rPr>
              <a:t>não </a:t>
            </a:r>
            <a:r>
              <a:rPr lang="pt-BR" dirty="0">
                <a:effectLst/>
                <a:latin typeface="Arial" panose="020B0604020202020204" pitchFamily="34" charset="0"/>
                <a:ea typeface="Calibri" panose="020F0502020204030204" pitchFamily="34" charset="0"/>
                <a:cs typeface="Times New Roman" panose="02020603050405020304" pitchFamily="18" charset="0"/>
              </a:rPr>
              <a:t>é necessário contato físico. Variadas condutas podem configurar assédio, mesmo sem contato físico. Essa prática pode ser explícita ou sutil, com contato físico ou verbal, como expressões faladas ou escritas, ou meios como gestos, imagens enviadas por e-mails, comentários em redes sociais, vídeos, presentes, entre outros.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9929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50684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1.3.4 - Da quantidade de Atos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Quanto a necessidade de praticar mais de um ato para configuração do assédio sexual,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como regra geral, é necessária a reiteração da conduta do assediador, a insistência. Entretanto, após analisar o caso concreto é possível que o ato, mesmo que isolado a um dado momento e restrito a uma única situação, seja caracterizado como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0137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35989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1.3.5 - Da Rejeição Pela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pressupõe uma conduta sexual </a:t>
            </a:r>
            <a:r>
              <a:rPr lang="pt-BR" b="1" dirty="0">
                <a:effectLst/>
                <a:latin typeface="Arial" panose="020B0604020202020204" pitchFamily="34" charset="0"/>
                <a:ea typeface="Calibri" panose="020F0502020204030204" pitchFamily="34" charset="0"/>
                <a:cs typeface="Times New Roman" panose="02020603050405020304" pitchFamily="18" charset="0"/>
              </a:rPr>
              <a:t>não desejada</a:t>
            </a:r>
            <a:r>
              <a:rPr lang="pt-BR" dirty="0">
                <a:effectLst/>
                <a:latin typeface="Arial" panose="020B0604020202020204" pitchFamily="34" charset="0"/>
                <a:ea typeface="Calibri" panose="020F0502020204030204" pitchFamily="34" charset="0"/>
                <a:cs typeface="Times New Roman" panose="02020603050405020304" pitchFamily="18" charset="0"/>
              </a:rPr>
              <a:t>, não se considerando como tal o simples flerte ou paquera recíprocos. Quando se perceber assediada sexualmente a vítima </a:t>
            </a:r>
            <a:r>
              <a:rPr lang="pt-BR" b="1" dirty="0">
                <a:effectLst/>
                <a:latin typeface="Arial" panose="020B0604020202020204" pitchFamily="34" charset="0"/>
                <a:ea typeface="Calibri" panose="020F0502020204030204" pitchFamily="34" charset="0"/>
                <a:cs typeface="Times New Roman" panose="02020603050405020304" pitchFamily="18" charset="0"/>
              </a:rPr>
              <a:t>deve buscar expressar sua rejeição</a:t>
            </a:r>
            <a:r>
              <a:rPr lang="pt-BR" dirty="0">
                <a:effectLst/>
                <a:latin typeface="Arial" panose="020B0604020202020204" pitchFamily="34" charset="0"/>
                <a:ea typeface="Calibri" panose="020F0502020204030204" pitchFamily="34" charset="0"/>
                <a:cs typeface="Times New Roman" panose="02020603050405020304" pitchFamily="18" charset="0"/>
              </a:rPr>
              <a:t>, como forma de fazer cessar o assédio ou impedir que se agrave. No entanto, importa estabelecer, com vistas a retirar o conteúdo preconceituoso do dispositivo penal, que o assédio sexual não decorre da conduta da vítima, ou de sua vestimenta ou comportamento, mas do comportamento do agressor, de suas intenções, repelidas ou não expressamente pela outra parte.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98870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3408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1.3.5 - Da Rejeição Pela Vítima</a:t>
            </a:r>
          </a:p>
          <a:p>
            <a:pPr algn="just">
              <a:lnSpc>
                <a:spcPct val="115000"/>
              </a:lnSpc>
              <a:spcAft>
                <a:spcPts val="800"/>
              </a:spcAft>
            </a:pPr>
            <a:r>
              <a:rPr lang="pt-BR" sz="1800" b="1" dirty="0">
                <a:effectLst/>
                <a:latin typeface="Arial" panose="020B0604020202020204" pitchFamily="34" charset="0"/>
                <a:ea typeface="Calibri" panose="020F0502020204030204" pitchFamily="34" charset="0"/>
                <a:cs typeface="Times New Roman" panose="02020603050405020304" pitchFamily="18" charset="0"/>
              </a:rPr>
              <a:t>O silêncio da vítima não pode ser considerado como aceitação da conduta sexual nem desconfigura o assédio sexual no trabalho</a:t>
            </a:r>
            <a:r>
              <a:rPr lang="pt-BR" sz="1800" dirty="0">
                <a:effectLst/>
                <a:latin typeface="Arial" panose="020B0604020202020204" pitchFamily="34" charset="0"/>
                <a:ea typeface="Calibri" panose="020F0502020204030204" pitchFamily="34" charset="0"/>
                <a:cs typeface="Times New Roman" panose="02020603050405020304" pitchFamily="18" charset="0"/>
              </a:rPr>
              <a:t>. A relação de emprego, aliás, é permeada por uma relação de poder e subordinação, com reduzido poder de resistência do trabalhador. Não se pode esperar que uma vítima de assédio sexual, que dependa do trabalho como meio de subsistência e inclusão, rejeite pública e expressamente condutas impróprias e agressivas do assediador. Ainda mais, num país em que a maior parte da população ocupa as camadas mais baixas da pirâmide social e econômica, possui baixa escolaridade e pouco conhecimento de seus direitos. O silêncio da vítima não legitima a atitude do assediador na seara trabalhista, portanto. A consumação do objetivo do assediador também não descaracteriza o assédio sexual praticado.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6122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971600" y="1057300"/>
            <a:ext cx="7488832" cy="4736681"/>
          </a:xfrm>
          <a:prstGeom prst="rect">
            <a:avLst/>
          </a:prstGeom>
          <a:noFill/>
        </p:spPr>
        <p:txBody>
          <a:bodyPr wrap="square">
            <a:spAutoFit/>
          </a:bodyPr>
          <a:lstStyle/>
          <a:p>
            <a:pPr algn="just">
              <a:lnSpc>
                <a:spcPct val="115000"/>
              </a:lnSpc>
              <a:spcAft>
                <a:spcPts val="800"/>
              </a:spcAft>
            </a:pPr>
            <a:r>
              <a:rPr lang="pt-BR" b="1" u="sng" spc="10" dirty="0">
                <a:effectLst/>
                <a:latin typeface="Arial" panose="020B0604020202020204" pitchFamily="34" charset="0"/>
                <a:ea typeface="Times New Roman" panose="02020603050405020304" pitchFamily="18" charset="0"/>
                <a:cs typeface="Times New Roman" panose="02020603050405020304" pitchFamily="18" charset="0"/>
              </a:rPr>
              <a:t>4 - Diferença entre assédio e importunação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pc="10" dirty="0">
                <a:effectLst/>
                <a:latin typeface="Arial" panose="020B0604020202020204" pitchFamily="34" charset="0"/>
                <a:ea typeface="Times New Roman" panose="02020603050405020304" pitchFamily="18" charset="0"/>
                <a:cs typeface="Times New Roman" panose="02020603050405020304" pitchFamily="18" charset="0"/>
              </a:rPr>
              <a:t>Ambos são considerados como crime, entretanto, a configuração deles ocorrem por situações distintas, pois enquanto o crime de assédio sexual é focado na conduta de constranger para obter vantagem sexual em razão de ocupar um cargo superior no trabalho, a importunação sexual é caracterizada pela “prática de ato libidinoso contra a vontade do outro”, ou seja, passar a mão, beijar sem consentimento ou qualquer ato sexual diferente da penetração. Por exemplo, ato de masturbação ou ejaculação em público e sem o consentimento da vítima também configuram importunação.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pc="10" dirty="0">
                <a:effectLst/>
                <a:latin typeface="Arial" panose="020B0604020202020204" pitchFamily="34" charset="0"/>
                <a:ea typeface="Times New Roman" panose="02020603050405020304" pitchFamily="18" charset="0"/>
                <a:cs typeface="Times New Roman" panose="02020603050405020304" pitchFamily="18" charset="0"/>
              </a:rPr>
              <a:t>Distinguem-se, também, pela pena aplicada, visto que o crime de importunação sexual, poderá ser condenado de um a cinco anos de prisão, enquanto a condenação por assédio sexual tem uma pena mais branda, de um a dois anos de prisão.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4549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34089"/>
          </a:xfrm>
          <a:prstGeom prst="rect">
            <a:avLst/>
          </a:prstGeom>
          <a:noFill/>
        </p:spPr>
        <p:txBody>
          <a:bodyPr wrap="square">
            <a:spAutoFit/>
          </a:bodyPr>
          <a:lstStyle/>
          <a:p>
            <a:pPr algn="just">
              <a:lnSpc>
                <a:spcPct val="115000"/>
              </a:lnSpc>
              <a:spcAft>
                <a:spcPts val="800"/>
              </a:spcAft>
            </a:pPr>
            <a:r>
              <a:rPr lang="pt-BR" b="1" u="sng" spc="10" dirty="0">
                <a:effectLst/>
                <a:latin typeface="Arial" panose="020B0604020202020204" pitchFamily="34" charset="0"/>
                <a:ea typeface="Times New Roman" panose="02020603050405020304" pitchFamily="18" charset="0"/>
                <a:cs typeface="Times New Roman" panose="02020603050405020304" pitchFamily="18" charset="0"/>
              </a:rPr>
              <a:t>4.1 - </a:t>
            </a:r>
            <a:r>
              <a:rPr lang="pt-BR" b="1" u="sng" dirty="0">
                <a:effectLst/>
                <a:latin typeface="Arial" panose="020B0604020202020204" pitchFamily="34" charset="0"/>
                <a:ea typeface="Calibri" panose="020F0502020204030204" pitchFamily="34" charset="0"/>
                <a:cs typeface="Times New Roman" panose="02020603050405020304" pitchFamily="18" charset="0"/>
              </a:rPr>
              <a:t>A Diferença entre Assédio Moral Interpessoal e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Assédio moral interpessoal é toda e qualquer conduta abusiva e reiterada, que atente contra a integridade do trabalhador com intuito de humilhá-lo, constrangê-lo, abalá-lo psicologicamente ou degradar o ambiente de trabalho. É o assédio de pessoa para pessoa, em que o assediador objetiva minar a autoestima, desestabilizar, prejudicar ou submeter a vítima emocionalmente para que ceda a objetivos como pedido de demissão, atingimento de meta, perda de promoção, por exemplo. O assédio de forma geral é a insistência impertinente, a perseguição, a abordagem velada, que viola a esfera moral do indivíduo. Sendo assim, o assédio sexual diferencia-se do assédio moral interpessoal pela conotação sexual presente nos meios utilizados ou nos fins pretendidos.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04408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81035"/>
          </a:xfrm>
          <a:prstGeom prst="rect">
            <a:avLst/>
          </a:prstGeom>
          <a:noFill/>
        </p:spPr>
        <p:txBody>
          <a:bodyPr wrap="square">
            <a:spAutoFit/>
          </a:bodyPr>
          <a:lstStyle/>
          <a:p>
            <a:pPr algn="just">
              <a:lnSpc>
                <a:spcPct val="115000"/>
              </a:lnSpc>
              <a:spcAft>
                <a:spcPts val="800"/>
              </a:spcAft>
            </a:pPr>
            <a:r>
              <a:rPr lang="pt-BR" b="1" u="sng" spc="10" dirty="0">
                <a:effectLst/>
                <a:latin typeface="Arial" panose="020B0604020202020204" pitchFamily="34" charset="0"/>
                <a:ea typeface="Times New Roman" panose="02020603050405020304" pitchFamily="18" charset="0"/>
                <a:cs typeface="Times New Roman" panose="02020603050405020304" pitchFamily="18" charset="0"/>
              </a:rPr>
              <a:t>5 – Práticas de assédio sexual dentro e fora do ambiente de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pc="10" dirty="0">
                <a:effectLst/>
                <a:latin typeface="Arial" panose="020B0604020202020204" pitchFamily="34" charset="0"/>
                <a:ea typeface="Times New Roman" panose="02020603050405020304" pitchFamily="18" charset="0"/>
                <a:cs typeface="Times New Roman" panose="02020603050405020304" pitchFamily="18" charset="0"/>
              </a:rPr>
              <a:t>Na maioria das vezes a prática do assédio sexual decorre dentro das organizações, mas o assédio sexual poderá ocorrer fora do ambiente do trabalho, mas, para ser caracterizado é necessário que as relações entre a vítima e o agressor ocorra por conta do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Exemplo</a:t>
            </a:r>
            <a:r>
              <a:rPr lang="pt-BR" dirty="0">
                <a:effectLst/>
                <a:latin typeface="Arial" panose="020B0604020202020204" pitchFamily="34" charset="0"/>
                <a:ea typeface="Calibri" panose="020F0502020204030204" pitchFamily="34" charset="0"/>
                <a:cs typeface="Times New Roman" panose="02020603050405020304" pitchFamily="18" charset="0"/>
              </a:rPr>
              <a:t>: quando é oferecida uma carona por um colega após o expediente, na qual o assediador acaba intimidando a vítima com ameaças de prejuízos no trabalho; nos dias de repouso, o assediador mantém o contato com a vítima, por meio de redes sociais, causando constrangimento e intimidação no retorno ao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8433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1" y="-1714501"/>
            <a:ext cx="5715000" cy="9144001"/>
          </a:xfrm>
          <a:prstGeom prst="rect">
            <a:avLst/>
          </a:prstGeom>
          <a:noFill/>
          <a:ln>
            <a:noFill/>
          </a:ln>
        </p:spPr>
      </p:pic>
      <p:sp>
        <p:nvSpPr>
          <p:cNvPr id="10" name="Google Shape;322;p42"/>
          <p:cNvSpPr txBox="1">
            <a:spLocks noGrp="1"/>
          </p:cNvSpPr>
          <p:nvPr>
            <p:ph type="ctrTitle"/>
          </p:nvPr>
        </p:nvSpPr>
        <p:spPr>
          <a:xfrm>
            <a:off x="894511" y="654001"/>
            <a:ext cx="7545391" cy="2203667"/>
          </a:xfrm>
          <a:prstGeom prst="rect">
            <a:avLst/>
          </a:prstGeom>
        </p:spPr>
        <p:txBody>
          <a:bodyPr spcFirstLastPara="1" wrap="square" lIns="91425" tIns="201150" rIns="91425" bIns="91425" anchor="t" anchorCtr="0">
            <a:noAutofit/>
          </a:bodyPr>
          <a:lstStyle/>
          <a:p>
            <a:pPr lvl="0"/>
            <a:r>
              <a:rPr lang="pt-BR" sz="4000" dirty="0" smtClean="0"/>
              <a:t>01. Introdução</a:t>
            </a:r>
            <a:endParaRPr sz="4000" dirty="0"/>
          </a:p>
        </p:txBody>
      </p:sp>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4955" y="3865617"/>
            <a:ext cx="1948495" cy="137826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Google Shape;870;p66"/>
          <p:cNvCxnSpPr/>
          <p:nvPr/>
        </p:nvCxnSpPr>
        <p:spPr>
          <a:xfrm>
            <a:off x="542275" y="841276"/>
            <a:ext cx="0" cy="864096"/>
          </a:xfrm>
          <a:prstGeom prst="straightConnector1">
            <a:avLst/>
          </a:prstGeom>
          <a:noFill/>
          <a:ln w="76200" cap="flat" cmpd="sng">
            <a:solidFill>
              <a:schemeClr val="accent1"/>
            </a:solidFill>
            <a:prstDash val="solid"/>
            <a:round/>
            <a:headEnd type="none" w="med" len="med"/>
            <a:tailEnd type="none" w="med" len="med"/>
          </a:ln>
        </p:spPr>
      </p:cxnSp>
      <p:cxnSp>
        <p:nvCxnSpPr>
          <p:cNvPr id="4" name="Conector reto 3"/>
          <p:cNvCxnSpPr/>
          <p:nvPr/>
        </p:nvCxnSpPr>
        <p:spPr>
          <a:xfrm>
            <a:off x="6948264" y="5243885"/>
            <a:ext cx="17951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2377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17803"/>
          </a:xfrm>
          <a:prstGeom prst="rect">
            <a:avLst/>
          </a:prstGeom>
          <a:noFill/>
        </p:spPr>
        <p:txBody>
          <a:bodyPr wrap="square">
            <a:spAutoFit/>
          </a:bodyPr>
          <a:lstStyle/>
          <a:p>
            <a:pPr marR="271145" algn="just">
              <a:lnSpc>
                <a:spcPct val="113000"/>
              </a:lnSpc>
              <a:spcAft>
                <a:spcPts val="800"/>
              </a:spcAft>
            </a:pPr>
            <a:r>
              <a:rPr lang="pt-PT" b="1" u="sng" dirty="0">
                <a:effectLst/>
                <a:latin typeface="Arial" panose="020B0604020202020204" pitchFamily="34" charset="0"/>
                <a:ea typeface="Tahoma" panose="020B0604030504040204" pitchFamily="34" charset="0"/>
                <a:cs typeface="Times New Roman" panose="02020603050405020304" pitchFamily="18" charset="0"/>
              </a:rPr>
              <a:t>6 – Situações que </a:t>
            </a:r>
            <a:r>
              <a:rPr lang="pt-PT" b="1" u="sng" dirty="0">
                <a:effectLst/>
                <a:latin typeface="Arial Black" panose="020B0A04020102020204" pitchFamily="34" charset="0"/>
                <a:ea typeface="Tahoma" panose="020B0604030504040204" pitchFamily="34" charset="0"/>
                <a:cs typeface="Arial" panose="020B0604020202020204" pitchFamily="34" charset="0"/>
              </a:rPr>
              <a:t>NÃO</a:t>
            </a:r>
            <a:r>
              <a:rPr lang="pt-PT" b="1" u="sng" dirty="0">
                <a:effectLst/>
                <a:latin typeface="Arial" panose="020B0604020202020204" pitchFamily="34" charset="0"/>
                <a:ea typeface="Tahoma" panose="020B0604030504040204" pitchFamily="34" charset="0"/>
                <a:cs typeface="Times New Roman" panose="02020603050405020304" pitchFamily="18" charset="0"/>
              </a:rPr>
              <a:t> configuram como assédio sexual </a:t>
            </a:r>
            <a:r>
              <a:rPr lang="pt-PT" b="1" u="sng" spc="-120" dirty="0">
                <a:effectLst/>
                <a:latin typeface="Arial" panose="020B0604020202020204" pitchFamily="34" charset="0"/>
                <a:ea typeface="Tahoma" panose="020B060403050404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 mera “paquera”, ou seja, a tentativa de aproximação para relacionamento amoroso, ou mesmo sexual, não constitui assédio sexual;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 simples intenção sexual, o instituto de sedução do companheiro de trabalho, superior ou inferior hierárquico, não constitui assédio sexual. Necessária será sempre a intenção de traficar, de valer-se do posto funcional como um atrativo, ou como instrumento de extorsão de privilégios, ou de vantagens indevidas;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 proposta sexual feita sem insistência e sem ameaça ou pressão, também não;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 proposta recebida com “hoje não”, “quem sabe mais tarde”, tampouco;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23467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17803"/>
          </a:xfrm>
          <a:prstGeom prst="rect">
            <a:avLst/>
          </a:prstGeom>
          <a:noFill/>
        </p:spPr>
        <p:txBody>
          <a:bodyPr wrap="square">
            <a:spAutoFit/>
          </a:bodyPr>
          <a:lstStyle/>
          <a:p>
            <a:pPr marR="271145" algn="just">
              <a:lnSpc>
                <a:spcPct val="113000"/>
              </a:lnSpc>
              <a:spcAft>
                <a:spcPts val="800"/>
              </a:spcAft>
            </a:pPr>
            <a:r>
              <a:rPr lang="pt-PT" b="1" u="sng" dirty="0">
                <a:effectLst/>
                <a:latin typeface="Arial" panose="020B0604020202020204" pitchFamily="34" charset="0"/>
                <a:ea typeface="Tahoma" panose="020B0604030504040204" pitchFamily="34" charset="0"/>
                <a:cs typeface="Times New Roman" panose="02020603050405020304" pitchFamily="18" charset="0"/>
              </a:rPr>
              <a:t>6 – Situações que </a:t>
            </a:r>
            <a:r>
              <a:rPr lang="pt-PT" b="1" u="sng" dirty="0">
                <a:effectLst/>
                <a:latin typeface="Arial Black" panose="020B0A04020102020204" pitchFamily="34" charset="0"/>
                <a:ea typeface="Tahoma" panose="020B0604030504040204" pitchFamily="34" charset="0"/>
                <a:cs typeface="Arial" panose="020B0604020202020204" pitchFamily="34" charset="0"/>
              </a:rPr>
              <a:t>NÃO</a:t>
            </a:r>
            <a:r>
              <a:rPr lang="pt-PT" b="1" u="sng" dirty="0">
                <a:effectLst/>
                <a:latin typeface="Arial" panose="020B0604020202020204" pitchFamily="34" charset="0"/>
                <a:ea typeface="Tahoma" panose="020B0604030504040204" pitchFamily="34" charset="0"/>
                <a:cs typeface="Times New Roman" panose="02020603050405020304" pitchFamily="18" charset="0"/>
              </a:rPr>
              <a:t> configuram como assédio sexual </a:t>
            </a:r>
            <a:r>
              <a:rPr lang="pt-PT" b="1" u="sng" spc="-120" dirty="0">
                <a:effectLst/>
                <a:latin typeface="Arial" panose="020B0604020202020204" pitchFamily="34" charset="0"/>
                <a:ea typeface="Tahoma" panose="020B060403050404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15000"/>
              </a:lnSpc>
              <a:spcAft>
                <a:spcPts val="800"/>
              </a:spcAft>
              <a:buFontTx/>
              <a:buChar char="-"/>
            </a:pPr>
            <a:r>
              <a:rPr lang="pt-BR" dirty="0">
                <a:effectLst/>
                <a:latin typeface="Arial" panose="020B0604020202020204" pitchFamily="34" charset="0"/>
                <a:ea typeface="Calibri" panose="020F0502020204030204" pitchFamily="34" charset="0"/>
                <a:cs typeface="Times New Roman" panose="02020603050405020304" pitchFamily="18" charset="0"/>
              </a:rPr>
              <a:t>Meros galanteios com comentários normais do tipo “gostei do seu vestido”; </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 conduta inconveniente numa festa de trabalho, onde um colega ou chefe, após algumas doses a mais, faz comentários de duplo sentido e lança olhares sedutores, também não constitui assédio, salvo se houver alguma ameaça concreta, e ela for posta em prática mais tarde;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Em caso de proposta sexual em que haja “acordo amigável” e que ambas as pessoas obtenham vantagem (uma obtém prazer e a outra obtém privilégios com o chefe) não configuram assédio sexual;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 conduta de quem alega ter sido obrigada a consentir em fazer sexo com superior para não perder o emprego tendo praticado o ato repetidas vezes.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15814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260397"/>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Como agir em caso de sofrer ou presenciar a prática de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É necessário empoderar-se e não ceder ao assédio sexual. Algumas atitudes são importantes para fazer cessar o assédio e evitar que ele se propague e se agrave no ambiente de trabalho: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Dizer, claramente, não ao assediador;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Evitar permanecer sozinha (o) no mesmo local que o (a) assediador (a);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Anotar, com detalhes, todas as abordagens de caráter sexual sofridas: dia, mês, ano, hora, local ou setor, nome do (a) agressor (a), colegas que testemunharam os fatos, conteúdo das conversas e o que mais achar necessário;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20096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348178"/>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Como agir em caso de sofrer ou presenciar a prática de assédio sexual</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Dar visibilidade, procurando a ajuda dos colegas, principalmente daqueles que testemunharam o fato ou que são ou foram vítimas;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Reunir provas, como bilhetes, e-mails, mensagens em redes sociais, presentes.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Livrar-se do sentimento de culpa, uma vez que a irregularidade da conduta não depende do comportamento da vítima, mas sim do agressor;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Denunciar aos órgãos de proteção e defesa dos direitos das mulheres ou dos trabalhadores, inclusive o sindicato profissional;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079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608488"/>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Como agir em caso de sofrer ou presenciar a prática de assédio sexual</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Comunicar aos superiores hierárquicos, bem como informar por meio dos canais internos da empresa, tais como ouvidoria, comitês de éticas ou outros meios idôneos disponíveis;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Buscar apoio junto a familiares, amigos e colegas;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Relatar o fato perante a CIPA (Comissão Interna de Prevenção de Acidentes) e ao SESMT (Serviço Especializado em Engenharia de Segurança e em Medicina do Trabalho).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4906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40424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7.1 - Dos meios de Provas do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Pode-se provar a prática do assédio sexual por meio de bilhetes, cartas, mensagens eletrônicas, e-mails, documentos, áudios, vídeos, presentes, registros de ocorrências em canais internos da empresa ou órgãos públicos. Também é possível provar por meio de ligações telefônicas ou registros em redes sociais (Facebook, </a:t>
            </a:r>
            <a:r>
              <a:rPr lang="pt-BR" dirty="0" err="1">
                <a:effectLst/>
                <a:latin typeface="Arial" panose="020B0604020202020204" pitchFamily="34" charset="0"/>
                <a:ea typeface="Calibri" panose="020F0502020204030204" pitchFamily="34" charset="0"/>
                <a:cs typeface="Times New Roman" panose="02020603050405020304" pitchFamily="18" charset="0"/>
              </a:rPr>
              <a:t>Whatsapp</a:t>
            </a:r>
            <a:r>
              <a:rPr lang="pt-BR" dirty="0">
                <a:effectLst/>
                <a:latin typeface="Arial" panose="020B0604020202020204" pitchFamily="34" charset="0"/>
                <a:ea typeface="Calibri" panose="020F0502020204030204" pitchFamily="34" charset="0"/>
                <a:cs typeface="Times New Roman" panose="02020603050405020304" pitchFamily="18" charset="0"/>
              </a:rPr>
              <a:t>, etc.) e testemunhas que tenham conhecimento dos fatos.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1278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9958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7.1 - Dos meios de Provas do Assédio Sexual</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É essencial, por outro lado, que a vítima tenha consciência de que o seu depoimento tem valor como meio de prova. Diante da dificuldade de se provar o assédio sexual - que na maioria dos casos é praticado às escondidas - a doutrina e a jurisprudência têm valorizado a prova indireta, ou seja, prova por indícios e circunstâncias de fato. Por isso, as regras de presunção devem ser admitidas e os indícios possuem sua importância potencializada, sob pena de se permitir que o assediador se beneficie de sua conduta oculta.</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Há que se destacar que se admite como meio de provas, gravações de conversas ou imagens por um dos envolvidos no ato, interlocutor, ainda que sem o conhecimento do agressor.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90580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224344"/>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8 – Formas de Prevenção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Proporcionar um meio ambiente de trabalho livre de qualquer tipo de assédio é dever do empregador. Portanto, para prevenir essa odiosa prática, é importante a adoção de algumas medidas, tais como: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Criar canais de comunicação eficazes e com regras claras de funcionamento, apuração e sanção de atos de assédio, que garantam o sigilo da identidade do denunciante;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Incluir o tema do assédio sexual na semana interna de prevenção de acidentes de trabalho e nas práticas da CIPA;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8610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769319"/>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8 – Formas de Prevenção</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Inserir o assunto em treinamentos, palestras e cursos em geral, assim como conscientizar os trabalhadores a respeito da igualdade entre homens e mulheres;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Capacitar os integrantes do SESMT e dos recursos humanos, bem como aqueles que exercem funções de liderança, chefia e gerência;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Incluir regras de conduta a respeito do assédio sexual nas normas internas da empresa, inclusive prevendo formas de apuração e punição;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Negociar com os sindicatos da categoria cláusulas sociais em acordos coletivos de trabalho, para prevenir o assédio sexual.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b="1" u="sng"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9714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31554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9 - Da Consideração do Assédio Sexual Como Ato Discriminatório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Segundo a Convenção n.º 111 da OIT, toda distinção, exclusão ou preferência fundada no sexo ou outros fatores, que tenha por efeito destruir ou alterar a igualdade em matéria de emprego ou profissão é ato discriminatório. Sendo assim, o assédio sexual muitas vezes implica discriminação, o que pode ter como alvo o trabalhador que pertence a algum grupo minoritário ou vulnerável. Como em grande parte dos ambientes de trabalho as mulheres ainda são minoria ou fazem parte das carreiras menos valorizadas e inferiores hierarquicamente, acabam sendo vítimas frequentes. É preciso reconhecer que grande parte do assédio sexual praticado possui forte fator de gênero em sua essência. O assédio sexual desequilibra direitos, constituindo barreira à igualdade de oportunidades no acesso e na manutenção do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85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351576"/>
          </a:xfrm>
          <a:prstGeom prst="rect">
            <a:avLst/>
          </a:prstGeom>
          <a:noFill/>
        </p:spPr>
        <p:txBody>
          <a:bodyPr wrap="square">
            <a:spAutoFit/>
          </a:bodyPr>
          <a:lstStyle/>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 início deve deixar claro que a</a:t>
            </a:r>
            <a:r>
              <a:rPr lang="pt-BR" dirty="0">
                <a:effectLst/>
                <a:latin typeface="Arial" panose="020B0604020202020204" pitchFamily="34" charset="0"/>
                <a:ea typeface="Times New Roman" panose="02020603050405020304" pitchFamily="18" charset="0"/>
                <a:cs typeface="Times New Roman" panose="02020603050405020304" pitchFamily="18" charset="0"/>
              </a:rPr>
              <a:t>ssédio é o termo utilizado para designar toda conduta que cause constrangimento psicológico ou físico à pessoa, podendo ser classificado em dois tipos: o assédio sexual e o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direito ao trabalho é um direito social, um direito de solidariedade ou de fraternidade, por isso as normas e práticas a ele pertinentes precisam sempre estar atentas a esta origem e qualificação.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trabalho é hoje considerado não apenas o modo de sustento, porém ferramenta de reconhecimento, inclusão e integração social. A pessoa é, no mundo capitalista, o que produz. A sociedade reconhece o ser humano por sua profissão. O trabalho é instrumento de identidade social e aponta o lugar da pessoa na comunidade, cidade, país e no mundo. Porém, o mesmo trabalho que inclui pode excluir e adoecer.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2589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6643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10 - Das Consequências Jurídicas do Assédio Sexual no Trabalho para 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 vítima pode, por meio de ação trabalhista, buscar alterações em seu contrato, tais como mudança do local ou horário do trabalho, e até mesmo a rescisão indireta do contrato de trabalho (justa causa do empregador); a indenização por danos morais; a indenização por danos materiais. Nesse último caso necessita de prova específica do gasto ou da perda financeira decorrentes do assédio, como, por exemplo, gastos com remédios ou tratamentos decorrentes de adoecimento físico ou mental ocorridos por conta do assédio sexual; prejuízo em promoção ou salário; perda de função por não ceder à chantagem sexual.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3660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1813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10 - Das Consequências Jurídicas do Assédio Sexual no Trabalho para a Vítima</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Além disso, o rompimento da relação de trabalho por ato discriminatório, se for o caso, oriundo do assédio sexual, pode gerar a reintegração no trabalho ou percepção, em dobro, da remuneração do período de afastamento, com base na aplicação analógica da Lei n.º 9.029/95, art. 4º;</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O assédio sexual, geralmente, repercute na saúde física e mental do trabalhador. Nesse caso, poderá a lesão ser considerada doença ocupacional, com os direitos e garantias decorrentes dessa condição, tais como: emissão de CAT (Comunicação de Acidente de Trabalho), recebimento de auxílio previdenciário, adaptação de função ou horário, estabilidade no emprego após o fim do benefício previdenciário.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0225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67844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10.1 - Das Consequências para o Assediador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depender das circunstâncias do fato, o empregador, com o intuito de fazer cessar o assédio sexual e adequar o ambiente de trabalho, poderá implementar alterações no contrato de trabalho do assediador, como por exemplo mudança de setor, transferência para outra função, alteração da jornada de trabalho e até mesmo a dispensa por justa causa. Além das consequências trabalhistas em seu contrato de trabalho, existem as punições </a:t>
            </a:r>
            <a:r>
              <a:rPr lang="pt-BR" b="1" dirty="0">
                <a:effectLst/>
                <a:latin typeface="Arial" panose="020B0604020202020204" pitchFamily="34" charset="0"/>
                <a:ea typeface="Calibri" panose="020F0502020204030204" pitchFamily="34" charset="0"/>
                <a:cs typeface="Times New Roman" panose="02020603050405020304" pitchFamily="18" charset="0"/>
              </a:rPr>
              <a:t>penais e civis</a:t>
            </a:r>
            <a:r>
              <a:rPr lang="pt-BR" dirty="0">
                <a:effectLst/>
                <a:latin typeface="Arial" panose="020B0604020202020204" pitchFamily="34" charset="0"/>
                <a:ea typeface="Calibri" panose="020F0502020204030204" pitchFamily="34" charset="0"/>
                <a:cs typeface="Times New Roman" panose="02020603050405020304" pitchFamily="18" charset="0"/>
              </a:rPr>
              <a:t> para todo aquele que praticar assédio sexual. O assediador também poderá ser réu em ação civil pública proposta pelo Ministério Público do Trabalho ou por sindicato.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8223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1949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10.1 - Das Consequências para o Assediador</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Caso a decisão da empresa de desligá-lo, por justa causa, o motivo será o da alínea” b”; “h” ou “j”, do artigo 482 da CLT, que dispõe que:</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33375" algn="just">
              <a:lnSpc>
                <a:spcPct val="107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482 - Constituem justa causa para rescisão do contrato de trabalho pelo empregador:</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33375" algn="just">
              <a:lnSpc>
                <a:spcPct val="107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 incontinência de conduta ou mau procedimento;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33375" algn="just">
              <a:lnSpc>
                <a:spcPct val="107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 ato de indisciplina ou de insubordinação;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33375" algn="just">
              <a:lnSpc>
                <a:spcPct val="107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 abandono de emprego;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33375" algn="just">
              <a:lnSpc>
                <a:spcPct val="107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j) ato lesivo da honra ou da boa fama praticado no serviço contra qualquer pessoa, ou ofensas físicas, nas mesmas condições, salvo em caso de legítima defesa, própria ou de outrem;</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61644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667671"/>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10.2 - Assédio Sexual no Home office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 Pandemia do covid-19 trouxe impactos no ambiente de trabalho no Brasil. Com as medidas de isolamento social e muitas pessoas trabalhando em regime de home office,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acreditava-se que o assédio diminuiria.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 entanto, segundo a pesquisa do Instituto </a:t>
            </a:r>
            <a:r>
              <a:rPr lang="pt-BR"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Think</a:t>
            </a: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Eva com o LinkedIn, aconteceu justamente o contrário.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Com a mudança do trabalho para um contexto virtual, o LinkedIn, registrou um aumento de 55% no volume de conversas entre os usuários na plataforma de março de 2019 a março de 2020.</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0655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56507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10.2 - Assédio Sexual no Home office</a:t>
            </a:r>
          </a:p>
          <a:p>
            <a:pPr algn="just">
              <a:lnSpc>
                <a:spcPct val="115000"/>
              </a:lnSpc>
              <a:spcAft>
                <a:spcPts val="800"/>
              </a:spcAft>
            </a:pPr>
            <a:r>
              <a:rPr lang="pt-B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 assediadores se sentem mais confortáveis virtualmente para enviar mensagens constrangedoras para as suas colegas de trabalho.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 pesquisa aponta ainda que uma em cada seis mulheres que sofre assédio acaba pedindo demissão e apenas 5% realizam uma denúncia. Existe um alto nível de medo em relação a possíveis retaliações. Além disso, é comum a vítimas se culparem ou terem um senso de impunidade.</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Este triste cenário também se agrava devido à falta de compreensão sobre o que significa assédio sexual.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1106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03602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11 - Da Responsabilidade do Empregador por Assédio Sexual Ocorrido na Empresa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Cabe ao empregador zelar pelo meio ambiente de trabalho psicologicamente saudável e isento de assédio. Portanto, o empregador é responsável pela prática do assédio sexual no trabalho, ainda que ele não seja o agressor. O empregador é sempre responsável por atos de seus prepostos e por atos que afetem à integridade de seus trabalhadores no ambiente de trabalho, mesmo quando praticados por terceiros alheios à relação de emprego</a:t>
            </a:r>
            <a:r>
              <a:rPr lang="pt-BR" sz="1600" dirty="0">
                <a:effectLst/>
                <a:latin typeface="Arial" panose="020B0604020202020204" pitchFamily="34" charset="0"/>
                <a:ea typeface="Calibri" panose="020F0502020204030204" pitchFamily="34" charset="0"/>
                <a:cs typeface="Times New Roman" panose="02020603050405020304" pitchFamily="18" charset="0"/>
              </a:rPr>
              <a:t>.</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2890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47757"/>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11.1 – Da previsão Constitucional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Constituição Federal de 1988, tem como fundamento, dentre outros, a dignidade da pessoa humana e o valor social do trabalho, conforme dispõe os incisos III e IV do artigo 1º, assim como é assegurado o direito à saúde, ao trabalho e a honra, em conformidade com que dispõe o inciso X do artigo 5º e artigo 6º.</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Art. 1º A República Federativa do Brasil, formada pela união indissolúvel dos Estados e Municípios e do Distrito Federal, constitui-se em Estado Democrático de Direito e tem como fundamentos: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III - a dignidade da pessoa humana;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IV - os valores sociais do trabalho e da livre iniciativa;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57088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36847"/>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11.1 – Da previsão Constitucional</a:t>
            </a:r>
          </a:p>
          <a:p>
            <a:pPr indent="361950" algn="just">
              <a:lnSpc>
                <a:spcPct val="107000"/>
              </a:lnSpc>
              <a:spcAft>
                <a:spcPts val="800"/>
              </a:spcAft>
            </a:pPr>
            <a:r>
              <a:rPr lang="pt-BR"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5º Todos são iguais perante a lei, sem distinção de qualquer natureza, garantindo-se aos brasileiros e aos estrangeiros residentes no País a inviolabilidade do direito à vida, à liberdade, à igualdade, à segurança e à propriedade, nos termos seguintes: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indent="361950" algn="just">
              <a:lnSpc>
                <a:spcPct val="107000"/>
              </a:lnSpc>
              <a:spcAft>
                <a:spcPts val="800"/>
              </a:spcAft>
            </a:pP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 - é assegurado o direito de resposta, proporcional ao agravo, além da indenização por dano material, moral ou à imagem;</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X - são invioláveis a intimidade, a vida privada</a:t>
            </a:r>
            <a:r>
              <a:rPr lang="pt-BR" sz="1800" b="1" i="1" dirty="0">
                <a:effectLst/>
                <a:latin typeface="Arial" panose="020B0604020202020204" pitchFamily="34" charset="0"/>
                <a:ea typeface="Times New Roman" panose="02020603050405020304" pitchFamily="18" charset="0"/>
                <a:cs typeface="Times New Roman" panose="02020603050405020304" pitchFamily="18" charset="0"/>
              </a:rPr>
              <a:t>, a honra</a:t>
            </a: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e a imagem das pessoas, assegurado o direito a indenização pelo dano material ou moral decorrente de sua violação;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 </a:t>
            </a:r>
            <a:r>
              <a:rPr lang="pt-BR" sz="1800" i="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Art. 6º São direitos sociais a educação, a saúde, a alimentação, o trabalho, a moradia, o transporte, o lazer, a segurança, a previdência social, a proteção à maternidade e à infância, a assistência aos desamparados, na forma desta Constituição.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65890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835135"/>
          </a:xfrm>
          <a:prstGeom prst="rect">
            <a:avLst/>
          </a:prstGeom>
          <a:noFill/>
        </p:spPr>
        <p:txBody>
          <a:bodyPr wrap="square">
            <a:spAutoFit/>
          </a:bodyPr>
          <a:lstStyle/>
          <a:p>
            <a:pPr>
              <a:lnSpc>
                <a:spcPct val="107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11.1 – Da previsão Constitucional</a:t>
            </a:r>
          </a:p>
          <a:p>
            <a:pPr algn="just" fontAlgn="base">
              <a:lnSpc>
                <a:spcPct val="115000"/>
              </a:lnSpc>
              <a:spcAft>
                <a:spcPts val="1125"/>
              </a:spcAft>
            </a:pPr>
            <a:r>
              <a:rPr lang="pt-BR" sz="1600" dirty="0">
                <a:solidFill>
                  <a:srgbClr val="3B3B3B"/>
                </a:solidFill>
                <a:effectLst/>
                <a:latin typeface="OpenSans-Regular"/>
                <a:ea typeface="Times New Roman" panose="02020603050405020304" pitchFamily="18" charset="0"/>
                <a:cs typeface="Times New Roman" panose="02020603050405020304" pitchFamily="18" charset="0"/>
              </a:rPr>
              <a:t> </a:t>
            </a: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Art. 200 em seu inciso VIII, assegura a proteção ao meio ambiente, nele incluído o meio ambiente do trabalho, e tem como princípio de que um ambiente sadio para o trabalhador é norma a ser cumprida por todos os empregadores.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spcAft>
                <a:spcPts val="1125"/>
              </a:spcAft>
            </a:pPr>
            <a:r>
              <a:rPr lang="pt-BR" sz="1600" dirty="0">
                <a:solidFill>
                  <a:srgbClr val="3B3B3B"/>
                </a:solidFill>
                <a:effectLst/>
                <a:latin typeface="OpenSans-Regular"/>
                <a:ea typeface="Times New Roman" panose="02020603050405020304" pitchFamily="18" charset="0"/>
                <a:cs typeface="Times New Roman" panose="02020603050405020304" pitchFamily="18" charset="0"/>
              </a:rPr>
              <a:t> </a:t>
            </a:r>
            <a:r>
              <a:rPr lang="pt-BR" sz="1800" i="1" dirty="0">
                <a:effectLst/>
                <a:latin typeface="Arial" panose="020B0604020202020204" pitchFamily="34" charset="0"/>
                <a:ea typeface="Times New Roman" panose="02020603050405020304" pitchFamily="18" charset="0"/>
                <a:cs typeface="Times New Roman" panose="02020603050405020304" pitchFamily="18" charset="0"/>
              </a:rPr>
              <a:t>O art. 225, caput, da Constituição Federal, prevê como direito de todo cidadão a vivência em meio ambiente sadio, no qual também está inserido o ambiente do trabalho.</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7169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5327484"/>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No moderno conceito de saúde está incluído o ambiente de trabalho sadio e no conceito de ambiente de trabalho sadio estão atreladas a saúde física e a saúde mental. A higidez de um ambiente de trabalho depende da ausência ou minimização dos riscos físicos, químicos, biológicos e psicossociais. A saúde e segurança de um ambiente de trabalho precisam ser construídas sob o ponto de vista físico e ergonômico, assim como sob o ponto de vista ético, moral e mental. Nesse aspecto, ambiente sadio é também aquele acessível e inclusivo.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Para que um ambiente de trabalho seja acessível e inclusivo é preciso ter em foco condições não apenas para se adentrar num ambiente, como nele permanecer e dele ser parte integrante, não importando, apenas as formas de inserção num trabalho, mas sim os meios para sua manutenção. Um trabalhador que entra num local de trabalho tem o direito fundamental de nele permanecer e dele sair tão íntegro, capaz e são quanto chegou. </a:t>
            </a:r>
            <a:endParaRPr lang="pt-BR" b="1" u="sng"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57744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99167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12 - Dos Reflexos do Assédio Sexual na Vida Pessoal do Trabalhador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sexual causa a perda de interesse pelo trabalho e do prazer de trabalhar, desestabilizando emocionalmente e provocando não apenas o agravamento de moléstias já existentes, como também o surgimento de novas doenças. Além disso, as perdas refletem-se no ambiente de trabalho, atingindo, muitas vezes, os demais trabalhadores, com a queda da produtividade e da qualidade, a ocorrência de doenças profissionais e acidentes de trabalho, causando, ainda, a rotatividade de trabalhadores e o aumento de ações judiciais pleiteando direitos trabalhistas e indenizações em razão do assédio sofrido.</a:t>
            </a:r>
            <a:r>
              <a:rPr lang="pt-BR" sz="16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9495971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12545"/>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13 - Do Conhecimento de Assédio Sexual no ambiente de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Se você é testemunha de cena(s) de assédio sexual no trabalho supere o seu medo, seja solidário, denuncie: você poderá ser “a próxima vítima”. Não esqueça que o medo reforça o poder do agressor! Você pode cooperar das seguintes formas: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Oferecer apoio à vítima, inclusive na coleta das provas;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Disponibilizar-se como testemunha;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Procurar o sindicato e relatar o acontecido;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Apresentar a situação a outros trabalhadores e solicitar mobilização;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Denunciar aos órgãos públicos competentes;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Comunicar ao setor responsável ou ao superior hierárquico do assediador.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23039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87466"/>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14 - Para Quem Denunciar o Assédio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Se você é vítima ou tem conhecimento da prática do assédio sexual no trabalho, você pode denunciar em quaisquer destes meios: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1 - Nos espaços de confiança da empresa, a exemplo de “urnas de sugestão” ou Ouvidorias;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2 - Nos Sindicatos ou Associações;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3 - Nas Gerências do Ministério do Trabalho;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4 - No Ministério Público do Trabalho da sua localidade;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5 - Na Delegacia da Mulher, caso a vítima seja mulher, e, na falta desta, em uma delegacia comum. Se, eventualmente, a vítima for homem, registrar a ocorrência na delegacia comum. Nada impede, ainda, que a vítima busque assistência jurídica para ajuizamento de ação trabalhista na Justiça do Trabalho.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19271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48590"/>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15 - Das Consequências do Assédio Sexual no Serviço Público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Na esfera federal, embora a Lei n° 8.112/90 não aborde expressamente a questão do assédio sexual, a conduta do assediador pode ser punida, pois afronta o dever de moralidade, podendo constituir-se em incontinência de conduta.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A prática do assédio sexual viola os seguintes deveres, dentre outros: manter conduta compatível com a moralidade administrativa (art. 116, inciso IX); tratar as pessoas com urbanidade (art. 116, inciso II).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Quando o assediador é servidor público pode ser punido tanto na esfera civil, como nas esferas administrativa e penal. O servidor pode sofrer, inclusive, a penalidade de dispensa, após regular processo disciplinar, em caso de prática de assédio sexual.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Na esfera estadual, alguns Estados possuem legislação específica sobre assédio sexual no serviço público.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64579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16686"/>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15 - Das Consequências do Assédio Sexual no Serviço Público</a:t>
            </a: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sexual também pode configurar ato de improbidade administrativa, com base no art. 11 da Lei n. 8.429/92, por atentar contra os princípios da Administração Pública. A prática do assédio pode levar à perda da função pública do agente.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Estado (União, Estado ou Município) pode ser responsabilizado civilmente pelos danos materiais e morais sofridos pela vítima, porque possui, segundo atribuição legal (art. 37, §6º da CF) responsabilidade objetiva, que independe de prova de culpa. Ao ser comprovado o assédio e o dano, cabe ao Estado indenizar a vítima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21835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041345"/>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16 - Da atuação do Ministério Público do Trabalho no combate ao assédio sexual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Ministério Público do Trabalho (MPT) é um órgão independente que defende a ordem jurídica e a legislação trabalhista, quando houver interesse relevante, procurando regularizar e mediar as relações entre empregados e empregadores. Cabe ao MPT promover a ação civil pública no âmbito da Justiça do Trabalho para defesa de interesses coletivos, quando desrespeitados direitos sociais constitucionalmente garantidos aos trabalhadores.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950984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1813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16 - Da atuação do Ministério Público do Trabalho no combate ao assédio sexual </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O MPT também exerce importante papel na resolução administrativa (extrajudicial) de conflitos. A partir do recebimento de denúncia, ou por iniciativa própria, pode instaurar inquéritos civis e outros procedimentos administrativos; notificar as partes envolvidas para que compareçam a audiências, forneçam documentos e outras informações necessárias; firmar termo de ajuste de conduta, visando à regularização das condutas.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Sendo assim, o MPT possui atribuição para atuar no combate ao assédio sexual, de forma preventiva ou repressiva, buscando a garantia dos direitos fundamentais do trabalho e a preservação do meio ambiente de trabalho saudável, seguro e livre de discriminação.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21892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14393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17 - Quanto as Legislações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Constituição Federal, em seu 1º artigo, fixa os fundamentos da República, entre eles: cidadania, dignidade da pessoa humana e os valores sociais da livre iniciativa (art. 1º, incisos II, III e IV).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Em seu artigo 3º, a CF/88 elenca os objetivos fundamentais da República: a construção de uma sociedade livre, justa e solidária e a promoção do bem de todos, sem preconceitos de origem, raça, sexo, cor, idade e quaisquer outras formas de discriminação (art. 3º, incisos I e IV).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1274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56507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17 - Quanto as Legislações</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A Constituição Federal prevê, ainda, em seu artigo 5º que “todos são iguais perante a lei, sem distinção de qualquer natureza, garantindo-se aos brasileiros e aos estrangeiros residentes no País a inviolabilidade do direito à vida, à liberdade, à igualdade, à segurança e à propriedade, nos termos seguintes: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I – homens e mulheres são iguais em direitos e obrigações, nos termos desta Constituição;”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III – ninguém será submetido à tortura nem a tratamento desumano ou degradante” (art. 5º, inciso I e II)”.</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05127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14393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17.1 - Código Penal (1940)</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No âmbito criminal a Lei nº 10.224, de 15 de maio de 2001, introduziu no Código Penal o artigo 216-A, criminalizando o assédio sexual nas relações de trabalho e de ascendência. Define-se, assim, o assédio como “Constranger alguém com o intuito de obter vantagem ou favorecimento sexual, prevalecendo-se o agente da sua condição de superior hierárquico ou ascendência inerente ao exercício de emprego, cargo ou função”.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Pena – detenção de um a dois anos.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1137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634089"/>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No que diz respeito à mulher, essa compreensão é essencial para perfazer a verdadeira e real igualdade de oportunidades. A noção de que as desigualdades e a discriminação não estão na pessoa da mulher, porém no que a rodeia, no local em que trabalha e na sociedade em que está inserida. É na interação das pessoas com o meio que as desigualdades acontecem e a discriminação da mulher no trabalho só pode ser sentida e vista como um problema, quando a mulher se inseriu no mercado de trabalho lado a lado com os homens.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Importante, então, destacar que a inclusão e a construção de uma sociedade que prestigie e reconheça a diversidade depende, em grande medida, do rompimento de preconceitos, estereótipos e barreiras não apenas físicas, mas atitudinais. Essa faceta é essencial no que tange à discriminação e violências sofridas pela mulher no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37185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996992"/>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17.1 - Código Penal (1940)</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Art. 44 – As penas restritivas de direitos são autônomas e substituem as privativas de liberdade, quando: I – aplicada pena privativa de liberdade não superior a quatro anos e o crime não for cometido com violência ou grave ameaça à pessoa ou, qualquer que seja a pena aplicada, se o crime for culposo. Esclarece-se que embora haja previsão para pena de privação de liberdade, em conformidade com a art. 44, acima mencionado, do Código Penal desde que não haja violência ou grave ameaça à pessoa, a prisão poderá ser substituída pelas chamadas penas alternativas: prestação de serviços à comunidade, doações de cestas básicas a instituições de caridade, entre outras.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60377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81035"/>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17.2 - No Serviço Público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Embora a Lei nº 8.112, de 11 de dezembro de 1990, não aborde claramente a questão do assédio sexual, a conduta do assediador pode ser punida, pois afronta o dever de moralidade, podendo constituir-se em incontinência de conduta.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prática do assédio sexual viola o dever de manter conduta compatível com a moralidade administrativa (art. 116, inciso IX), de tratar as pessoas com urbanidade (art.116, inciso II) e de ser leal às instituições a que servir (art.116, inciso XI). Além disso, a Lei nº 8.112/90 prevê que é proibido ao servidor promover manifestação de apreço ou desapreço no recinto da repartição (art.117, inciso V).</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46606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464282"/>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17.2 - No Serviço Público</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O Decreto nº 1.171, de 22 de junho de 1994, o qual aprova o Código de Ética Profissional do Serviço Público Civil do Poder Executivo, também prevê vedações às condutas dos servidores. “XV – É vedado ao servidor público: f) permitir que perseguições, simpatias, antipatias, caprichos, paixões ou interesses de ordem pessoal que interfiram no trato com o público, com os jurisdicionados administrativos ou com colegas hierarquicamente superiores ou inferiores”. (Cap. I, Seção III – Das Vedações ao Servidor Público).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89035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243406"/>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17.2.1 - Sanções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No âmbito das relações administrativas, ou seja, no serviço público, o assediador pode receber punições disciplinares, de acordo leis próprias. No artigo 127, incisos seguintes, da Lei nº 8.112/90 são estabelecidas as penalidades disciplinares que podem ser aplicadas aos servidores, entre elas: advertência; suspensão; demissão; cassação de aposentadoria ou disponibilidade, destituição de cargo em comissão; destituição de função comissionada. A lei dispõe, ainda, que na aplicação das penalidades deverão ser consideradas a natureza e a gravidade da infração cometida, os danos que dela provierem para o serviço público, as circunstâncias agravantes ou atenuantes e os antecedentes funcionais (art. 128, caput).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Destaca-se que é garantida a apuração dos fatos por meio de sindicância e/ou processo administrativo disciplinar, em que seja garantida a ampla defesa do servidor acusado de cometer atos de assédio sexual.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55345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40424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17.2.2 - Responsabilidade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Sendo o assediador servidor público, o Estado (União, estado ou município) pode ser responsabilizado pelos danos morais e materiais sofridos pela vítima (responsabilidade objetiva). Por sua vez, comprovado o fato e o dano, o Estado deverá indenizar a vítima, podendo processar o assediador, visando à reparação dos prejuízos que sofrer.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7526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45171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17.3 - Trabalhadores Celetistas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17.3 1 – Da Aplicação da Justa Causa ao Assediador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Constituem justa causa, conforme a Consolidação das Leis do Trabalho (CLT), para rescisão do contrato de trabalho pelo empregador:</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b) incontinência de conduta ou mau procedimento;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h) ato de indisciplina ou de insubordinação;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j) ato lesivo da honra ou da boa fama praticado no serviço contra qualquer pessoa, ou ofensas físicas, nas mesmas condições, salvo em caso de legítima defesa (art. 482, CLT).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56208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96506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17.3.2 - Do Pedido da Rescisão Indireta pelo Assediado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Esse desligamento será requerido, por dispensa indireta, que é a rescisão do contrato de empregado, tendo em vista justa causa praticada pelo empregador e o assédio pode ser considerado como </a:t>
            </a:r>
            <a:r>
              <a:rPr lang="pt-BR" dirty="0">
                <a:effectLst/>
                <a:latin typeface="Arial" panose="020B0604020202020204" pitchFamily="34" charset="0"/>
                <a:ea typeface="Times New Roman" panose="02020603050405020304" pitchFamily="18" charset="0"/>
                <a:cs typeface="Times New Roman" panose="02020603050405020304" pitchFamily="18" charset="0"/>
              </a:rPr>
              <a:t>justa causa do empregador para o empregado tomar a iniciativa da rescisão do contrato de trabalho, estando embasado nas letras “b” e “d” do art. 483 da CLT: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“Art. 483. O empregado poderá considerar rescindido o contrato e pleitear a devida indenização quando: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b – for tratado pelo empregador ou por seus superiores hierárquicos com rigor excessivo;</a:t>
            </a:r>
            <a:endParaRPr lang="pt-BR" dirty="0">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ts val="1800"/>
              </a:lnSpc>
              <a:spcAft>
                <a:spcPts val="1125"/>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d – Não cumprir o empregador as obrigações do contrato”.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74522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40424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17.4 - Responsabilidade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No caso das relações regidas pela CLT, a responsabilidade pode recair sobre o empregador (pessoa física ou jurídica) baseando-se no fato de que cabe a este reprimir condutas indesejáveis. Frisa-se que a responsabilidade do empregador é subjetiva, por dolo ou por culpa, mas com culpa presumida, de modo que se inverte o ônus da prova, ou seja, o empregador deve provar que não agiu culposamente.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47627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85292"/>
            <a:ext cx="7488832" cy="303057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17.5 - Sanções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Consolidação das Leis do Trabalho (CLT) atribui a quem comete condutas de assédio sexual falta grave punível com demissão por justa causa.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17.6 - O assédio sexual gera indenização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Os danos sofridos pela vítima podem gerar direito a indenizações por danos de caráter material e moral.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89645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85292"/>
            <a:ext cx="7488832" cy="2927981"/>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17.6.1 - Servidores Públicos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Podem requerer indenizações que abranjam: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os danos emergentes – que englobam o que a vítima efetivamente perdeu, como no caso do servidor que fica doente em função do assédio, tendo gastos com tratamento médico e medicamentos;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b) os lucros cessantes – o que a vítima deixou de ganhar como no caso do servidor que pediu exoneração porque foi assediado, deixando, assim, de receber os seus vencimentos.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8853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938753"/>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Ampliar o foco da noção de saúde e de meio ambiente para neles incluir o ambiente de trabalho, desvinculando tais conceitos de requisitos meramente matemáticos, físicos, médicos e biológicos até então vigentes, para que o cerne seja o respeito à integridade e dignidade do trabalhador bem como a igualdade de oportunidades é o tom a ser dado na luta pelo ambiente de trabalho sadio e seguro. No mundo contemporâneo, ambiente de trabalho sadio e seguro para a mulher trabalhadora só pode ser o ambiente de trabalho inclusivo, que atenda à sua saúde mental, livre de assédio.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70878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79223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17.6.2 - Trabalhadores Celetistas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Além das indenizações pleiteadas acima, os trabalhadores celetistas podem requerer, também, a rescisão indireta do contrato de trabalho, ou seja, requerer que o contrato seja rompido como se ele tivesse sido demitido, pleiteando também as verbas rescisórias que seriam devidas nessa situação (dentre as quais, o aviso prévio indenizado, a multa do FGTS, etc.).</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0535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4038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17.6.2 - Trabalhadores Celetistas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Esse desligamento será requerido, por dispensa indireta, que é a rescisão do contrato de empregado, tendo em vista justa causa praticada pelo empregador e o assédio pode ser considerado como </a:t>
            </a:r>
            <a:r>
              <a:rPr lang="pt-BR" sz="1600" dirty="0">
                <a:effectLst/>
                <a:latin typeface="Arial" panose="020B0604020202020204" pitchFamily="34" charset="0"/>
                <a:ea typeface="Times New Roman" panose="02020603050405020304" pitchFamily="18" charset="0"/>
                <a:cs typeface="Times New Roman" panose="02020603050405020304" pitchFamily="18" charset="0"/>
              </a:rPr>
              <a:t>justa causa do empregador para o empregado tomar a iniciativa da rescisão do contrato de trabalho, estando embasado nas letras “b” e “d” do art. 483 da CLT:</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base">
              <a:lnSpc>
                <a:spcPts val="18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“Art. 483. O empregado poderá considerar rescindido o contrato e pleitear a devida indenização quando:</a:t>
            </a:r>
          </a:p>
          <a:p>
            <a:pPr algn="just" fontAlgn="base">
              <a:lnSpc>
                <a:spcPts val="18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b – for tratado pelo empregador ou por seus superiores hierárquicos com rigor excessivo;</a:t>
            </a:r>
            <a:endParaRPr lang="pt-BR" sz="1600" dirty="0">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ts val="1800"/>
              </a:lnSpc>
              <a:spcAft>
                <a:spcPts val="1125"/>
              </a:spcAft>
            </a:pPr>
            <a:r>
              <a:rPr lang="pt-BR" sz="1600" dirty="0">
                <a:effectLst/>
                <a:latin typeface="Arial" panose="020B0604020202020204" pitchFamily="34" charset="0"/>
                <a:ea typeface="Times New Roman" panose="02020603050405020304" pitchFamily="18" charset="0"/>
                <a:cs typeface="Times New Roman" panose="02020603050405020304" pitchFamily="18" charset="0"/>
              </a:rPr>
              <a:t>d – Não cumprir o empregador as obrigações do contrato”.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Cabe ainda salientar que a reforma trabalhista, trazida pela Lei nº 13.467/2017, disciplinou sobre o Dano Extrapatrimonial, em seus artigos 223ª e seguintes da CLT, cabendo a justiça do trabalho apreciá-lo.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79375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4824537" cy="1191480"/>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lang="pt-BR" sz="3200" dirty="0">
                <a:solidFill>
                  <a:srgbClr val="000000"/>
                </a:solidFill>
                <a:latin typeface="Arial Black" panose="020B0A04020102020204" pitchFamily="34" charset="0"/>
                <a:ea typeface="Calibri" panose="020F0502020204030204" pitchFamily="34" charset="0"/>
                <a:cs typeface="Times New Roman" panose="02020603050405020304" pitchFamily="18" charset="0"/>
              </a:rPr>
              <a:t>MÓDULO II – DO ASSÉDIO MORAL</a:t>
            </a:r>
            <a:endParaRPr kumimoji="0" lang="pt-BR" sz="3200" b="0" i="0" u="none" strike="noStrike" kern="1200" cap="none" spc="0" normalizeH="0" baseline="0" noProof="0" dirty="0">
              <a:ln>
                <a:noFill/>
              </a:ln>
              <a:solidFill>
                <a:srgbClr val="000000"/>
              </a:solidFill>
              <a:effectLst/>
              <a:uLnTx/>
              <a:uFillTx/>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39919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482453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000" b="1" i="0" u="none" strike="noStrike" kern="1200" cap="none" spc="0" normalizeH="0" baseline="0" noProof="0" dirty="0">
                <a:ln>
                  <a:noFill/>
                </a:ln>
                <a:solidFill>
                  <a:srgbClr val="000000"/>
                </a:solidFill>
                <a:effectLst/>
                <a:uLnTx/>
                <a:uFillTx/>
                <a:latin typeface="Arial"/>
                <a:ea typeface="+mn-ea"/>
                <a:cs typeface="+mn-cs"/>
              </a:rPr>
              <a:t>01. INTRODUÇÃO</a:t>
            </a:r>
          </a:p>
        </p:txBody>
      </p:sp>
    </p:spTree>
    <p:extLst>
      <p:ext uri="{BB962C8B-B14F-4D97-AF65-F5344CB8AC3E}">
        <p14:creationId xmlns:p14="http://schemas.microsoft.com/office/powerpoint/2010/main" val="3574716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996992"/>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como fator de degradação do ambiente profissional, não é um fenômeno recente. Nas sociedades contemporâneas, o estímulo à competitividade e ao individualismo vem intensificando essa prática. Por outro lado, é crescente a preocupação dos legisladores, dos organismos internacionais de direitos humanos, dos profissionais do direito e da saúde, entre outros, com a identificação, a prevenção e a repressão do assédio moral.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atinge ambos os sexos e todas as raças e etnias. Entretanto, sabe-se que a diversidade étnica/racial e a equidade entre os gêneros nem sempre são respeitadas nas relações laborais, determinando impactos diferenciados no acesso ao emprego e na permanência e ascensão na carreira.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1916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5157822"/>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As condições de trabalho e as relações entre trabalhadores influenciam a qualidade de vida dos indivíduos e a sua produtividade. Por isso, cada vez mais, o serviço público e a iniciativa privada promovem políticas preventivas e repressivas voltadas a combater o assédio, para preservar a dignidade humana e demais direitos fundamentais dos servidores públicos, dos empregados e dos estagiários.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dirty="0" err="1">
                <a:effectLst/>
                <a:latin typeface="Arial" panose="020B0604020202020204" pitchFamily="34" charset="0"/>
                <a:ea typeface="Calibri" panose="020F0502020204030204" pitchFamily="34" charset="0"/>
                <a:cs typeface="Times New Roman" panose="02020603050405020304" pitchFamily="18" charset="0"/>
              </a:rPr>
              <a:t>Obs</a:t>
            </a:r>
            <a:r>
              <a:rPr lang="pt-BR" b="1" dirty="0">
                <a:effectLst/>
                <a:latin typeface="Arial" panose="020B0604020202020204" pitchFamily="34" charset="0"/>
                <a:ea typeface="Calibri" panose="020F0502020204030204" pitchFamily="34" charset="0"/>
                <a:cs typeface="Times New Roman" panose="02020603050405020304" pitchFamily="18" charset="0"/>
              </a:rPr>
              <a: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não é um problema meramente individual. Ele reproduz no ambiente de trabalho práticas enraizadas num contexto social, econômico, organizacional e cultural mais vasto de desigualdades sociais, principalmente as relacionadas ao gênero e à raça. Como consequência, produz efeitos negativos que ultrapassam a esfera do trabalhador para atingir o ente público, a empresa e a comunidade.</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97333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94399"/>
          </a:xfrm>
          <a:prstGeom prst="rect">
            <a:avLst/>
          </a:prstGeom>
          <a:noFill/>
        </p:spPr>
        <p:txBody>
          <a:bodyPr wrap="square">
            <a:spAutoFit/>
          </a:bodyPr>
          <a:lstStyle/>
          <a:p>
            <a:pPr algn="just">
              <a:lnSpc>
                <a:spcPct val="115000"/>
              </a:lnSpc>
              <a:spcBef>
                <a:spcPts val="2250"/>
              </a:spcBef>
              <a:spcAft>
                <a:spcPts val="800"/>
              </a:spcAft>
            </a:pPr>
            <a:r>
              <a:rPr lang="pt-BR" dirty="0">
                <a:effectLst/>
                <a:latin typeface="Arial" panose="020B0604020202020204" pitchFamily="34" charset="0"/>
                <a:ea typeface="Times New Roman" panose="02020603050405020304" pitchFamily="18" charset="0"/>
              </a:rPr>
              <a:t>Cabe ainda destacar que o assédio moral vem tomando proporções cada vez maiores, estamos diante de uma evolução da sociedade, e as relações de trabalho tem ganhado, maior destaque pelo simples fato de que vivemos mais tempo no trabalho do que em nossa residência. Considerando que o trabalho além de ser primordial atende necessidades que se tornam essenciais para manter sua integridade, honrar compromissos e ser o mantenedor da família, a partir desse convívio por muito tempo em um mesmo ambiente, surgem situações desagradáveis que desestabilizam, atitudes que ofendem e são constrangedoras, a chamamos de assédio moral levando em consideração que foi uma das denúncias mais feita nos últimos dez anos.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28084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212948"/>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Times New Roman" panose="02020603050405020304" pitchFamily="18" charset="0"/>
                <a:cs typeface="Times New Roman" panose="02020603050405020304" pitchFamily="18" charset="0"/>
              </a:rPr>
              <a:t>Muitos casos vão parar na Justiça do Trabalho, uma pesquisa feita pelo TST em 2018 revelam que a mais 56.160 novos casos, a triste realidade e que no Brasil não existe uma lei específica para punir esse tipo de violência, em alguns casos no processo de Reclamação Trabalhista quando vem a denúncia e existe prova concreta sofrida por partes, do que se disse e provou, e quando a prova e evidente, condena-se a empresa por assédio moral na intensão de que essa condenação venha inibir outros gestores a cometerem tal situação entre seus colaboradores. Tratamos de assédio moral qualquer ação utilizada por pessoas ou grupos para hostilizar a vítima através de comportamentos, gestos, falas ou até mesmo de forma escrita, atingindo diretamente a pessoa que está sofrendo o assédio, e isso traz muitas consequências, exemplos: Danos psicológicos e materiais.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09199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68"/>
        <p:cNvGrpSpPr/>
        <p:nvPr/>
      </p:nvGrpSpPr>
      <p:grpSpPr>
        <a:xfrm>
          <a:off x="0" y="0"/>
          <a:ext cx="0" cy="0"/>
          <a:chOff x="0" y="0"/>
          <a:chExt cx="0" cy="0"/>
        </a:xfrm>
      </p:grpSpPr>
      <p:cxnSp>
        <p:nvCxnSpPr>
          <p:cNvPr id="870" name="Google Shape;870;p66"/>
          <p:cNvCxnSpPr/>
          <p:nvPr/>
        </p:nvCxnSpPr>
        <p:spPr>
          <a:xfrm>
            <a:off x="542275" y="1017333"/>
            <a:ext cx="0" cy="904063"/>
          </a:xfrm>
          <a:prstGeom prst="straightConnector1">
            <a:avLst/>
          </a:prstGeom>
          <a:noFill/>
          <a:ln w="76200" cap="flat" cmpd="sng">
            <a:solidFill>
              <a:schemeClr val="accent1"/>
            </a:solidFill>
            <a:prstDash val="solid"/>
            <a:round/>
            <a:headEnd type="none" w="med" len="med"/>
            <a:tailEnd type="none" w="med" len="med"/>
          </a:ln>
        </p:spPr>
      </p:cxnSp>
      <p:sp>
        <p:nvSpPr>
          <p:cNvPr id="5" name="CaixaDeTexto 4"/>
          <p:cNvSpPr txBox="1"/>
          <p:nvPr/>
        </p:nvSpPr>
        <p:spPr>
          <a:xfrm>
            <a:off x="683567" y="1019549"/>
            <a:ext cx="4824537" cy="1191480"/>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pt-BR" sz="3200" b="0" i="0" u="none" strike="noStrike" kern="1200" cap="none" spc="0" normalizeH="0" baseline="0" noProof="0" dirty="0">
                <a:ln>
                  <a:noFill/>
                </a:ln>
                <a:solidFill>
                  <a:srgbClr val="000000"/>
                </a:solidFill>
                <a:effectLst/>
                <a:uLnTx/>
                <a:uFillTx/>
                <a:latin typeface="Arial Black" panose="020B0A04020102020204" pitchFamily="34" charset="0"/>
                <a:ea typeface="Calibri" panose="020F0502020204030204" pitchFamily="34" charset="0"/>
                <a:cs typeface="Times New Roman" panose="02020603050405020304" pitchFamily="18" charset="0"/>
              </a:rPr>
              <a:t>MÓDULO II – DO ASSÉDIO MORAL </a:t>
            </a:r>
          </a:p>
        </p:txBody>
      </p:sp>
    </p:spTree>
    <p:extLst>
      <p:ext uri="{BB962C8B-B14F-4D97-AF65-F5344CB8AC3E}">
        <p14:creationId xmlns:p14="http://schemas.microsoft.com/office/powerpoint/2010/main" val="11979792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62843"/>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2.1 – Conceito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O assédio moral consiste na repetição deliberada de gestos, palavras (orais ou escritas) e/ou comportamentos que expõem o/s servidor/a, o/a empregado/a ou o/a estagiário/a, ou ainda, o grupo de servidores/as ou empregados/as, a situações humilhantes e constrangedoras, capazes de lhes causar ofensa à personalidade, à dignidade ou à integridade psíquica ou física, com o objetivo de excluí-los/</a:t>
            </a:r>
            <a:r>
              <a:rPr lang="pt-BR" sz="1600" dirty="0" err="1">
                <a:effectLst/>
                <a:latin typeface="Arial" panose="020B0604020202020204" pitchFamily="34" charset="0"/>
                <a:ea typeface="Calibri" panose="020F0502020204030204" pitchFamily="34" charset="0"/>
                <a:cs typeface="Times New Roman" panose="02020603050405020304" pitchFamily="18" charset="0"/>
              </a:rPr>
              <a:t>las</a:t>
            </a:r>
            <a:r>
              <a:rPr lang="pt-BR" sz="1600" dirty="0">
                <a:effectLst/>
                <a:latin typeface="Arial" panose="020B0604020202020204" pitchFamily="34" charset="0"/>
                <a:ea typeface="Calibri" panose="020F0502020204030204" pitchFamily="34" charset="0"/>
                <a:cs typeface="Times New Roman" panose="02020603050405020304" pitchFamily="18" charset="0"/>
              </a:rPr>
              <a:t> das suas funções ou de deteriorar o ambiente de trabalho.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A habitualidade da conduta e a intencionalidade são indispensáveis para a caracterização do assédio moral.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Ainda que frequentemente a prática do assédio moral ocorra no local de trabalho, é possível que se verifique em outros ambientes, desde que o seu exercício esteja relacionado às relações de poder desenvolvidas na esfera profissional</a:t>
            </a:r>
            <a:r>
              <a:rPr lang="pt-BR" sz="1600" dirty="0">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522373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2301656"/>
          </a:xfrm>
          <a:prstGeom prst="rect">
            <a:avLst/>
          </a:prstGeom>
          <a:noFill/>
        </p:spPr>
        <p:txBody>
          <a:bodyPr wrap="square">
            <a:spAutoFit/>
          </a:bodyPr>
          <a:lstStyle/>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“invisibilidade” da mulher na sociedade está superada graças em grande medida à sua inclusão no trabalho, especialmente numa sociedade capitalista, de consumo. O assalariamento feminino fez a sociedade “encarar” a mulher como ser dotado de direitos. O cenário de precarização, exploração, abusos e informalidade, contudo, demonstram que o grande volume de inserção no trabalho não veio acompanhado de eficácia de direitos fundamentais às mulheres.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198200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82538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Primeiro, é importante deixar claro que para caracterizar o assédio moral é necessário que as situações precisam ser recorrentes e não episódios esporádicos.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Outro ponto importante a ressaltar é que cobranças no ambiente corporativo sempre vão existir, mas a forma com que isso acontece, seus excessos, extrapolando as barreiras da relação entre empregador e empregado, pode acabar gerando assédio moral.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76242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88812"/>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Exemplos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Retirar autonomia funcional dos trabalhadores ou privá-los de acesso aos instrumentos de trabalho;</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 Contestar sistematicamente todas as suas decisões e criticar o seu trabalho de modo exagerado ou injusto;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Entregar, de forma permanente, quantidade superior de tarefas comparativamente a seus colegas ou exigir a execução de tarefas urgentes de forma permanente;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Atribuir, de propósito e com frequência, tarefas inferiores ou superiores, distintas das suas atribuições;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97865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12545"/>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Exemplos</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Controlar a frequência e o tempo de utilização de banheiros;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Pressionar para que não exerçam seus direitos estatutários ou trabalhistas;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Dificultar ou impedir promoções ou o exercício de funções diferenciadas;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Invadir a vida privada da pessoa com ligações telefônicas ou cartas;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Segregar a pessoa assediada no ambiente de trabalho, seja fisicamente, seja mediante recusa de comunicação;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Agredir verbalmente, dirigir gestos de desprezo, alterar o tom de voz ou ameaçar com outras formas de violência física;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28822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88812"/>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Exemplos</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Criticar a vida privada, as preferências pessoais ou as convicções da pessoa assediada;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Espalhar boatos ou fofocas a respeito da pessoa assediada, ou fazer piadas, procurando desmerecê-la ou constrangê-la perante seus superiores, colegas ou subordinados;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Desconsiderar problemas de saúde ou recomendações médicas na distribuição de tarefas;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Isolar a pessoa assediada de confraternizações, almoços e atividades realizadas em conjunto com os demais colegas.</a:t>
            </a:r>
            <a:r>
              <a:rPr lang="pt-BR"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59048089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616777"/>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Exemplos</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Forçar o empregado a pedir demissão; </a:t>
            </a:r>
            <a:r>
              <a:rPr lang="pt-BR" sz="1800" dirty="0">
                <a:effectLst/>
                <a:latin typeface="Arial" panose="020B0604020202020204" pitchFamily="34" charset="0"/>
                <a:ea typeface="Times New Roman" panose="02020603050405020304" pitchFamily="18" charset="0"/>
                <a:cs typeface="Times New Roman" panose="02020603050405020304" pitchFamily="18" charset="0"/>
              </a:rPr>
              <a:t>esse talvez seja o assédio mais comum cometido nas empresas.  Ocorre quando um gestor ou colega de trabalho age de forma a desestabilizar o trabalhador, que chega ao ponto de pedir demissão, pois não enxerga mais nenhuma alternativa.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Uma situação recorrente dentro desse tipo de assédio é aquela típica frase que, em um primeiro momento, parece até inofensiva: Se você está achando ruim, pode pedir as contas. Mas independente da situação, se o trabalhador está sendo forçado a pedir demissão é considerado assédio moral.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Brincadeiras que levam ao constrangimento;</a:t>
            </a:r>
            <a:endParaRPr lang="pt-BR" sz="1800" b="1" u="sng"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76234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32990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2.1.1 - Exemplos Mais Comuns de Assédio Moral</a:t>
            </a:r>
          </a:p>
          <a:p>
            <a:pPr algn="just">
              <a:lnSpc>
                <a:spcPct val="115000"/>
              </a:lnSpc>
              <a:spcAft>
                <a:spcPts val="800"/>
              </a:spcAft>
            </a:pPr>
            <a:r>
              <a:rPr lang="pt-BR" sz="1800" b="1" u="sng" dirty="0">
                <a:effectLst/>
                <a:latin typeface="Arial" panose="020B0604020202020204" pitchFamily="34" charset="0"/>
                <a:ea typeface="Calibri" panose="020F0502020204030204" pitchFamily="34" charset="0"/>
                <a:cs typeface="Times New Roman" panose="02020603050405020304" pitchFamily="18" charset="0"/>
              </a:rPr>
              <a:t>Exemplos</a:t>
            </a:r>
          </a:p>
          <a:p>
            <a:pPr algn="just">
              <a:lnSpc>
                <a:spcPct val="115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Xingamentos e agressões verbais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solidFill>
                  <a:srgbClr val="292929"/>
                </a:solidFill>
                <a:effectLst/>
                <a:latin typeface="Arial" panose="020B0604020202020204" pitchFamily="34" charset="0"/>
                <a:ea typeface="Times New Roman" panose="02020603050405020304" pitchFamily="18" charset="0"/>
                <a:cs typeface="Times New Roman" panose="02020603050405020304" pitchFamily="18" charset="0"/>
              </a:rPr>
              <a:t>- Apelidos pejorativos e xingamentos, m</a:t>
            </a: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uitas vezes os apelidos não são vistos como brincadeira para aqueles que passam por isso. Até porque há duas situações bem diferentes: uma é pessoas próximas o chamarem de alguma denominação que você mesmo dá essa permissão. A outra é terem colocado algum apelido que faz com que você se sinta mal.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pt-B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 qualquer forma, xingamentos no local de trabalho, apelidos pejorativos ou pessoas que o tratam mal pode ser caracterizado como assédio</a:t>
            </a:r>
            <a:r>
              <a:rPr lang="pt-BR" sz="2000" dirty="0">
                <a:solidFill>
                  <a:srgbClr val="000000"/>
                </a:solidFill>
                <a:effectLst/>
                <a:latin typeface="Lato" panose="020F0502020204030203" pitchFamily="34" charset="0"/>
                <a:ea typeface="Times New Roman" panose="02020603050405020304" pitchFamily="18" charset="0"/>
                <a:cs typeface="Times New Roman" panose="02020603050405020304" pitchFamily="18" charset="0"/>
              </a:rPr>
              <a:t>. </a:t>
            </a:r>
            <a:endParaRPr lang="pt-BR" sz="1800" b="1" u="sng"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41266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349122"/>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2.1.2 - Exemplos Específicos de Assédio Moral Contra as Mulheres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Dificultar ou impedir que as gestantes compareçam a consultas médicas fora da empresa;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Interferir no planejamento familiar das mulheres, exigindo que não engravidem;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Desconsiderar recomendações médicas às gestantes na distribuição de tarefas;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Desconsiderar sumariamente a opinião técnica da mulher em sua área de conhecimento</a:t>
            </a:r>
            <a:r>
              <a:rPr lang="pt-BR" dirty="0">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7033060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036024"/>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3 - Da Distinção entre Assédio Moral e Atos de Gestão.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A prática de atos de gestão administrativa, sem a finalidade discriminatória, não caracteriza assédio moral, como a atribuição de tarefas aos subordinados, a transferência do servidor ou do empregado para outra lotação ou outro posto de trabalho, a alteração da jornada de trabalho, a destituição de funções comissionadas etc. Importa ressaltar que a tônica que rege esses atos de gestão administrativa, diferenciando-os de atos de assédio, é que estejam vinculados ao interesse da Administração ou da empresa e que sejam razoáveis</a:t>
            </a:r>
            <a:r>
              <a:rPr lang="pt-BR" sz="1600"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44095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586127"/>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3 - Da Distinção entre Assédio Moral e Atos de Gestão.</a:t>
            </a: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Também </a:t>
            </a:r>
            <a:r>
              <a:rPr lang="pt-BR" sz="1600" b="1" dirty="0">
                <a:effectLst/>
                <a:latin typeface="Arial" panose="020B0604020202020204" pitchFamily="34" charset="0"/>
                <a:ea typeface="Calibri" panose="020F0502020204030204" pitchFamily="34" charset="0"/>
                <a:cs typeface="Times New Roman" panose="02020603050405020304" pitchFamily="18" charset="0"/>
              </a:rPr>
              <a:t>não</a:t>
            </a:r>
            <a:r>
              <a:rPr lang="pt-BR" sz="1600" dirty="0">
                <a:effectLst/>
                <a:latin typeface="Arial" panose="020B0604020202020204" pitchFamily="34" charset="0"/>
                <a:ea typeface="Calibri" panose="020F0502020204030204" pitchFamily="34" charset="0"/>
                <a:cs typeface="Times New Roman" panose="02020603050405020304" pitchFamily="18" charset="0"/>
              </a:rPr>
              <a:t> caracterizam assédio moral os conflitos esporádicos com colegas ou chefias, nem o exercício de atividade psicologicamente estressante e desgastante, ou as críticas construtivas ou avaliações do trabalho realizadas por colegas ou superiores, desde que não sejam realizadas em público e que não exponham o servidor a situações vexatórias.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b="1" u="sng" dirty="0" err="1">
                <a:effectLst/>
                <a:latin typeface="Arial" panose="020B0604020202020204" pitchFamily="34" charset="0"/>
                <a:ea typeface="Calibri" panose="020F0502020204030204" pitchFamily="34" charset="0"/>
                <a:cs typeface="Times New Roman" panose="02020603050405020304" pitchFamily="18" charset="0"/>
              </a:rPr>
              <a:t>Obs</a:t>
            </a:r>
            <a:r>
              <a:rPr lang="pt-BR" sz="1600" b="1" u="sng"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O ato isolado de violência psicológica no trabalho não se confunde com o assédio moral no trabalho, embora também possa ensejar a responsabilização civil, administrativa, trabalhista e criminal do agressor, a depender da gravidade.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O assédio moral pressupõe, conjuntamente: repetição (habitualidade); intencionalidade (fim discriminatório); direcionalidade (agressão dirigida a pessoa ou a grupo determinado); e temporalidade.</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67068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73212"/>
          </a:xfrm>
          <a:prstGeom prst="rect">
            <a:avLst/>
          </a:prstGeom>
          <a:noFill/>
        </p:spPr>
        <p:txBody>
          <a:bodyPr wrap="square">
            <a:spAutoFit/>
          </a:bodyPr>
          <a:lstStyle/>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3.1 - Das Formas de Assédio Moral</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O assédio moral manifesta-se de três modos distintos:</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3.1.1 - Vertical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Relações de trabalho marcadas pela diferença de posição hierárquica. Pode ser: descendente (assédio praticado por superior hierárquico); ascendente (assédio praticado por subordinado);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3.1.2 - Horizontal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Relações de trabalho sem distinção hierárquica, ou seja, entre colegas de trabalho sem relação de subordinação;</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b="1" u="sng" dirty="0">
                <a:effectLst/>
                <a:latin typeface="Arial" panose="020B0604020202020204" pitchFamily="34" charset="0"/>
                <a:ea typeface="Calibri" panose="020F0502020204030204" pitchFamily="34" charset="0"/>
                <a:cs typeface="Times New Roman" panose="02020603050405020304" pitchFamily="18" charset="0"/>
              </a:rPr>
              <a:t>3.1.3 - Misto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dirty="0">
                <a:effectLst/>
                <a:latin typeface="Arial" panose="020B0604020202020204" pitchFamily="34" charset="0"/>
                <a:ea typeface="Calibri" panose="020F0502020204030204" pitchFamily="34" charset="0"/>
                <a:cs typeface="Times New Roman" panose="02020603050405020304" pitchFamily="18" charset="0"/>
              </a:rPr>
              <a:t>Consiste na cumulação do assédio moral vertical e do horizontal. A pessoa é assediada por superiores hierárquicos e por colegas de trabalho com os quais não mantém relação de subordinação.</a:t>
            </a:r>
            <a:r>
              <a:rPr lang="pt-BR" sz="16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64422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978931"/>
            <a:ext cx="7488832" cy="4132734"/>
          </a:xfrm>
          <a:prstGeom prst="rect">
            <a:avLst/>
          </a:prstGeom>
          <a:noFill/>
        </p:spPr>
        <p:txBody>
          <a:bodyPr wrap="square">
            <a:spAutoFit/>
          </a:bodyPr>
          <a:lstStyle/>
          <a:p>
            <a:pPr algn="just">
              <a:lnSpc>
                <a:spcPct val="107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Deixar de considerar o assédio sexual uma prática corriqueira, parte da rotina das organizações de trabalho e meio de subjugar a mulher em suas competências profissionais é emergencial. A cultura que alimenta o estupro é a cultura que alimenta o assédio. Ver a mulher como objeto e seu corpo como propriedade masculina é algo incompatível com princípios da não-discriminação, da dignidade da pessoa humana, da valorização do trabalho e prejudica sobremaneira a igual oportunidade de acesso e de manutenção de emprego.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sexual no ambiente de trabalho deve ser debatido de forma séria e comprometida, não só pela classe trabalhadora, mas por toda a sociedade. Enquanto houver vítimas de assédio sexual, com todos os males daí inerentes, a luta pela mudança dessa realidade deve continua</a:t>
            </a:r>
            <a:r>
              <a:rPr lang="pt-BR" sz="1600" dirty="0">
                <a:effectLst/>
                <a:latin typeface="Arial" panose="020B0604020202020204" pitchFamily="34" charset="0"/>
                <a:ea typeface="Calibri" panose="020F0502020204030204" pitchFamily="34" charset="0"/>
                <a:cs typeface="Times New Roman" panose="02020603050405020304" pitchFamily="18" charset="0"/>
              </a:rPr>
              <a:t>r.</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16440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129308"/>
            <a:ext cx="7488832" cy="3462486"/>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4 - Quem Assedia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Qualquer pessoa pode praticar assédio moral. Entretanto, de modo geral, o assediador é autoritário, manipulador e abusa do poder conferido em razão do cargo, emprego ou função. O assediador, de maneira geral, é arrogante, desmotivador, tem necessidade de demonstrar poder, não costuma assumir responsabilidades, reconhecer suas falhas e valorizar o trabalho dos demais. Importante mencionar que essa é uma descrição genérica e o assediador pode não se enquadrar totalmente no perfil descrito.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pode ser praticado por uma ou mais pessoas.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25070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565079"/>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4.1 - Quem é assediado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Qualquer pessoa pode sofrer assédio moral. O assédio moral pode ser praticado contra uma pessoa ou contra um grupo determinado de pessoas.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4.1.2 - Mulheres e Homens Sofrem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Mulheres e homens podem ser vítimas, mas as mulheres são as principais atingidas com essa forma de violência no ambiente de trabalho, conforme diversas pesquisas comprovam. Somada ao gênero, a raça é também um fator de discriminação. Em conclusão, as mais afetadas com o assédio moral são as mulheres negras.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54952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235758"/>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4.1.3 - Alvos Preferenciais do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Sexo feminino;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Raça e etnia;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r>
              <a:rPr lang="pt-BR" dirty="0" err="1">
                <a:effectLst/>
                <a:latin typeface="Arial" panose="020B0604020202020204" pitchFamily="34" charset="0"/>
                <a:ea typeface="Calibri" panose="020F0502020204030204" pitchFamily="34" charset="0"/>
                <a:cs typeface="Times New Roman" panose="02020603050405020304" pitchFamily="18" charset="0"/>
              </a:rPr>
              <a:t>PcDs</a:t>
            </a:r>
            <a:r>
              <a:rPr lang="pt-BR" dirty="0">
                <a:effectLst/>
                <a:latin typeface="Arial" panose="020B0604020202020204" pitchFamily="34" charset="0"/>
                <a:ea typeface="Calibri" panose="020F0502020204030204" pitchFamily="34" charset="0"/>
                <a:cs typeface="Times New Roman" panose="02020603050405020304" pitchFamily="18" charset="0"/>
              </a:rPr>
              <a:t> (Pessoas com Deficiência);</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LGBTI+;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Doentes e acidentados;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t>
            </a:r>
            <a:r>
              <a:rPr lang="pt-BR" b="1" dirty="0">
                <a:effectLst/>
                <a:latin typeface="Arial" panose="020B0604020202020204" pitchFamily="34" charset="0"/>
                <a:ea typeface="Calibri" panose="020F0502020204030204" pitchFamily="34" charset="0"/>
                <a:cs typeface="Times New Roman" panose="02020603050405020304" pitchFamily="18" charset="0"/>
              </a:rPr>
              <a:t>As mulheres negras são os alvos mais frequentes de assédio moral</a:t>
            </a:r>
            <a:r>
              <a:rPr lang="pt-BR" dirty="0">
                <a:effectLst/>
                <a:latin typeface="Arial" panose="020B0604020202020204" pitchFamily="34" charset="0"/>
                <a:ea typeface="Calibri" panose="020F0502020204030204" pitchFamily="34" charset="0"/>
                <a:cs typeface="Times New Roman" panose="02020603050405020304" pitchFamily="18" charset="0"/>
              </a:rPr>
              <a:t>.</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14703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883627"/>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5 - Dos Danos para quem sofre Assédio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O assédio moral provoca os seguintes danos: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dirty="0">
                <a:effectLst/>
                <a:latin typeface="Arial" panose="020B0604020202020204" pitchFamily="34" charset="0"/>
                <a:ea typeface="Calibri" panose="020F0502020204030204" pitchFamily="34" charset="0"/>
                <a:cs typeface="Times New Roman" panose="02020603050405020304" pitchFamily="18" charset="0"/>
              </a:rPr>
              <a:t>Psicológicos:</a:t>
            </a:r>
            <a:r>
              <a:rPr lang="pt-BR" dirty="0">
                <a:effectLst/>
                <a:latin typeface="Arial" panose="020B0604020202020204" pitchFamily="34" charset="0"/>
                <a:ea typeface="Calibri" panose="020F0502020204030204" pitchFamily="34" charset="0"/>
                <a:cs typeface="Times New Roman" panose="02020603050405020304" pitchFamily="18" charset="0"/>
              </a:rPr>
              <a:t> culpa, vergonha, rejeição, tristeza, inferioridade e baixa autoestima, irritação constante, sensação negativa do futuro, vivência depressiva, diminuição da concentração e da capacidade de recordar acontecimentos, cogitação de suicídio;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dirty="0">
                <a:effectLst/>
                <a:latin typeface="Arial" panose="020B0604020202020204" pitchFamily="34" charset="0"/>
                <a:ea typeface="Calibri" panose="020F0502020204030204" pitchFamily="34" charset="0"/>
                <a:cs typeface="Times New Roman" panose="02020603050405020304" pitchFamily="18" charset="0"/>
              </a:rPr>
              <a:t>Físicos:</a:t>
            </a:r>
            <a:r>
              <a:rPr lang="pt-BR" dirty="0">
                <a:effectLst/>
                <a:latin typeface="Arial" panose="020B0604020202020204" pitchFamily="34" charset="0"/>
                <a:ea typeface="Calibri" panose="020F0502020204030204" pitchFamily="34" charset="0"/>
                <a:cs typeface="Times New Roman" panose="02020603050405020304" pitchFamily="18" charset="0"/>
              </a:rPr>
              <a:t> distúrbios digestivos, hipertensão, palpitações, tremores, dores generalizadas, alterações da libido, agravamento de doenças pré-existentes, alterações no sono (dificuldades para dormir, pesadelos e interrupções frequentes do sono, insônia), dores de cabeça, estresse, doenças do trabalho, tentativa de suicídio, entre outros;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20868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2929776"/>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5 - Dos Danos para quem sofre Assédio</a:t>
            </a:r>
          </a:p>
          <a:p>
            <a:pPr algn="just">
              <a:lnSpc>
                <a:spcPct val="115000"/>
              </a:lnSpc>
              <a:spcAft>
                <a:spcPts val="800"/>
              </a:spcAft>
            </a:pPr>
            <a:r>
              <a:rPr lang="pt-BR" sz="1800" b="1" dirty="0">
                <a:effectLst/>
                <a:latin typeface="Arial" panose="020B0604020202020204" pitchFamily="34" charset="0"/>
                <a:ea typeface="Calibri" panose="020F0502020204030204" pitchFamily="34" charset="0"/>
                <a:cs typeface="Times New Roman" panose="02020603050405020304" pitchFamily="18" charset="0"/>
              </a:rPr>
              <a:t>Sociais: </a:t>
            </a:r>
            <a:r>
              <a:rPr lang="pt-BR" sz="1800" dirty="0">
                <a:effectLst/>
                <a:latin typeface="Arial" panose="020B0604020202020204" pitchFamily="34" charset="0"/>
                <a:ea typeface="Calibri" panose="020F0502020204030204" pitchFamily="34" charset="0"/>
                <a:cs typeface="Times New Roman" panose="02020603050405020304" pitchFamily="18" charset="0"/>
              </a:rPr>
              <a:t>diminuição da capacidade de fazer novas amizades, retraimento nas relações com amigos, parentes e colegas de trabalho, degradação do relacionamento familiar, entre outros;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b="1" dirty="0">
                <a:effectLst/>
                <a:latin typeface="Arial" panose="020B0604020202020204" pitchFamily="34" charset="0"/>
                <a:ea typeface="Calibri" panose="020F0502020204030204" pitchFamily="34" charset="0"/>
                <a:cs typeface="Times New Roman" panose="02020603050405020304" pitchFamily="18" charset="0"/>
              </a:rPr>
              <a:t>Profissionais:</a:t>
            </a:r>
            <a:r>
              <a:rPr lang="pt-BR" sz="1800" dirty="0">
                <a:effectLst/>
                <a:latin typeface="Arial" panose="020B0604020202020204" pitchFamily="34" charset="0"/>
                <a:ea typeface="Calibri" panose="020F0502020204030204" pitchFamily="34" charset="0"/>
                <a:cs typeface="Times New Roman" panose="02020603050405020304" pitchFamily="18" charset="0"/>
              </a:rPr>
              <a:t> redução da capacidade de concentração e da produtividade, erros no cumprimento das tarefas, intolerância ao ambiente de trabalho e reações imoderadas às ordens superiores.</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63268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7026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5.1 - Dos Danos que o Assédio Moral provoca para as Empresas e para a Empresa Prestadora de Serviços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Prejuízo à imagem institucional perante a sociedade;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Degradação das condições do trabalho, com redução da produtividade e do nível de criatividade de servidores, empregados terceirizados e estagiários;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Aumento das doenças profissionais, dos acidentes de trabalho e dos danos aos equipamentos;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Alteração constante de lotação ou posto de trabalho, entre outros.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922655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908716"/>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6 - Da Responsabilidade da Pessoa que assedia outra no Ambiente de Trabalho.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Embora não exista ainda legislação específica em nível federal, quem assedia pode ser responsabilizado nas esferas administrativa (infração disciplinar) ou trabalhista (</a:t>
            </a:r>
            <a:r>
              <a:rPr lang="pt-BR" dirty="0" err="1">
                <a:effectLst/>
                <a:latin typeface="Arial" panose="020B0604020202020204" pitchFamily="34" charset="0"/>
                <a:ea typeface="Calibri" panose="020F0502020204030204" pitchFamily="34" charset="0"/>
                <a:cs typeface="Times New Roman" panose="02020603050405020304" pitchFamily="18" charset="0"/>
              </a:rPr>
              <a:t>arts</a:t>
            </a:r>
            <a:r>
              <a:rPr lang="pt-BR" dirty="0">
                <a:effectLst/>
                <a:latin typeface="Arial" panose="020B0604020202020204" pitchFamily="34" charset="0"/>
                <a:ea typeface="Calibri" panose="020F0502020204030204" pitchFamily="34" charset="0"/>
                <a:cs typeface="Times New Roman" panose="02020603050405020304" pitchFamily="18" charset="0"/>
              </a:rPr>
              <a:t>. 482 e 483 da CLT), civil (danos morais e materiais) e criminal (dependendo do caso, os atos de violência poderão caracterizar crime de lesão corporal, crimes contra a honra, crime de racismo, ou outros).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b="1" u="sng" dirty="0" err="1">
                <a:effectLst/>
                <a:latin typeface="Arial" panose="020B0604020202020204" pitchFamily="34" charset="0"/>
                <a:ea typeface="Calibri" panose="020F0502020204030204" pitchFamily="34" charset="0"/>
                <a:cs typeface="Times New Roman" panose="02020603050405020304" pitchFamily="18" charset="0"/>
              </a:rPr>
              <a:t>Obs</a:t>
            </a:r>
            <a:r>
              <a:rPr lang="pt-BR" b="1" u="sng" dirty="0">
                <a:effectLst/>
                <a:latin typeface="Arial" panose="020B0604020202020204" pitchFamily="34" charset="0"/>
                <a:ea typeface="Calibri" panose="020F0502020204030204" pitchFamily="34" charset="0"/>
                <a:cs typeface="Times New Roman" panose="02020603050405020304" pitchFamily="18" charset="0"/>
              </a:rPr>
              <a:t>: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É fundamental coletar provas e denunciar a prática de assédio moral mediante comunicação a empresa para que haja a devida apuração e, se for o caso, punição do(a) agressor(a), ou buscar apoio e orientação no Serviço de Saúde Ocupacional e Qualidade de Vida no Trabalho.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6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316809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3770263"/>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Da Prevenção do Assédio Moral.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É papel das instituições:</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Formar e informar servidores, empregados e estagiários sobre o assédio moral e sobre as formas de responsabilização de agentes e pessoas jurídicas, nas esferas pública ou privada;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Definir claramente as atribuições e as condições de trabalho de servidores, empregados e estagiários;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Introduzir no código de ética do servidor ou nas convenções coletivas de trabalho medidas de prevenção do assédio moral;</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dirty="0">
                <a:effectLst/>
                <a:latin typeface="Arial" panose="020B0604020202020204" pitchFamily="34" charset="0"/>
                <a:ea typeface="Calibri" panose="020F0502020204030204" pitchFamily="34" charset="0"/>
                <a:cs typeface="Times New Roman" panose="02020603050405020304" pitchFamily="18" charset="0"/>
              </a:rPr>
              <a:t>-  Incentivar as boas relações de trabalho e o cooperativismo;</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38389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407360"/>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Da Prevenção do Assédio Moral. </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Avaliar constantemente as relações sociais do órgão ou empresa;</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Atentar para as mudanças de comportamento de servidores/as, empregados e estagiários. Para os servidores públicos, empregados e estagiários, é importante: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Anotar detalhadamente todas as situações de assédio moral, com referência a data, horário, local, nome do agressor, nome de testemunhas, descrição dos fatos </a:t>
            </a:r>
            <a:r>
              <a:rPr lang="pt-BR" sz="1800" dirty="0" err="1">
                <a:effectLst/>
                <a:latin typeface="Arial" panose="020B0604020202020204" pitchFamily="34" charset="0"/>
                <a:ea typeface="Calibri" panose="020F0502020204030204" pitchFamily="34" charset="0"/>
                <a:cs typeface="Times New Roman" panose="02020603050405020304" pitchFamily="18" charset="0"/>
              </a:rPr>
              <a:t>etc</a:t>
            </a:r>
            <a:r>
              <a:rPr lang="pt-BR" sz="1800" dirty="0">
                <a:effectLst/>
                <a:latin typeface="Arial" panose="020B0604020202020204" pitchFamily="34" charset="0"/>
                <a:ea typeface="Calibri" panose="020F0502020204030204" pitchFamily="34" charset="0"/>
                <a:cs typeface="Times New Roman" panose="02020603050405020304" pitchFamily="18" charset="0"/>
              </a:rPr>
              <a:t>, como forma de coleta de provas;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Denunciar situações de assédio moral próprio ou de colegas aos órgãos competentes da empresa prestadora de serviços;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Dividir o problema com colegas de trabalho ou superiores hierárquicos de sua confiança, buscando ajuda, se possível; </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283363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xmlns="" id="{30AC072F-FEE7-621E-323A-53F36315B278}"/>
              </a:ext>
            </a:extLst>
          </p:cNvPr>
          <p:cNvSpPr txBox="1"/>
          <p:nvPr/>
        </p:nvSpPr>
        <p:spPr>
          <a:xfrm>
            <a:off x="1043608" y="1057300"/>
            <a:ext cx="7488832" cy="4082271"/>
          </a:xfrm>
          <a:prstGeom prst="rect">
            <a:avLst/>
          </a:prstGeom>
          <a:noFill/>
        </p:spPr>
        <p:txBody>
          <a:bodyPr wrap="square">
            <a:spAutoFit/>
          </a:bodyPr>
          <a:lstStyle/>
          <a:p>
            <a:pPr algn="just">
              <a:lnSpc>
                <a:spcPct val="115000"/>
              </a:lnSpc>
              <a:spcAft>
                <a:spcPts val="800"/>
              </a:spcAft>
            </a:pPr>
            <a:r>
              <a:rPr lang="pt-BR" b="1" u="sng" dirty="0">
                <a:effectLst/>
                <a:latin typeface="Arial" panose="020B0604020202020204" pitchFamily="34" charset="0"/>
                <a:ea typeface="Calibri" panose="020F0502020204030204" pitchFamily="34" charset="0"/>
                <a:cs typeface="Times New Roman" panose="02020603050405020304" pitchFamily="18" charset="0"/>
              </a:rPr>
              <a:t>7 - Da Prevenção do Assédio Moral. </a:t>
            </a: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Buscar apoio com familiares e amigos;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Afastar sentimento de culpa e de inferiorização, buscando apoio psicológico, a fim de lidar com o problema de forma mais forte e sem comprometimento da saúde.</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Se necessário, solicitar a alteração de sua lotação ou posto de trabalho, bem como a alteração de sua jornada.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b="1" u="sng" dirty="0" err="1">
                <a:effectLst/>
                <a:latin typeface="Arial" panose="020B0604020202020204" pitchFamily="34" charset="0"/>
                <a:ea typeface="Calibri" panose="020F0502020204030204" pitchFamily="34" charset="0"/>
                <a:cs typeface="Times New Roman" panose="02020603050405020304" pitchFamily="18" charset="0"/>
              </a:rPr>
              <a:t>Obs</a:t>
            </a:r>
            <a:r>
              <a:rPr lang="pt-BR" sz="1800" b="1" u="sng" dirty="0">
                <a:effectLst/>
                <a:latin typeface="Arial" panose="020B0604020202020204" pitchFamily="34" charset="0"/>
                <a:ea typeface="Calibri" panose="020F0502020204030204" pitchFamily="34" charset="0"/>
                <a:cs typeface="Times New Roman" panose="02020603050405020304" pitchFamily="18" charset="0"/>
              </a:rPr>
              <a:t>: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pt-BR" sz="1800" dirty="0">
                <a:effectLst/>
                <a:latin typeface="Arial" panose="020B0604020202020204" pitchFamily="34" charset="0"/>
                <a:ea typeface="Calibri" panose="020F0502020204030204" pitchFamily="34" charset="0"/>
                <a:cs typeface="Times New Roman" panose="02020603050405020304" pitchFamily="18" charset="0"/>
              </a:rPr>
              <a:t>- Rompa o silêncio. Buscar ajuda e enfrentar o problema é fundamental. Com o afeto e a solidariedade de colegas, familiares e amigos, você terá melhores condições de enfrentar o agressor.</a:t>
            </a:r>
          </a:p>
        </p:txBody>
      </p:sp>
    </p:spTree>
    <p:extLst>
      <p:ext uri="{BB962C8B-B14F-4D97-AF65-F5344CB8AC3E}">
        <p14:creationId xmlns:p14="http://schemas.microsoft.com/office/powerpoint/2010/main" val="3617040934"/>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cari Company Profile by Slidesgo">
  <a:themeElements>
    <a:clrScheme name="Simple Light">
      <a:dk1>
        <a:srgbClr val="000000"/>
      </a:dk1>
      <a:lt1>
        <a:srgbClr val="FFFFFF"/>
      </a:lt1>
      <a:dk2>
        <a:srgbClr val="595959"/>
      </a:dk2>
      <a:lt2>
        <a:srgbClr val="D9D9D9"/>
      </a:lt2>
      <a:accent1>
        <a:srgbClr val="FD0000"/>
      </a:accent1>
      <a:accent2>
        <a:srgbClr val="F5F5F5"/>
      </a:accent2>
      <a:accent3>
        <a:srgbClr val="BBBBBB"/>
      </a:accent3>
      <a:accent4>
        <a:srgbClr val="000000"/>
      </a:accent4>
      <a:accent5>
        <a:srgbClr val="FD0000"/>
      </a:accent5>
      <a:accent6>
        <a:srgbClr val="FF8D8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25263</TotalTime>
  <Words>13210</Words>
  <Application>Microsoft Office PowerPoint</Application>
  <PresentationFormat>Apresentação na tela (16:10)</PresentationFormat>
  <Paragraphs>615</Paragraphs>
  <Slides>137</Slides>
  <Notes>8</Notes>
  <HiddenSlides>0</HiddenSlides>
  <MMClips>0</MMClips>
  <ScaleCrop>false</ScaleCrop>
  <HeadingPairs>
    <vt:vector size="4" baseType="variant">
      <vt:variant>
        <vt:lpstr>Tema</vt:lpstr>
      </vt:variant>
      <vt:variant>
        <vt:i4>2</vt:i4>
      </vt:variant>
      <vt:variant>
        <vt:lpstr>Títulos de slides</vt:lpstr>
      </vt:variant>
      <vt:variant>
        <vt:i4>137</vt:i4>
      </vt:variant>
    </vt:vector>
  </HeadingPairs>
  <TitlesOfParts>
    <vt:vector size="139" baseType="lpstr">
      <vt:lpstr>Tema do Office</vt:lpstr>
      <vt:lpstr>Macari Company Profile by Slidesgo</vt:lpstr>
      <vt:lpstr>Prevenção contra a prática de Assédio Sexual e Moral na Administração Pública </vt:lpstr>
      <vt:lpstr>Apresentação do PowerPoint</vt:lpstr>
      <vt:lpstr>01. Introdução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Usuario</dc:creator>
  <cp:lastModifiedBy>.</cp:lastModifiedBy>
  <cp:revision>149</cp:revision>
  <dcterms:created xsi:type="dcterms:W3CDTF">2021-04-09T18:38:51Z</dcterms:created>
  <dcterms:modified xsi:type="dcterms:W3CDTF">2023-04-10T11:25:11Z</dcterms:modified>
</cp:coreProperties>
</file>