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56" r:id="rId2"/>
    <p:sldMasterId id="2147483866" r:id="rId3"/>
    <p:sldMasterId id="2147483903" r:id="rId4"/>
  </p:sldMasterIdLst>
  <p:notesMasterIdLst>
    <p:notesMasterId r:id="rId149"/>
  </p:notesMasterIdLst>
  <p:sldIdLst>
    <p:sldId id="418" r:id="rId5"/>
    <p:sldId id="432" r:id="rId6"/>
    <p:sldId id="419" r:id="rId7"/>
    <p:sldId id="346" r:id="rId8"/>
    <p:sldId id="444" r:id="rId9"/>
    <p:sldId id="445" r:id="rId10"/>
    <p:sldId id="446" r:id="rId11"/>
    <p:sldId id="751" r:id="rId12"/>
    <p:sldId id="434" r:id="rId13"/>
    <p:sldId id="752" r:id="rId14"/>
    <p:sldId id="443" r:id="rId15"/>
    <p:sldId id="753" r:id="rId16"/>
    <p:sldId id="442" r:id="rId17"/>
    <p:sldId id="440" r:id="rId18"/>
    <p:sldId id="441" r:id="rId19"/>
    <p:sldId id="755" r:id="rId20"/>
    <p:sldId id="754" r:id="rId21"/>
    <p:sldId id="757" r:id="rId22"/>
    <p:sldId id="758" r:id="rId23"/>
    <p:sldId id="259" r:id="rId24"/>
    <p:sldId id="426" r:id="rId25"/>
    <p:sldId id="759" r:id="rId26"/>
    <p:sldId id="483" r:id="rId27"/>
    <p:sldId id="484" r:id="rId28"/>
    <p:sldId id="266" r:id="rId29"/>
    <p:sldId id="760" r:id="rId30"/>
    <p:sldId id="761" r:id="rId31"/>
    <p:sldId id="547" r:id="rId32"/>
    <p:sldId id="546" r:id="rId33"/>
    <p:sldId id="474" r:id="rId34"/>
    <p:sldId id="475" r:id="rId35"/>
    <p:sldId id="476" r:id="rId36"/>
    <p:sldId id="477" r:id="rId37"/>
    <p:sldId id="478" r:id="rId38"/>
    <p:sldId id="479" r:id="rId39"/>
    <p:sldId id="480" r:id="rId40"/>
    <p:sldId id="765" r:id="rId41"/>
    <p:sldId id="366" r:id="rId42"/>
    <p:sldId id="766" r:id="rId43"/>
    <p:sldId id="439" r:id="rId44"/>
    <p:sldId id="756" r:id="rId45"/>
    <p:sldId id="438" r:id="rId46"/>
    <p:sldId id="767" r:id="rId47"/>
    <p:sldId id="435" r:id="rId48"/>
    <p:sldId id="437" r:id="rId49"/>
    <p:sldId id="358" r:id="rId50"/>
    <p:sldId id="775" r:id="rId51"/>
    <p:sldId id="270" r:id="rId52"/>
    <p:sldId id="272" r:id="rId53"/>
    <p:sldId id="396" r:id="rId54"/>
    <p:sldId id="277" r:id="rId55"/>
    <p:sldId id="278" r:id="rId56"/>
    <p:sldId id="776" r:id="rId57"/>
    <p:sldId id="276" r:id="rId58"/>
    <p:sldId id="777" r:id="rId59"/>
    <p:sldId id="279" r:id="rId60"/>
    <p:sldId id="436" r:id="rId61"/>
    <p:sldId id="820" r:id="rId62"/>
    <p:sldId id="290" r:id="rId63"/>
    <p:sldId id="778" r:id="rId64"/>
    <p:sldId id="774" r:id="rId65"/>
    <p:sldId id="283" r:id="rId66"/>
    <p:sldId id="779" r:id="rId67"/>
    <p:sldId id="307" r:id="rId68"/>
    <p:sldId id="471" r:id="rId69"/>
    <p:sldId id="308" r:id="rId70"/>
    <p:sldId id="309" r:id="rId71"/>
    <p:sldId id="780" r:id="rId72"/>
    <p:sldId id="293" r:id="rId73"/>
    <p:sldId id="294" r:id="rId74"/>
    <p:sldId id="295" r:id="rId75"/>
    <p:sldId id="302" r:id="rId76"/>
    <p:sldId id="374" r:id="rId77"/>
    <p:sldId id="303" r:id="rId78"/>
    <p:sldId id="304" r:id="rId79"/>
    <p:sldId id="781" r:id="rId80"/>
    <p:sldId id="772" r:id="rId81"/>
    <p:sldId id="782" r:id="rId82"/>
    <p:sldId id="770" r:id="rId83"/>
    <p:sldId id="769" r:id="rId84"/>
    <p:sldId id="768" r:id="rId85"/>
    <p:sldId id="787" r:id="rId86"/>
    <p:sldId id="789" r:id="rId87"/>
    <p:sldId id="788" r:id="rId88"/>
    <p:sldId id="566" r:id="rId89"/>
    <p:sldId id="556" r:id="rId90"/>
    <p:sldId id="823" r:id="rId91"/>
    <p:sldId id="821" r:id="rId92"/>
    <p:sldId id="822" r:id="rId93"/>
    <p:sldId id="562" r:id="rId94"/>
    <p:sldId id="791" r:id="rId95"/>
    <p:sldId id="792" r:id="rId96"/>
    <p:sldId id="793" r:id="rId97"/>
    <p:sldId id="561" r:id="rId98"/>
    <p:sldId id="567" r:id="rId99"/>
    <p:sldId id="568" r:id="rId100"/>
    <p:sldId id="794" r:id="rId101"/>
    <p:sldId id="795" r:id="rId102"/>
    <p:sldId id="817" r:id="rId103"/>
    <p:sldId id="563" r:id="rId104"/>
    <p:sldId id="796" r:id="rId105"/>
    <p:sldId id="797" r:id="rId106"/>
    <p:sldId id="798" r:id="rId107"/>
    <p:sldId id="552" r:id="rId108"/>
    <p:sldId id="573" r:id="rId109"/>
    <p:sldId id="574" r:id="rId110"/>
    <p:sldId id="576" r:id="rId111"/>
    <p:sldId id="579" r:id="rId112"/>
    <p:sldId id="577" r:id="rId113"/>
    <p:sldId id="578" r:id="rId114"/>
    <p:sldId id="580" r:id="rId115"/>
    <p:sldId id="581" r:id="rId116"/>
    <p:sldId id="799" r:id="rId117"/>
    <p:sldId id="800" r:id="rId118"/>
    <p:sldId id="583" r:id="rId119"/>
    <p:sldId id="801" r:id="rId120"/>
    <p:sldId id="802" r:id="rId121"/>
    <p:sldId id="803" r:id="rId122"/>
    <p:sldId id="804" r:id="rId123"/>
    <p:sldId id="815" r:id="rId124"/>
    <p:sldId id="564" r:id="rId125"/>
    <p:sldId id="805" r:id="rId126"/>
    <p:sldId id="806" r:id="rId127"/>
    <p:sldId id="553" r:id="rId128"/>
    <p:sldId id="569" r:id="rId129"/>
    <p:sldId id="807" r:id="rId130"/>
    <p:sldId id="808" r:id="rId131"/>
    <p:sldId id="570" r:id="rId132"/>
    <p:sldId id="809" r:id="rId133"/>
    <p:sldId id="810" r:id="rId134"/>
    <p:sldId id="548" r:id="rId135"/>
    <p:sldId id="811" r:id="rId136"/>
    <p:sldId id="818" r:id="rId137"/>
    <p:sldId id="565" r:id="rId138"/>
    <p:sldId id="812" r:id="rId139"/>
    <p:sldId id="773" r:id="rId140"/>
    <p:sldId id="813" r:id="rId141"/>
    <p:sldId id="555" r:id="rId142"/>
    <p:sldId id="571" r:id="rId143"/>
    <p:sldId id="572" r:id="rId144"/>
    <p:sldId id="814" r:id="rId145"/>
    <p:sldId id="819" r:id="rId146"/>
    <p:sldId id="433" r:id="rId147"/>
    <p:sldId id="825" r:id="rId148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81" d="100"/>
          <a:sy n="81" d="100"/>
        </p:scale>
        <p:origin x="1098" y="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50" Type="http://schemas.openxmlformats.org/officeDocument/2006/relationships/presProps" Target="presProps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viewProps" Target="viewProp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tableStyles" Target="tableStyle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3024F7-E84F-4033-BAE9-8637105A2DB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53FE031-BCEA-4F5F-B96D-9A52AE1C1435}">
      <dgm:prSet phldrT="[Texto]"/>
      <dgm:spPr/>
      <dgm:t>
        <a:bodyPr/>
        <a:lstStyle/>
        <a:p>
          <a:r>
            <a:rPr lang="pt-BR" dirty="0"/>
            <a:t>Fase</a:t>
          </a:r>
        </a:p>
        <a:p>
          <a:r>
            <a:rPr lang="pt-BR" dirty="0"/>
            <a:t>Interna</a:t>
          </a:r>
        </a:p>
      </dgm:t>
    </dgm:pt>
    <dgm:pt modelId="{CDA4CE7A-BAB2-4898-A897-3004DB3B7993}" type="parTrans" cxnId="{4DF3C9A8-3952-49AF-80AE-4A89F45768A9}">
      <dgm:prSet/>
      <dgm:spPr/>
      <dgm:t>
        <a:bodyPr/>
        <a:lstStyle/>
        <a:p>
          <a:endParaRPr lang="pt-BR"/>
        </a:p>
      </dgm:t>
    </dgm:pt>
    <dgm:pt modelId="{B11515BE-81B2-4601-A81F-997079F609AB}" type="sibTrans" cxnId="{4DF3C9A8-3952-49AF-80AE-4A89F45768A9}">
      <dgm:prSet/>
      <dgm:spPr/>
      <dgm:t>
        <a:bodyPr/>
        <a:lstStyle/>
        <a:p>
          <a:endParaRPr lang="pt-BR"/>
        </a:p>
      </dgm:t>
    </dgm:pt>
    <dgm:pt modelId="{A07B36B6-A459-48FE-AC9E-66E9C3D36188}">
      <dgm:prSet phldrT="[Texto]"/>
      <dgm:spPr/>
      <dgm:t>
        <a:bodyPr/>
        <a:lstStyle/>
        <a:p>
          <a:r>
            <a:rPr lang="pt-BR" dirty="0"/>
            <a:t>Habilitação</a:t>
          </a:r>
        </a:p>
      </dgm:t>
    </dgm:pt>
    <dgm:pt modelId="{066954C7-39DC-4BC2-ABB2-9DCD69191386}" type="parTrans" cxnId="{F3A484D6-6B9F-4AF7-A1B4-43CF7B63A80D}">
      <dgm:prSet/>
      <dgm:spPr/>
      <dgm:t>
        <a:bodyPr/>
        <a:lstStyle/>
        <a:p>
          <a:endParaRPr lang="pt-BR"/>
        </a:p>
      </dgm:t>
    </dgm:pt>
    <dgm:pt modelId="{D7D9AC9E-0A8E-4E17-BAE6-255D2EAAB685}" type="sibTrans" cxnId="{F3A484D6-6B9F-4AF7-A1B4-43CF7B63A80D}">
      <dgm:prSet/>
      <dgm:spPr/>
      <dgm:t>
        <a:bodyPr/>
        <a:lstStyle/>
        <a:p>
          <a:endParaRPr lang="pt-BR"/>
        </a:p>
      </dgm:t>
    </dgm:pt>
    <dgm:pt modelId="{717638F4-9F35-4E53-AF69-0B7BDD28978F}">
      <dgm:prSet phldrT="[Texto]"/>
      <dgm:spPr/>
      <dgm:t>
        <a:bodyPr/>
        <a:lstStyle/>
        <a:p>
          <a:r>
            <a:rPr lang="pt-BR" dirty="0"/>
            <a:t>Recursal</a:t>
          </a:r>
        </a:p>
      </dgm:t>
    </dgm:pt>
    <dgm:pt modelId="{FCFC33B6-5694-479C-A221-69F155F2CC6D}" type="parTrans" cxnId="{9E8031B2-6762-4EA3-81BA-5DBD510FC58E}">
      <dgm:prSet/>
      <dgm:spPr/>
      <dgm:t>
        <a:bodyPr/>
        <a:lstStyle/>
        <a:p>
          <a:endParaRPr lang="pt-BR"/>
        </a:p>
      </dgm:t>
    </dgm:pt>
    <dgm:pt modelId="{4F8CEC97-B326-48F9-8F16-63CEDED0FFC0}" type="sibTrans" cxnId="{9E8031B2-6762-4EA3-81BA-5DBD510FC58E}">
      <dgm:prSet/>
      <dgm:spPr/>
      <dgm:t>
        <a:bodyPr/>
        <a:lstStyle/>
        <a:p>
          <a:endParaRPr lang="pt-BR"/>
        </a:p>
      </dgm:t>
    </dgm:pt>
    <dgm:pt modelId="{3A33A9AF-A1AA-407F-8708-5BE8E887D658}">
      <dgm:prSet/>
      <dgm:spPr/>
      <dgm:t>
        <a:bodyPr/>
        <a:lstStyle/>
        <a:p>
          <a:r>
            <a:rPr lang="pt-BR" dirty="0"/>
            <a:t>Divulgação de Edital</a:t>
          </a:r>
        </a:p>
      </dgm:t>
    </dgm:pt>
    <dgm:pt modelId="{7B05A877-265C-4CD4-9097-EA06C19D4410}" type="parTrans" cxnId="{489BB827-34E4-4051-A9F5-6C1ADDF303FA}">
      <dgm:prSet/>
      <dgm:spPr/>
      <dgm:t>
        <a:bodyPr/>
        <a:lstStyle/>
        <a:p>
          <a:endParaRPr lang="pt-BR"/>
        </a:p>
      </dgm:t>
    </dgm:pt>
    <dgm:pt modelId="{77871F0E-96BC-4068-B980-EFA1BD31D83C}" type="sibTrans" cxnId="{489BB827-34E4-4051-A9F5-6C1ADDF303FA}">
      <dgm:prSet/>
      <dgm:spPr/>
      <dgm:t>
        <a:bodyPr/>
        <a:lstStyle/>
        <a:p>
          <a:endParaRPr lang="pt-BR"/>
        </a:p>
      </dgm:t>
    </dgm:pt>
    <dgm:pt modelId="{B9BA6755-EA0A-493D-8080-1A75A7611EA4}">
      <dgm:prSet/>
      <dgm:spPr/>
      <dgm:t>
        <a:bodyPr/>
        <a:lstStyle/>
        <a:p>
          <a:r>
            <a:rPr lang="pt-BR" dirty="0"/>
            <a:t>Propostas</a:t>
          </a:r>
        </a:p>
      </dgm:t>
    </dgm:pt>
    <dgm:pt modelId="{FA6B3EB7-D611-48AA-864C-BFE6D3DF55A4}" type="parTrans" cxnId="{D28F05E0-4A2A-466A-9881-1540E33D506A}">
      <dgm:prSet/>
      <dgm:spPr/>
      <dgm:t>
        <a:bodyPr/>
        <a:lstStyle/>
        <a:p>
          <a:endParaRPr lang="pt-BR"/>
        </a:p>
      </dgm:t>
    </dgm:pt>
    <dgm:pt modelId="{93637882-D369-4DBB-B8AA-1C6EF31B9CE1}" type="sibTrans" cxnId="{D28F05E0-4A2A-466A-9881-1540E33D506A}">
      <dgm:prSet/>
      <dgm:spPr/>
      <dgm:t>
        <a:bodyPr/>
        <a:lstStyle/>
        <a:p>
          <a:endParaRPr lang="pt-BR"/>
        </a:p>
      </dgm:t>
    </dgm:pt>
    <dgm:pt modelId="{8F2BCCC7-3DBE-4E40-9686-2384053E87C0}" type="pres">
      <dgm:prSet presAssocID="{843024F7-E84F-4033-BAE9-8637105A2DB4}" presName="CompostProcess" presStyleCnt="0">
        <dgm:presLayoutVars>
          <dgm:dir/>
          <dgm:resizeHandles val="exact"/>
        </dgm:presLayoutVars>
      </dgm:prSet>
      <dgm:spPr/>
    </dgm:pt>
    <dgm:pt modelId="{B6863962-869B-4FD7-B7CF-4D6B592CE726}" type="pres">
      <dgm:prSet presAssocID="{843024F7-E84F-4033-BAE9-8637105A2DB4}" presName="arrow" presStyleLbl="bgShp" presStyleIdx="0" presStyleCnt="1" custLinFactNeighborX="-109"/>
      <dgm:spPr>
        <a:gradFill flip="none" rotWithShape="0">
          <a:gsLst>
            <a:gs pos="0">
              <a:srgbClr val="FF0000">
                <a:tint val="66000"/>
                <a:satMod val="160000"/>
              </a:srgbClr>
            </a:gs>
            <a:gs pos="50000">
              <a:srgbClr val="FF0000">
                <a:tint val="44500"/>
                <a:satMod val="160000"/>
              </a:srgbClr>
            </a:gs>
            <a:gs pos="100000">
              <a:srgbClr val="FF00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</dgm:spPr>
    </dgm:pt>
    <dgm:pt modelId="{9497BB6E-8F6D-4B73-AE80-13E2D5EB231D}" type="pres">
      <dgm:prSet presAssocID="{843024F7-E84F-4033-BAE9-8637105A2DB4}" presName="linearProcess" presStyleCnt="0"/>
      <dgm:spPr/>
    </dgm:pt>
    <dgm:pt modelId="{D3D4EEFD-3905-4A69-B6C9-0B25272847E9}" type="pres">
      <dgm:prSet presAssocID="{D53FE031-BCEA-4F5F-B96D-9A52AE1C1435}" presName="textNode" presStyleLbl="node1" presStyleIdx="0" presStyleCnt="5">
        <dgm:presLayoutVars>
          <dgm:bulletEnabled val="1"/>
        </dgm:presLayoutVars>
      </dgm:prSet>
      <dgm:spPr/>
    </dgm:pt>
    <dgm:pt modelId="{3EFB6401-B87C-426B-B8FC-8C223E1590FD}" type="pres">
      <dgm:prSet presAssocID="{B11515BE-81B2-4601-A81F-997079F609AB}" presName="sibTrans" presStyleCnt="0"/>
      <dgm:spPr/>
    </dgm:pt>
    <dgm:pt modelId="{0870CE46-B883-40E8-A45C-7226340BC422}" type="pres">
      <dgm:prSet presAssocID="{3A33A9AF-A1AA-407F-8708-5BE8E887D658}" presName="textNode" presStyleLbl="node1" presStyleIdx="1" presStyleCnt="5">
        <dgm:presLayoutVars>
          <dgm:bulletEnabled val="1"/>
        </dgm:presLayoutVars>
      </dgm:prSet>
      <dgm:spPr/>
    </dgm:pt>
    <dgm:pt modelId="{7E117A3C-379C-45EC-B16D-6376F5E74C7B}" type="pres">
      <dgm:prSet presAssocID="{77871F0E-96BC-4068-B980-EFA1BD31D83C}" presName="sibTrans" presStyleCnt="0"/>
      <dgm:spPr/>
    </dgm:pt>
    <dgm:pt modelId="{BA7AFF44-398A-49A2-AAA1-69F44182679B}" type="pres">
      <dgm:prSet presAssocID="{B9BA6755-EA0A-493D-8080-1A75A7611EA4}" presName="textNode" presStyleLbl="node1" presStyleIdx="2" presStyleCnt="5">
        <dgm:presLayoutVars>
          <dgm:bulletEnabled val="1"/>
        </dgm:presLayoutVars>
      </dgm:prSet>
      <dgm:spPr/>
    </dgm:pt>
    <dgm:pt modelId="{B25A3B91-A545-48E5-933F-A522025493FF}" type="pres">
      <dgm:prSet presAssocID="{93637882-D369-4DBB-B8AA-1C6EF31B9CE1}" presName="sibTrans" presStyleCnt="0"/>
      <dgm:spPr/>
    </dgm:pt>
    <dgm:pt modelId="{09C2E111-6935-43BC-B108-111DD9071403}" type="pres">
      <dgm:prSet presAssocID="{A07B36B6-A459-48FE-AC9E-66E9C3D36188}" presName="textNode" presStyleLbl="node1" presStyleIdx="3" presStyleCnt="5">
        <dgm:presLayoutVars>
          <dgm:bulletEnabled val="1"/>
        </dgm:presLayoutVars>
      </dgm:prSet>
      <dgm:spPr/>
    </dgm:pt>
    <dgm:pt modelId="{49A1DE2D-FD57-495F-A431-FEBC01A192D7}" type="pres">
      <dgm:prSet presAssocID="{D7D9AC9E-0A8E-4E17-BAE6-255D2EAAB685}" presName="sibTrans" presStyleCnt="0"/>
      <dgm:spPr/>
    </dgm:pt>
    <dgm:pt modelId="{F4C16F91-DFDF-4186-971C-22BF2CEE923F}" type="pres">
      <dgm:prSet presAssocID="{717638F4-9F35-4E53-AF69-0B7BDD28978F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B3512825-5ACD-4FB5-AB8C-F992CA671226}" type="presOf" srcId="{843024F7-E84F-4033-BAE9-8637105A2DB4}" destId="{8F2BCCC7-3DBE-4E40-9686-2384053E87C0}" srcOrd="0" destOrd="0" presId="urn:microsoft.com/office/officeart/2005/8/layout/hProcess9"/>
    <dgm:cxn modelId="{489BB827-34E4-4051-A9F5-6C1ADDF303FA}" srcId="{843024F7-E84F-4033-BAE9-8637105A2DB4}" destId="{3A33A9AF-A1AA-407F-8708-5BE8E887D658}" srcOrd="1" destOrd="0" parTransId="{7B05A877-265C-4CD4-9097-EA06C19D4410}" sibTransId="{77871F0E-96BC-4068-B980-EFA1BD31D83C}"/>
    <dgm:cxn modelId="{B161DB7A-32BB-45A8-A820-B29C089B52D4}" type="presOf" srcId="{A07B36B6-A459-48FE-AC9E-66E9C3D36188}" destId="{09C2E111-6935-43BC-B108-111DD9071403}" srcOrd="0" destOrd="0" presId="urn:microsoft.com/office/officeart/2005/8/layout/hProcess9"/>
    <dgm:cxn modelId="{AEF09698-F425-4E76-BD3A-C1E0217ED6BE}" type="presOf" srcId="{717638F4-9F35-4E53-AF69-0B7BDD28978F}" destId="{F4C16F91-DFDF-4186-971C-22BF2CEE923F}" srcOrd="0" destOrd="0" presId="urn:microsoft.com/office/officeart/2005/8/layout/hProcess9"/>
    <dgm:cxn modelId="{2E366B9E-2DBE-49AB-B6CA-FE2733EDFDAF}" type="presOf" srcId="{B9BA6755-EA0A-493D-8080-1A75A7611EA4}" destId="{BA7AFF44-398A-49A2-AAA1-69F44182679B}" srcOrd="0" destOrd="0" presId="urn:microsoft.com/office/officeart/2005/8/layout/hProcess9"/>
    <dgm:cxn modelId="{D70BBEA3-E12F-44B3-BE62-CF943CBCA1D0}" type="presOf" srcId="{D53FE031-BCEA-4F5F-B96D-9A52AE1C1435}" destId="{D3D4EEFD-3905-4A69-B6C9-0B25272847E9}" srcOrd="0" destOrd="0" presId="urn:microsoft.com/office/officeart/2005/8/layout/hProcess9"/>
    <dgm:cxn modelId="{4DF3C9A8-3952-49AF-80AE-4A89F45768A9}" srcId="{843024F7-E84F-4033-BAE9-8637105A2DB4}" destId="{D53FE031-BCEA-4F5F-B96D-9A52AE1C1435}" srcOrd="0" destOrd="0" parTransId="{CDA4CE7A-BAB2-4898-A897-3004DB3B7993}" sibTransId="{B11515BE-81B2-4601-A81F-997079F609AB}"/>
    <dgm:cxn modelId="{9E8031B2-6762-4EA3-81BA-5DBD510FC58E}" srcId="{843024F7-E84F-4033-BAE9-8637105A2DB4}" destId="{717638F4-9F35-4E53-AF69-0B7BDD28978F}" srcOrd="4" destOrd="0" parTransId="{FCFC33B6-5694-479C-A221-69F155F2CC6D}" sibTransId="{4F8CEC97-B326-48F9-8F16-63CEDED0FFC0}"/>
    <dgm:cxn modelId="{F3A484D6-6B9F-4AF7-A1B4-43CF7B63A80D}" srcId="{843024F7-E84F-4033-BAE9-8637105A2DB4}" destId="{A07B36B6-A459-48FE-AC9E-66E9C3D36188}" srcOrd="3" destOrd="0" parTransId="{066954C7-39DC-4BC2-ABB2-9DCD69191386}" sibTransId="{D7D9AC9E-0A8E-4E17-BAE6-255D2EAAB685}"/>
    <dgm:cxn modelId="{D28F05E0-4A2A-466A-9881-1540E33D506A}" srcId="{843024F7-E84F-4033-BAE9-8637105A2DB4}" destId="{B9BA6755-EA0A-493D-8080-1A75A7611EA4}" srcOrd="2" destOrd="0" parTransId="{FA6B3EB7-D611-48AA-864C-BFE6D3DF55A4}" sibTransId="{93637882-D369-4DBB-B8AA-1C6EF31B9CE1}"/>
    <dgm:cxn modelId="{C6B31DE5-6D14-4074-9CD5-53B6330AE11E}" type="presOf" srcId="{3A33A9AF-A1AA-407F-8708-5BE8E887D658}" destId="{0870CE46-B883-40E8-A45C-7226340BC422}" srcOrd="0" destOrd="0" presId="urn:microsoft.com/office/officeart/2005/8/layout/hProcess9"/>
    <dgm:cxn modelId="{1D82F67E-9922-4502-BA0F-BBEC45C552D8}" type="presParOf" srcId="{8F2BCCC7-3DBE-4E40-9686-2384053E87C0}" destId="{B6863962-869B-4FD7-B7CF-4D6B592CE726}" srcOrd="0" destOrd="0" presId="urn:microsoft.com/office/officeart/2005/8/layout/hProcess9"/>
    <dgm:cxn modelId="{9948F5A2-1E48-4B6F-A4DA-94A06B1442D6}" type="presParOf" srcId="{8F2BCCC7-3DBE-4E40-9686-2384053E87C0}" destId="{9497BB6E-8F6D-4B73-AE80-13E2D5EB231D}" srcOrd="1" destOrd="0" presId="urn:microsoft.com/office/officeart/2005/8/layout/hProcess9"/>
    <dgm:cxn modelId="{4EB343EE-FBA0-4EBC-9C07-5BDDA34BE247}" type="presParOf" srcId="{9497BB6E-8F6D-4B73-AE80-13E2D5EB231D}" destId="{D3D4EEFD-3905-4A69-B6C9-0B25272847E9}" srcOrd="0" destOrd="0" presId="urn:microsoft.com/office/officeart/2005/8/layout/hProcess9"/>
    <dgm:cxn modelId="{F2728340-B94C-4935-A6B4-8D79BA2236B4}" type="presParOf" srcId="{9497BB6E-8F6D-4B73-AE80-13E2D5EB231D}" destId="{3EFB6401-B87C-426B-B8FC-8C223E1590FD}" srcOrd="1" destOrd="0" presId="urn:microsoft.com/office/officeart/2005/8/layout/hProcess9"/>
    <dgm:cxn modelId="{DAE49C52-C1BD-4CDF-B644-72307DF7E8C4}" type="presParOf" srcId="{9497BB6E-8F6D-4B73-AE80-13E2D5EB231D}" destId="{0870CE46-B883-40E8-A45C-7226340BC422}" srcOrd="2" destOrd="0" presId="urn:microsoft.com/office/officeart/2005/8/layout/hProcess9"/>
    <dgm:cxn modelId="{B8C650BB-3181-4CC9-A52D-FF61B1C5666D}" type="presParOf" srcId="{9497BB6E-8F6D-4B73-AE80-13E2D5EB231D}" destId="{7E117A3C-379C-45EC-B16D-6376F5E74C7B}" srcOrd="3" destOrd="0" presId="urn:microsoft.com/office/officeart/2005/8/layout/hProcess9"/>
    <dgm:cxn modelId="{C44E8611-BCC2-48E3-8742-60D9AE354E79}" type="presParOf" srcId="{9497BB6E-8F6D-4B73-AE80-13E2D5EB231D}" destId="{BA7AFF44-398A-49A2-AAA1-69F44182679B}" srcOrd="4" destOrd="0" presId="urn:microsoft.com/office/officeart/2005/8/layout/hProcess9"/>
    <dgm:cxn modelId="{08D759C4-341A-4EFF-B370-F44355D8047D}" type="presParOf" srcId="{9497BB6E-8F6D-4B73-AE80-13E2D5EB231D}" destId="{B25A3B91-A545-48E5-933F-A522025493FF}" srcOrd="5" destOrd="0" presId="urn:microsoft.com/office/officeart/2005/8/layout/hProcess9"/>
    <dgm:cxn modelId="{580AC4E7-3294-4D4D-A6F1-B995BDC1D67B}" type="presParOf" srcId="{9497BB6E-8F6D-4B73-AE80-13E2D5EB231D}" destId="{09C2E111-6935-43BC-B108-111DD9071403}" srcOrd="6" destOrd="0" presId="urn:microsoft.com/office/officeart/2005/8/layout/hProcess9"/>
    <dgm:cxn modelId="{0386236D-4A2E-4E39-BC0C-3F97AC5E6159}" type="presParOf" srcId="{9497BB6E-8F6D-4B73-AE80-13E2D5EB231D}" destId="{49A1DE2D-FD57-495F-A431-FEBC01A192D7}" srcOrd="7" destOrd="0" presId="urn:microsoft.com/office/officeart/2005/8/layout/hProcess9"/>
    <dgm:cxn modelId="{2A0D097D-DC9A-4369-B019-5D979A3FD0FA}" type="presParOf" srcId="{9497BB6E-8F6D-4B73-AE80-13E2D5EB231D}" destId="{F4C16F91-DFDF-4186-971C-22BF2CEE923F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863962-869B-4FD7-B7CF-4D6B592CE726}">
      <dsp:nvSpPr>
        <dsp:cNvPr id="0" name=""/>
        <dsp:cNvSpPr/>
      </dsp:nvSpPr>
      <dsp:spPr>
        <a:xfrm>
          <a:off x="634994" y="0"/>
          <a:ext cx="7286623" cy="5403541"/>
        </a:xfrm>
        <a:prstGeom prst="rightArrow">
          <a:avLst/>
        </a:prstGeom>
        <a:gradFill flip="none" rotWithShape="0">
          <a:gsLst>
            <a:gs pos="0">
              <a:srgbClr val="FF0000">
                <a:tint val="66000"/>
                <a:satMod val="160000"/>
              </a:srgbClr>
            </a:gs>
            <a:gs pos="50000">
              <a:srgbClr val="FF0000">
                <a:tint val="44500"/>
                <a:satMod val="160000"/>
              </a:srgbClr>
            </a:gs>
            <a:gs pos="100000">
              <a:srgbClr val="FF0000">
                <a:tint val="23500"/>
                <a:satMod val="160000"/>
              </a:srgb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D4EEFD-3905-4A69-B6C9-0B25272847E9}">
      <dsp:nvSpPr>
        <dsp:cNvPr id="0" name=""/>
        <dsp:cNvSpPr/>
      </dsp:nvSpPr>
      <dsp:spPr>
        <a:xfrm>
          <a:off x="3410" y="1621062"/>
          <a:ext cx="1571823" cy="2161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Fase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Interna</a:t>
          </a:r>
        </a:p>
      </dsp:txBody>
      <dsp:txXfrm>
        <a:off x="80140" y="1697792"/>
        <a:ext cx="1418363" cy="2007956"/>
      </dsp:txXfrm>
    </dsp:sp>
    <dsp:sp modelId="{0870CE46-B883-40E8-A45C-7226340BC422}">
      <dsp:nvSpPr>
        <dsp:cNvPr id="0" name=""/>
        <dsp:cNvSpPr/>
      </dsp:nvSpPr>
      <dsp:spPr>
        <a:xfrm>
          <a:off x="1751874" y="1621062"/>
          <a:ext cx="1571823" cy="2161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Divulgação de Edital</a:t>
          </a:r>
        </a:p>
      </dsp:txBody>
      <dsp:txXfrm>
        <a:off x="1828604" y="1697792"/>
        <a:ext cx="1418363" cy="2007956"/>
      </dsp:txXfrm>
    </dsp:sp>
    <dsp:sp modelId="{BA7AFF44-398A-49A2-AAA1-69F44182679B}">
      <dsp:nvSpPr>
        <dsp:cNvPr id="0" name=""/>
        <dsp:cNvSpPr/>
      </dsp:nvSpPr>
      <dsp:spPr>
        <a:xfrm>
          <a:off x="3500337" y="1621062"/>
          <a:ext cx="1571823" cy="2161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Propostas</a:t>
          </a:r>
        </a:p>
      </dsp:txBody>
      <dsp:txXfrm>
        <a:off x="3577067" y="1697792"/>
        <a:ext cx="1418363" cy="2007956"/>
      </dsp:txXfrm>
    </dsp:sp>
    <dsp:sp modelId="{09C2E111-6935-43BC-B108-111DD9071403}">
      <dsp:nvSpPr>
        <dsp:cNvPr id="0" name=""/>
        <dsp:cNvSpPr/>
      </dsp:nvSpPr>
      <dsp:spPr>
        <a:xfrm>
          <a:off x="5248800" y="1621062"/>
          <a:ext cx="1571823" cy="2161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Habilitação</a:t>
          </a:r>
        </a:p>
      </dsp:txBody>
      <dsp:txXfrm>
        <a:off x="5325530" y="1697792"/>
        <a:ext cx="1418363" cy="2007956"/>
      </dsp:txXfrm>
    </dsp:sp>
    <dsp:sp modelId="{F4C16F91-DFDF-4186-971C-22BF2CEE923F}">
      <dsp:nvSpPr>
        <dsp:cNvPr id="0" name=""/>
        <dsp:cNvSpPr/>
      </dsp:nvSpPr>
      <dsp:spPr>
        <a:xfrm>
          <a:off x="6997264" y="1621062"/>
          <a:ext cx="1571823" cy="21614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 dirty="0"/>
            <a:t>Recursal</a:t>
          </a:r>
        </a:p>
      </dsp:txBody>
      <dsp:txXfrm>
        <a:off x="7073994" y="1697792"/>
        <a:ext cx="1418363" cy="20079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9F42D-B690-4286-936C-A49E2FE7555E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9FF53-EAB8-445A-96ED-2F89926D5A8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200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72632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40228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5032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81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1448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6230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2987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3018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4418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3242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6113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2525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421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29013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1129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5267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7554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46715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080334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14954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21969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01835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72763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1540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226250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5600" y="744538"/>
            <a:ext cx="5957888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3652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2370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9270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7795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0777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2908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6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4.xml"/><Relationship Id="rId4" Type="http://schemas.openxmlformats.org/officeDocument/2006/relationships/hyperlink" Target="http://bit.ly/2TtBDfr" TargetMode="Externa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88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94546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9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8F696-3223-4D2E-B1D9-86C04652561B}" type="datetime1">
              <a:rPr lang="en-US" smtClean="0"/>
              <a:t>4/7/2024</a:t>
            </a:fld>
            <a:endParaRPr lang="en-US"/>
          </a:p>
        </p:txBody>
      </p:sp>
      <p:sp>
        <p:nvSpPr>
          <p:cNvPr id="1048600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7375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28870"/>
            <a:ext cx="2057400" cy="487627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28870"/>
            <a:ext cx="6019800" cy="4876271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9058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766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85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24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726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42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201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0897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007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3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3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57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6694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35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567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28870"/>
            <a:ext cx="2057400" cy="487627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28870"/>
            <a:ext cx="6019800" cy="4876271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187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Holder 2"/>
          <p:cNvSpPr>
            <a:spLocks noGrp="1"/>
          </p:cNvSpPr>
          <p:nvPr>
            <p:ph type="title"/>
          </p:nvPr>
        </p:nvSpPr>
        <p:spPr>
          <a:xfrm>
            <a:off x="3118626" y="596885"/>
            <a:ext cx="1227164" cy="410369"/>
          </a:xfrm>
        </p:spPr>
        <p:txBody>
          <a:bodyPr lIns="0" tIns="0" rIns="0" bIns="0"/>
          <a:lstStyle>
            <a:lvl1pPr>
              <a:defRPr sz="2667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612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613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3BC2D-3354-4B09-B4AB-0264B393D388}" type="datetime1">
              <a:rPr lang="en-US" smtClean="0"/>
              <a:t>4/7/2024</a:t>
            </a:fld>
            <a:endParaRPr lang="en-US"/>
          </a:p>
        </p:txBody>
      </p:sp>
      <p:sp>
        <p:nvSpPr>
          <p:cNvPr id="1048614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194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15201" y="835668"/>
            <a:ext cx="2075700" cy="1938333"/>
          </a:xfrm>
          <a:prstGeom prst="rect">
            <a:avLst/>
          </a:prstGeom>
        </p:spPr>
        <p:txBody>
          <a:bodyPr spcFirstLastPara="1" wrap="square" lIns="105486" tIns="105486" rIns="105486" bIns="105486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8439900" y="5122168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905" tIns="87905" rIns="87905" bIns="8790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83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083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022096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9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8F696-3223-4D2E-B1D9-86C04652561B}" type="datetime1">
              <a:rPr lang="en-US" smtClean="0"/>
              <a:t>4/7/2024</a:t>
            </a:fld>
            <a:endParaRPr lang="en-US"/>
          </a:p>
        </p:txBody>
      </p:sp>
      <p:sp>
        <p:nvSpPr>
          <p:cNvPr id="1048600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6995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94500" y="654001"/>
            <a:ext cx="5392800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94500" y="2777030"/>
            <a:ext cx="3335700" cy="88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18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42275" y="842500"/>
            <a:ext cx="0" cy="3198333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602889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925750" y="2367402"/>
            <a:ext cx="3173400" cy="1227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925751" y="1822808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925750" y="3857111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42275" y="1805779"/>
            <a:ext cx="0" cy="329033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8990157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11600" y="1457862"/>
            <a:ext cx="7628100" cy="366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495699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20692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04507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206913" y="2754048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045063" y="2754048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4393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24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97097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1175319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410325" y="1919167"/>
            <a:ext cx="5264700" cy="257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012192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155750" y="1380000"/>
            <a:ext cx="6832500" cy="248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062125" y="2126667"/>
            <a:ext cx="5609400" cy="9960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184088" y="2075333"/>
            <a:ext cx="3129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915394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692450" y="1015333"/>
            <a:ext cx="3796500" cy="545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644450" y="1835861"/>
            <a:ext cx="3384000" cy="261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37600" y="779389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9409049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835950" y="2920667"/>
            <a:ext cx="4772100" cy="3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835725" y="1985336"/>
            <a:ext cx="5837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71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835950" y="1418528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499931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188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4031" y="1352516"/>
            <a:ext cx="3594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6977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" action="ppaction://noaction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121625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6977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697700" y="3539518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121600" y="3466518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697700" y="4123619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56625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086400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56625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5662500" y="3539518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087456" y="3466518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5662500" y="4123619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704863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111850" y="1344805"/>
            <a:ext cx="5256600" cy="202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362219" y="2948519"/>
            <a:ext cx="2826667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111850" y="3370361"/>
            <a:ext cx="5256600" cy="494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18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1725316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292000" y="2458671"/>
            <a:ext cx="3173400" cy="620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292001" y="1805779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292000" y="3839806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960225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925750" y="1984889"/>
            <a:ext cx="5151600" cy="1045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925748" y="3029889"/>
            <a:ext cx="5151600" cy="1139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1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42275" y="1805780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8093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929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458825" y="1619222"/>
            <a:ext cx="29271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marR="5080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018525" y="1619222"/>
            <a:ext cx="42213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103719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1944275" y="1532169"/>
            <a:ext cx="22860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1944275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4913750" y="1532169"/>
            <a:ext cx="22836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4913731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1944277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1944263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4913752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4913727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32303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973570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440245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5906920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97357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440245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590692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526675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396725" y="3348028"/>
            <a:ext cx="14166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3863100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330075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396725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3863400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330075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6242968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226025" y="1562528"/>
            <a:ext cx="1758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3694200" y="1562528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160875" y="1562534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22752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3694200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16087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896559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64967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116050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658302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649675" y="211507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116350" y="2115076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6583025" y="2115076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8096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189837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498212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189837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498212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189837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498212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189837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498212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948287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93270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44025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9327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44025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932700" y="4046178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44025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932700" y="3611317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44025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594780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59478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594780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594780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143861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757916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94373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35859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174025" y="1565639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174025" y="897583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174025" y="3063361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174025" y="2395306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174025" y="4561083"/>
            <a:ext cx="51405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174025" y="3893028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948515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951625" y="1815419"/>
            <a:ext cx="3027300" cy="56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951632" y="1124086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951632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018639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169475" y="1815419"/>
            <a:ext cx="3027300" cy="52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169475" y="1124086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169475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083878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017775" y="2851336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15200" y="835662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2317172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15200" y="835662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129400" y="2851336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993312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289800" y="835669"/>
            <a:ext cx="2810100" cy="2081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5781275" y="3070780"/>
            <a:ext cx="2318700" cy="12116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288525" y="1017333"/>
            <a:ext cx="1800" cy="1756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090589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241650" y="2326989"/>
            <a:ext cx="4125600" cy="1763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666505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018525" y="1619222"/>
            <a:ext cx="68346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376471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13225" y="1285850"/>
            <a:ext cx="5414400" cy="783667"/>
          </a:xfrm>
          <a:prstGeom prst="rect">
            <a:avLst/>
          </a:prstGeom>
        </p:spPr>
        <p:txBody>
          <a:bodyPr spcFirstLastPara="1" wrap="square" lIns="91425" tIns="7920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19750" y="2282088"/>
            <a:ext cx="3309300" cy="1415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6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20025" y="4222083"/>
            <a:ext cx="2473500" cy="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0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42275" y="842500"/>
            <a:ext cx="0" cy="3301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9399007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6481100" y="-44000"/>
            <a:ext cx="2701200" cy="281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25225" y="490555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7371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7085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59275" y="1737000"/>
            <a:ext cx="1591500" cy="4402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986725" y="1475167"/>
            <a:ext cx="445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596179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94500" y="654000"/>
            <a:ext cx="5392800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94500" y="2777028"/>
            <a:ext cx="3335700" cy="88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18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42275" y="842500"/>
            <a:ext cx="0" cy="3198333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633684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925750" y="2367402"/>
            <a:ext cx="3173400" cy="1227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925751" y="1822806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925750" y="3857111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42275" y="1805778"/>
            <a:ext cx="0" cy="329033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154480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11600" y="1457861"/>
            <a:ext cx="7628100" cy="366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933332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20692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04507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206913" y="2754046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045063" y="2754046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145298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048483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410325" y="1919167"/>
            <a:ext cx="5264700" cy="257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3787566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155750" y="1380000"/>
            <a:ext cx="6832500" cy="248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062125" y="2126667"/>
            <a:ext cx="5609400" cy="9960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184088" y="2075333"/>
            <a:ext cx="3129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0778995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692450" y="1015333"/>
            <a:ext cx="3796500" cy="545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644450" y="1835861"/>
            <a:ext cx="3384000" cy="261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37600" y="779389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7555611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15200" y="835667"/>
            <a:ext cx="2075700" cy="1938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5319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202429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835950" y="2920667"/>
            <a:ext cx="4772100" cy="3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835725" y="1985334"/>
            <a:ext cx="5837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71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835950" y="1418528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420044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878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4031" y="1352516"/>
            <a:ext cx="3594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6977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" action="ppaction://noaction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121625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6977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697700" y="3539516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121600" y="3466516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697700" y="4123617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56625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086400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56625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5662500" y="3539516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087456" y="3466516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5662500" y="4123617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234730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111850" y="1344805"/>
            <a:ext cx="5256600" cy="202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362217" y="2948519"/>
            <a:ext cx="2826667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111850" y="3370361"/>
            <a:ext cx="5256600" cy="494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18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5722255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292000" y="2458671"/>
            <a:ext cx="3173400" cy="620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292001" y="1805778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292000" y="3839804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5815873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925750" y="1984889"/>
            <a:ext cx="5151600" cy="1045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925748" y="3029889"/>
            <a:ext cx="5151600" cy="1139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1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42275" y="1805778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2292172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458825" y="1619222"/>
            <a:ext cx="29271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marR="5080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018525" y="1619222"/>
            <a:ext cx="42213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580790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1944275" y="1532167"/>
            <a:ext cx="22860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1944275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4913750" y="1532167"/>
            <a:ext cx="22836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4913731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1944277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1944263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4913752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4913727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991943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973570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440245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5906920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97357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440245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590692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950466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396725" y="3348028"/>
            <a:ext cx="14166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3863100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330075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396725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3863400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330075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5028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3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3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2456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226025" y="1562528"/>
            <a:ext cx="1758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3694200" y="1562528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160875" y="1562534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22752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3694200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16087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3609598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64967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116050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658302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649675" y="2115074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116350" y="2115074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6583025" y="2115074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032800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189837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498212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189837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498212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189837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498212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189837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498212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4661717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93270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44025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9327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44025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932700" y="4046178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44025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932700" y="3611315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44025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594780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59478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594780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594780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232298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6100521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9545338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174025" y="1565639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174025" y="897583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174025" y="3063361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174025" y="2395306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174025" y="4561083"/>
            <a:ext cx="51405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174025" y="3893028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1683004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951625" y="1815417"/>
            <a:ext cx="3027300" cy="56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951632" y="1124084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951632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161488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169475" y="1815417"/>
            <a:ext cx="3027300" cy="52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169475" y="1124084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169475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0478060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017775" y="2851334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15200" y="835661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5017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4064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15200" y="835661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129400" y="2851334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6913767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289800" y="835667"/>
            <a:ext cx="2810100" cy="2081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5781275" y="3070778"/>
            <a:ext cx="2318700" cy="12116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288525" y="1017333"/>
            <a:ext cx="1800" cy="1756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108064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241650" y="2326987"/>
            <a:ext cx="4125600" cy="1763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72650621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018525" y="1619222"/>
            <a:ext cx="68346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71906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13225" y="1285848"/>
            <a:ext cx="5414400" cy="783667"/>
          </a:xfrm>
          <a:prstGeom prst="rect">
            <a:avLst/>
          </a:prstGeom>
        </p:spPr>
        <p:txBody>
          <a:bodyPr spcFirstLastPara="1" wrap="square" lIns="91425" tIns="7920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19750" y="2282086"/>
            <a:ext cx="3309300" cy="1415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6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20025" y="4222083"/>
            <a:ext cx="2473500" cy="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0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42275" y="842500"/>
            <a:ext cx="0" cy="3301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87999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6481100" y="-44000"/>
            <a:ext cx="2701200" cy="281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25225" y="490555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769090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59275" y="1737000"/>
            <a:ext cx="1591500" cy="4402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986725" y="1475167"/>
            <a:ext cx="445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6204958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Holder 2"/>
          <p:cNvSpPr>
            <a:spLocks noGrp="1"/>
          </p:cNvSpPr>
          <p:nvPr>
            <p:ph type="ctrTitle"/>
          </p:nvPr>
        </p:nvSpPr>
        <p:spPr>
          <a:xfrm>
            <a:off x="485028" y="1771650"/>
            <a:ext cx="549698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3" name="Holder 3"/>
          <p:cNvSpPr>
            <a:spLocks noGrp="1"/>
          </p:cNvSpPr>
          <p:nvPr>
            <p:ph type="subTitle" idx="4"/>
          </p:nvPr>
        </p:nvSpPr>
        <p:spPr>
          <a:xfrm>
            <a:off x="970057" y="3200400"/>
            <a:ext cx="45269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4876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EBF03-22BB-4C03-BCB9-ED3BA05559E8}" type="datetime1">
              <a:rPr lang="en-US" smtClean="0"/>
              <a:t>4/7/2024</a:t>
            </a:fld>
            <a:endParaRPr lang="en-US"/>
          </a:p>
        </p:txBody>
      </p:sp>
      <p:sp>
        <p:nvSpPr>
          <p:cNvPr id="104876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515622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Holder 2"/>
          <p:cNvSpPr>
            <a:spLocks noGrp="1"/>
          </p:cNvSpPr>
          <p:nvPr>
            <p:ph type="title"/>
          </p:nvPr>
        </p:nvSpPr>
        <p:spPr>
          <a:xfrm>
            <a:off x="3118626" y="596885"/>
            <a:ext cx="1227164" cy="410369"/>
          </a:xfrm>
        </p:spPr>
        <p:txBody>
          <a:bodyPr lIns="0" tIns="0" rIns="0" bIns="0"/>
          <a:lstStyle>
            <a:lvl1pPr>
              <a:defRPr sz="2667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612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613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3BC2D-3354-4B09-B4AB-0264B393D388}" type="datetime1">
              <a:rPr lang="en-US" smtClean="0"/>
              <a:t>4/7/2024</a:t>
            </a:fld>
            <a:endParaRPr lang="en-US"/>
          </a:p>
        </p:txBody>
      </p:sp>
      <p:sp>
        <p:nvSpPr>
          <p:cNvPr id="1048614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489409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Holder 2"/>
          <p:cNvSpPr>
            <a:spLocks noGrp="1"/>
          </p:cNvSpPr>
          <p:nvPr>
            <p:ph type="title"/>
          </p:nvPr>
        </p:nvSpPr>
        <p:spPr>
          <a:xfrm>
            <a:off x="3118626" y="596885"/>
            <a:ext cx="1227164" cy="410369"/>
          </a:xfrm>
        </p:spPr>
        <p:txBody>
          <a:bodyPr lIns="0" tIns="0" rIns="0" bIns="0"/>
          <a:lstStyle>
            <a:lvl1pPr>
              <a:defRPr sz="2667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2" name="Holder 3"/>
          <p:cNvSpPr>
            <a:spLocks noGrp="1"/>
          </p:cNvSpPr>
          <p:nvPr>
            <p:ph type="body" idx="1"/>
          </p:nvPr>
        </p:nvSpPr>
        <p:spPr>
          <a:xfrm>
            <a:off x="913357" y="933269"/>
            <a:ext cx="4871188" cy="307777"/>
          </a:xfrm>
        </p:spPr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1048583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84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04C4E-8ECA-4900-BCC9-F78C7410EBF5}" type="datetime1">
              <a:rPr lang="en-US" smtClean="0"/>
              <a:t>4/7/2024</a:t>
            </a:fld>
            <a:endParaRPr lang="en-US"/>
          </a:p>
        </p:txBody>
      </p:sp>
      <p:sp>
        <p:nvSpPr>
          <p:cNvPr id="1048585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818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59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3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54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32" Type="http://schemas.openxmlformats.org/officeDocument/2006/relationships/slideLayout" Target="../slideLayouts/slideLayout57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slideLayout" Target="../slideLayouts/slideLayout53.xml"/><Relationship Id="rId36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31" Type="http://schemas.openxmlformats.org/officeDocument/2006/relationships/slideLayout" Target="../slideLayouts/slideLayout56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slideLayout" Target="../slideLayouts/slideLayout52.xml"/><Relationship Id="rId30" Type="http://schemas.openxmlformats.org/officeDocument/2006/relationships/slideLayout" Target="../slideLayouts/slideLayout55.xml"/><Relationship Id="rId35" Type="http://schemas.openxmlformats.org/officeDocument/2006/relationships/slideLayout" Target="../slideLayouts/slideLayout60.xml"/><Relationship Id="rId8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9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81.xml"/><Relationship Id="rId34" Type="http://schemas.openxmlformats.org/officeDocument/2006/relationships/slideLayout" Target="../slideLayouts/slideLayout94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89.xml"/><Relationship Id="rId41" Type="http://schemas.openxmlformats.org/officeDocument/2006/relationships/theme" Target="../theme/theme4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slideLayout" Target="../slideLayouts/slideLayout92.xml"/><Relationship Id="rId37" Type="http://schemas.openxmlformats.org/officeDocument/2006/relationships/slideLayout" Target="../slideLayouts/slideLayout97.xml"/><Relationship Id="rId40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36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slideLayout" Target="../slideLayouts/slideLayout91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Relationship Id="rId35" Type="http://schemas.openxmlformats.org/officeDocument/2006/relationships/slideLayout" Target="../slideLayouts/slideLayout95.xml"/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33" Type="http://schemas.openxmlformats.org/officeDocument/2006/relationships/slideLayout" Target="../slideLayouts/slideLayout93.xml"/><Relationship Id="rId38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066F2-1140-4EE7-8BEE-7FA8208B5292}" type="datetimeFigureOut">
              <a:rPr lang="pt-BR" smtClean="0"/>
              <a:t>07/04/2024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600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07/04/2024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465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941" r:id="rId12"/>
    <p:sldLayoutId id="2147483945" r:id="rId13"/>
    <p:sldLayoutId id="214748394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7920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4225" y="1288167"/>
            <a:ext cx="8520600" cy="37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18287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751401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  <p:sldLayoutId id="2147483885" r:id="rId18"/>
    <p:sldLayoutId id="2147483886" r:id="rId19"/>
    <p:sldLayoutId id="2147483887" r:id="rId20"/>
    <p:sldLayoutId id="2147483888" r:id="rId21"/>
    <p:sldLayoutId id="2147483889" r:id="rId22"/>
    <p:sldLayoutId id="2147483890" r:id="rId23"/>
    <p:sldLayoutId id="2147483891" r:id="rId24"/>
    <p:sldLayoutId id="2147483892" r:id="rId25"/>
    <p:sldLayoutId id="2147483893" r:id="rId26"/>
    <p:sldLayoutId id="2147483894" r:id="rId27"/>
    <p:sldLayoutId id="2147483895" r:id="rId28"/>
    <p:sldLayoutId id="2147483896" r:id="rId29"/>
    <p:sldLayoutId id="2147483897" r:id="rId30"/>
    <p:sldLayoutId id="2147483898" r:id="rId31"/>
    <p:sldLayoutId id="2147483899" r:id="rId32"/>
    <p:sldLayoutId id="2147483900" r:id="rId33"/>
    <p:sldLayoutId id="2147483901" r:id="rId34"/>
    <p:sldLayoutId id="2147483902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7920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4225" y="1288167"/>
            <a:ext cx="8520600" cy="37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18287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6254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  <p:sldLayoutId id="2147483917" r:id="rId14"/>
    <p:sldLayoutId id="2147483918" r:id="rId15"/>
    <p:sldLayoutId id="2147483919" r:id="rId16"/>
    <p:sldLayoutId id="2147483920" r:id="rId17"/>
    <p:sldLayoutId id="2147483921" r:id="rId18"/>
    <p:sldLayoutId id="2147483922" r:id="rId19"/>
    <p:sldLayoutId id="2147483923" r:id="rId20"/>
    <p:sldLayoutId id="2147483924" r:id="rId21"/>
    <p:sldLayoutId id="2147483925" r:id="rId22"/>
    <p:sldLayoutId id="2147483926" r:id="rId23"/>
    <p:sldLayoutId id="2147483927" r:id="rId24"/>
    <p:sldLayoutId id="2147483928" r:id="rId25"/>
    <p:sldLayoutId id="2147483929" r:id="rId26"/>
    <p:sldLayoutId id="2147483930" r:id="rId27"/>
    <p:sldLayoutId id="2147483931" r:id="rId28"/>
    <p:sldLayoutId id="2147483932" r:id="rId29"/>
    <p:sldLayoutId id="2147483933" r:id="rId30"/>
    <p:sldLayoutId id="2147483934" r:id="rId31"/>
    <p:sldLayoutId id="2147483935" r:id="rId32"/>
    <p:sldLayoutId id="2147483936" r:id="rId33"/>
    <p:sldLayoutId id="2147483937" r:id="rId34"/>
    <p:sldLayoutId id="2147483938" r:id="rId35"/>
    <p:sldLayoutId id="2147483939" r:id="rId36"/>
    <p:sldLayoutId id="2147483940" r:id="rId37"/>
    <p:sldLayoutId id="2147483942" r:id="rId38"/>
    <p:sldLayoutId id="2147483943" r:id="rId39"/>
    <p:sldLayoutId id="2147483944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analto.gov.br/ccivil_03/_ato2019-2022/2021/lei/l14133.htm#art23" TargetMode="External"/><Relationship Id="rId1" Type="http://schemas.openxmlformats.org/officeDocument/2006/relationships/slideLayout" Target="../slideLayouts/slideLayout25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analto.gov.br/ccivil_03/_Ato2023-2026/2023/Lei/L14770.htm#art1" TargetMode="External"/><Relationship Id="rId1" Type="http://schemas.openxmlformats.org/officeDocument/2006/relationships/slideLayout" Target="../slideLayouts/slideLayout2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analto.gov.br/ccivil_03/_ato2019-2022/2021/lei/l14133.htm#art92" TargetMode="External"/><Relationship Id="rId1" Type="http://schemas.openxmlformats.org/officeDocument/2006/relationships/slideLayout" Target="../slideLayouts/slideLayout25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9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analto.gov.br/ccivil_03/_ato2019-2022/2021/lei/l14133.htm#art78" TargetMode="External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analto.gov.br/ccivil_03/_ato2019-2022/2021/lei/l14133.htm#art88&#167;3" TargetMode="Externa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22;p42"/>
          <p:cNvSpPr txBox="1">
            <a:spLocks noGrp="1"/>
          </p:cNvSpPr>
          <p:nvPr>
            <p:ph type="ctrTitle"/>
          </p:nvPr>
        </p:nvSpPr>
        <p:spPr>
          <a:xfrm>
            <a:off x="799304" y="653833"/>
            <a:ext cx="7545391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/>
          <a:p>
            <a:r>
              <a:rPr lang="pt-BR" sz="5400" kern="0" dirty="0">
                <a:solidFill>
                  <a:schemeClr val="tx1"/>
                </a:solidFill>
              </a:rPr>
              <a:t>INSTRUMENTOS AUXILIARES</a:t>
            </a:r>
            <a:endParaRPr dirty="0"/>
          </a:p>
        </p:txBody>
      </p:sp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899591" y="2480891"/>
            <a:ext cx="5544613" cy="88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pt-BR" b="1" dirty="0"/>
              <a:t>Credenciamento, Registro de Preços, PMI, Pré-Qualificação e Registro Cadastral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955" y="3865617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870;p66"/>
          <p:cNvCxnSpPr/>
          <p:nvPr/>
        </p:nvCxnSpPr>
        <p:spPr>
          <a:xfrm>
            <a:off x="542275" y="841276"/>
            <a:ext cx="0" cy="2448272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Conector reto 3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99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755576" y="984371"/>
            <a:ext cx="6768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</a:rPr>
              <a:t>PRINCÍPIOS E OBJETIVOS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034966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4355976" y="1921397"/>
            <a:ext cx="122413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SRP</a:t>
            </a:r>
          </a:p>
        </p:txBody>
      </p:sp>
    </p:spTree>
    <p:extLst>
      <p:ext uri="{BB962C8B-B14F-4D97-AF65-F5344CB8AC3E}">
        <p14:creationId xmlns:p14="http://schemas.microsoft.com/office/powerpoint/2010/main" val="410613719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58DA29B-FB1B-AC12-C38A-790BBBC6C57B}"/>
              </a:ext>
            </a:extLst>
          </p:cNvPr>
          <p:cNvSpPr/>
          <p:nvPr/>
        </p:nvSpPr>
        <p:spPr>
          <a:xfrm>
            <a:off x="644221" y="973122"/>
            <a:ext cx="2232248" cy="12241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Abertura do Processo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D67B70B-EA9B-8B71-BDA7-26FA78B5F0C2}"/>
              </a:ext>
            </a:extLst>
          </p:cNvPr>
          <p:cNvSpPr/>
          <p:nvPr/>
        </p:nvSpPr>
        <p:spPr>
          <a:xfrm>
            <a:off x="3423534" y="941415"/>
            <a:ext cx="2340260" cy="12241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Definição do objeto, forma de execução, preço estimado e edital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8931026-573D-853A-EAFF-E6C4737F4637}"/>
              </a:ext>
            </a:extLst>
          </p:cNvPr>
          <p:cNvSpPr/>
          <p:nvPr/>
        </p:nvSpPr>
        <p:spPr>
          <a:xfrm>
            <a:off x="6310859" y="915468"/>
            <a:ext cx="2340260" cy="12241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do Jurídico [se for o caso]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B9F77179-340B-4886-A359-1856443FEF29}"/>
              </a:ext>
            </a:extLst>
          </p:cNvPr>
          <p:cNvSpPr/>
          <p:nvPr/>
        </p:nvSpPr>
        <p:spPr>
          <a:xfrm>
            <a:off x="3491115" y="2620937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Ata</a:t>
            </a:r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CF363590-6404-5A61-A1E9-7D8DADC7B4BD}"/>
              </a:ext>
            </a:extLst>
          </p:cNvPr>
          <p:cNvSpPr/>
          <p:nvPr/>
        </p:nvSpPr>
        <p:spPr>
          <a:xfrm>
            <a:off x="2957117" y="1294310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Seta: para a Direita 15">
            <a:extLst>
              <a:ext uri="{FF2B5EF4-FFF2-40B4-BE49-F238E27FC236}">
                <a16:creationId xmlns:a16="http://schemas.microsoft.com/office/drawing/2014/main" id="{C72D9979-E7DE-8A34-535C-CE935F870C0C}"/>
              </a:ext>
            </a:extLst>
          </p:cNvPr>
          <p:cNvSpPr/>
          <p:nvPr/>
        </p:nvSpPr>
        <p:spPr>
          <a:xfrm>
            <a:off x="5876211" y="1257760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28BE4B7F-6E8C-80A4-BB15-48CFFD01353B}"/>
              </a:ext>
            </a:extLst>
          </p:cNvPr>
          <p:cNvSpPr/>
          <p:nvPr/>
        </p:nvSpPr>
        <p:spPr>
          <a:xfrm rot="5400000">
            <a:off x="7314356" y="210062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B96BA0BD-CAAF-1AB2-9333-1B8EFD996C04}"/>
              </a:ext>
            </a:extLst>
          </p:cNvPr>
          <p:cNvSpPr/>
          <p:nvPr/>
        </p:nvSpPr>
        <p:spPr>
          <a:xfrm>
            <a:off x="6324247" y="2620937"/>
            <a:ext cx="2340260" cy="12241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Publicação do Edital</a:t>
            </a:r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4C3CD127-65B4-E6CE-3B1A-A9013B045C45}"/>
              </a:ext>
            </a:extLst>
          </p:cNvPr>
          <p:cNvSpPr/>
          <p:nvPr/>
        </p:nvSpPr>
        <p:spPr>
          <a:xfrm rot="10964936">
            <a:off x="5863275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A9B167EC-D378-4479-7963-435B4930D9E1}"/>
              </a:ext>
            </a:extLst>
          </p:cNvPr>
          <p:cNvSpPr/>
          <p:nvPr/>
        </p:nvSpPr>
        <p:spPr>
          <a:xfrm rot="10800000">
            <a:off x="3013186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379FAF7A-C91B-FDD7-F667-5EE01C263240}"/>
              </a:ext>
            </a:extLst>
          </p:cNvPr>
          <p:cNvSpPr/>
          <p:nvPr/>
        </p:nvSpPr>
        <p:spPr>
          <a:xfrm>
            <a:off x="657792" y="2601861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Consumo das demandas x contrato</a:t>
            </a:r>
          </a:p>
        </p:txBody>
      </p:sp>
    </p:spTree>
    <p:extLst>
      <p:ext uri="{BB962C8B-B14F-4D97-AF65-F5344CB8AC3E}">
        <p14:creationId xmlns:p14="http://schemas.microsoft.com/office/powerpoint/2010/main" val="141335243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53445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23528" y="1084387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Histórico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Previsão na Lei 8.666/93 [superficial];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largamente utilizado no Pregão;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Restrições dos Tribunais[ex.: TCE/SP].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926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42396" y="19320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2303748" y="913284"/>
            <a:ext cx="45365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ATA;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Gerenciador;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Participante;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Carona/Aderente;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Detentor;</a:t>
            </a:r>
          </a:p>
        </p:txBody>
      </p:sp>
    </p:spTree>
    <p:extLst>
      <p:ext uri="{BB962C8B-B14F-4D97-AF65-F5344CB8AC3E}">
        <p14:creationId xmlns:p14="http://schemas.microsoft.com/office/powerpoint/2010/main" val="85428855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497374" y="373049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86518" y="1410950"/>
            <a:ext cx="828092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Art. 83. A existência de preços registrados </a:t>
            </a:r>
            <a:r>
              <a:rPr lang="pt-BR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implicará compromisso de fornecimento nas condições estabelecidas, mas não obrigará a Administração a contratar</a:t>
            </a:r>
            <a:r>
              <a:rPr lang="pt-BR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facultada a realização de licitação específica para a aquisição pretendida, desde que devidamente motivada.</a:t>
            </a:r>
          </a:p>
        </p:txBody>
      </p:sp>
    </p:spTree>
    <p:extLst>
      <p:ext uri="{BB962C8B-B14F-4D97-AF65-F5344CB8AC3E}">
        <p14:creationId xmlns:p14="http://schemas.microsoft.com/office/powerpoint/2010/main" val="256485516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396608" y="287576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849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Art. 82. O 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edital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...: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- as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especificidades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da licitação e de seu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objeto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inclusive a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quantidade máxima de cada item que poderá ser adquirida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II - a quantidade mínima a ser cotada de unidades de bens ou, no caso de serviços, de unidades de medida;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III - a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possibilidade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 prever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preços diferentes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a) ...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realizado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ou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entregue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em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locais diferentes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b) em razão da forma e do local de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acondicionamento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c) quando admitida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cotação variável em razão do tamanho do lote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d) por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outros motivos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justificados no processo;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22991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359770" y="18103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 - edital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59770" y="811972"/>
            <a:ext cx="8280920" cy="4826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IV - a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possibilidade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 o licitante oferecer ou não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proposta em quantitativo inferior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 - o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critério de julgamento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da licitação [menor preço ou o de maior desconto] 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 - as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condições para alteração de preços registrados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VII - o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registro de mais de um fornecedor ou prestador de serviço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desde que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aceitem cotar o objeto em preço igual ao do licitante vencedor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assegurada a preferência de contratação de acordo com a ordem de classificação;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VIII - a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vedação à participação do órgão ou entidade em mais de uma ata de registro de preços com o mesmo objeto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 prazo de validade daquela de que já tiver participado, salvo na ocorrência de ata que tenha registrado quantitativo inferior ao máximo previsto no edital;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IX - as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hipóteses de cancelamento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 ata ...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4757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970971" y="0"/>
            <a:ext cx="7112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86779" y="625290"/>
            <a:ext cx="8280920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 sistema de registro de preços </a:t>
            </a:r>
            <a:r>
              <a:rPr lang="pt-B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poderá ser usado para a contratação de bens e serviços, inclusive de obras e serviços de engenharia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observadas condições previstas em lei [§5º, art. 82]: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realização prévia de ampla pesquisa de mercado;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seleção de acordo com os procedimentos previstos em regulamento;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 - desenvolvimento obrigatório de rotina de controle;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IV - atualização periódica dos preços registrados;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 - definição do período de validade do registro de preços;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 - inclusão, em ata de registro de preços, do licitante que aceitar cotar os bens ou serviços em preços iguais aos do licitante vencedor na sequência de classificação da licitação e inclusão do licitante que mantiver sua proposta original.</a:t>
            </a:r>
          </a:p>
        </p:txBody>
      </p:sp>
    </p:spTree>
    <p:extLst>
      <p:ext uri="{BB962C8B-B14F-4D97-AF65-F5344CB8AC3E}">
        <p14:creationId xmlns:p14="http://schemas.microsoft.com/office/powerpoint/2010/main" val="97062161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688184" y="295969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96608" y="1308903"/>
            <a:ext cx="82809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Art. 85. A Administração </a:t>
            </a:r>
            <a:r>
              <a:rPr lang="pt-BR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poderá contratar a execução de obras e serviços de engenharia pelo sistema de registro de preços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desde que atendidos os seguintes requisitos: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-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existência de projeto padronizado, sem complexidade técnica e operacional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necessidade permanente ou frequente de obra ou serviço a ser contratado.</a:t>
            </a:r>
          </a:p>
        </p:txBody>
      </p:sp>
    </p:spTree>
    <p:extLst>
      <p:ext uri="{BB962C8B-B14F-4D97-AF65-F5344CB8AC3E}">
        <p14:creationId xmlns:p14="http://schemas.microsoft.com/office/powerpoint/2010/main" val="198770028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49271" y="246087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16307" y="859036"/>
            <a:ext cx="8391776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critério de julgamento de menor preço por grupo de itens somente poderá ser adotado quando for demonstrada a inviabilidade de se promover a adjudicação </a:t>
            </a:r>
            <a:r>
              <a:rPr lang="pt-BR" sz="20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 item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for evidenciada a sua vantagem técnica e econômica;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a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contratação posterior de item específico constante de grupo de itens exigirá prévia pesquisa de mercado e demonstração de sua vantagem; 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 SRP, </a:t>
            </a:r>
            <a:r>
              <a:rPr lang="pt-BR" sz="20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pode ser utilizado nas hipóteses de inexigibilidade e de dispensa de licitação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para a aquisição de bens ou para a contratação de serviços por mais de um órgão ou entidade.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 </a:t>
            </a:r>
            <a:r>
              <a:rPr lang="pt-BR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prazo de vigência da ata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registro de preços </a:t>
            </a:r>
            <a:r>
              <a:rPr lang="pt-BR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será de 1 (um) ano e poderá ser prorrogado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por igual período, desde que comprovado o preço vantajoso [art. 84];</a:t>
            </a:r>
          </a:p>
        </p:txBody>
      </p:sp>
    </p:spTree>
    <p:extLst>
      <p:ext uri="{BB962C8B-B14F-4D97-AF65-F5344CB8AC3E}">
        <p14:creationId xmlns:p14="http://schemas.microsoft.com/office/powerpoint/2010/main" val="1860445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A91CC80-5F6F-D153-7DBC-BE61D903A1C9}"/>
              </a:ext>
            </a:extLst>
          </p:cNvPr>
          <p:cNvSpPr txBox="1">
            <a:spLocks/>
          </p:cNvSpPr>
          <p:nvPr/>
        </p:nvSpPr>
        <p:spPr>
          <a:xfrm>
            <a:off x="-612576" y="1129308"/>
            <a:ext cx="9756576" cy="38884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5º [...]do interesse público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[...]do planejamento, 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[...]  da segregação de funções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[...]do julgamento objetivo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[...]da celeridade</a:t>
            </a:r>
            <a:br>
              <a:rPr lang="pt-BR" sz="1800" dirty="0">
                <a:latin typeface="Arial" panose="020B0604020202020204" pitchFamily="34" charset="0"/>
              </a:rPr>
            </a:br>
            <a:br>
              <a:rPr lang="pt-BR" sz="1800" dirty="0">
                <a:latin typeface="Arial" panose="020B0604020202020204" pitchFamily="34" charset="0"/>
              </a:rPr>
            </a:br>
            <a:r>
              <a:rPr lang="pt-BR" sz="1800" dirty="0">
                <a:latin typeface="Arial" panose="020B0604020202020204" pitchFamily="34" charset="0"/>
              </a:rPr>
              <a:t>                        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271120445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1172930" y="193341"/>
            <a:ext cx="6440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65740" y="1056333"/>
            <a:ext cx="8280920" cy="3834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É permitido registro de preços com indicação limitada a unidades de contratação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sem indicação do total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ser adquirido, 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apenas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nas seguintes situações:</a:t>
            </a:r>
          </a:p>
          <a:p>
            <a:pPr marL="285750" indent="-285750" algn="just">
              <a:buFontTx/>
              <a:buChar char="-"/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- quando for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primeira licitação para o objeto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 o órgão ou entidade não tiver registro de demandas anteriores;</a:t>
            </a:r>
          </a:p>
          <a:p>
            <a:pPr algn="just"/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II - no caso de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alimento perecível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;</a:t>
            </a:r>
          </a:p>
          <a:p>
            <a:pPr algn="just"/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III - no caso em que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serviço estiver integrado ao fornecimento de bens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 algn="just"/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 Nesse caso, é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obrigatória a indicação do valor máximo da despesa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 é </a:t>
            </a:r>
            <a:r>
              <a:rPr lang="pt-BR" sz="1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vedada a participação de outro órgão ou entidade na ata.</a:t>
            </a:r>
            <a:endParaRPr lang="pt-BR" sz="1800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37828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47541" y="43451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37251" y="976806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96608" y="1343828"/>
            <a:ext cx="82809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procedimento público de intenção de registro de preços para, nos termos de regulamento, possibilitar, pelo prazo mínimo de 8 (oito) dias úteis, a participação de outros órgãos ou entidades na respectiva ata e determinar a estimativa total de quantidades da contratação; </a:t>
            </a:r>
          </a:p>
        </p:txBody>
      </p:sp>
    </p:spTree>
    <p:extLst>
      <p:ext uri="{BB962C8B-B14F-4D97-AF65-F5344CB8AC3E}">
        <p14:creationId xmlns:p14="http://schemas.microsoft.com/office/powerpoint/2010/main" val="268303066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539552" y="1129308"/>
            <a:ext cx="828092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500" dirty="0">
                <a:latin typeface="Josefin Sans" pitchFamily="2" charset="0"/>
                <a:cs typeface="Times New Roman" pitchFamily="18" charset="0"/>
              </a:rPr>
              <a:t>Participante</a:t>
            </a:r>
          </a:p>
          <a:p>
            <a:pPr algn="ctr"/>
            <a:r>
              <a:rPr lang="pt-BR" sz="6500" dirty="0">
                <a:latin typeface="Josefin Sans" pitchFamily="2" charset="0"/>
                <a:cs typeface="Times New Roman" pitchFamily="18" charset="0"/>
              </a:rPr>
              <a:t>x</a:t>
            </a:r>
          </a:p>
          <a:p>
            <a:pPr algn="ctr"/>
            <a:r>
              <a:rPr lang="pt-BR" sz="6500" dirty="0">
                <a:latin typeface="Josefin Sans" pitchFamily="2" charset="0"/>
                <a:cs typeface="Times New Roman" pitchFamily="18" charset="0"/>
              </a:rPr>
              <a:t>Carona [adesão]      </a:t>
            </a:r>
          </a:p>
        </p:txBody>
      </p:sp>
    </p:spTree>
    <p:extLst>
      <p:ext uri="{BB962C8B-B14F-4D97-AF65-F5344CB8AC3E}">
        <p14:creationId xmlns:p14="http://schemas.microsoft.com/office/powerpoint/2010/main" val="365181335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699525" y="26408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64689" y="909585"/>
            <a:ext cx="82809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Regras para adesão na Lei [86, §2º]: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- apresentação de </a:t>
            </a:r>
            <a:r>
              <a:rPr lang="pt-BR" sz="25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justificativa da vantagem da adesão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inclusive em situações de provável desabastecimento ou descontinuidade de serviço público;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 - demonstração de que os </a:t>
            </a:r>
            <a:r>
              <a:rPr lang="pt-BR" sz="2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valores registrados estão compatíveis com os </a:t>
            </a:r>
            <a:r>
              <a:rPr lang="pt-BR" sz="25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valores praticados pelo mercado</a:t>
            </a:r>
            <a:r>
              <a:rPr lang="pt-BR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forma do </a:t>
            </a:r>
            <a:r>
              <a:rPr lang="pt-BR" sz="25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art. 23 desta Lei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- </a:t>
            </a:r>
            <a:r>
              <a:rPr lang="pt-BR" sz="2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prévias </a:t>
            </a:r>
            <a:r>
              <a:rPr lang="pt-BR" sz="25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consulta e aceitação do órgão ou entidade gerenciadora</a:t>
            </a:r>
            <a:r>
              <a:rPr lang="pt-BR" sz="25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do </a:t>
            </a:r>
            <a:r>
              <a:rPr lang="pt-BR" sz="25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fornecedor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421457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681385" y="274083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570529" y="1079688"/>
            <a:ext cx="828092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Outras cuidados para adesão:</a:t>
            </a:r>
          </a:p>
          <a:p>
            <a:pPr marL="800100" lvl="1" indent="-342900" algn="just"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pt-BR" sz="25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Verificar o seu regulamento;</a:t>
            </a:r>
          </a:p>
          <a:p>
            <a:pPr marL="800100" lvl="1" indent="-342900" algn="just"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pt-BR" sz="25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Verificar o regulamento do órgão gerenciador;</a:t>
            </a:r>
          </a:p>
          <a:p>
            <a:pPr marL="800100" lvl="1" indent="-342900" algn="just"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pt-BR" sz="25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Verificar se a própria ata ou o edital não vedam a adesão</a:t>
            </a: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307035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42396" y="27717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577727" y="93385"/>
            <a:ext cx="8280920" cy="5098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Bef>
                <a:spcPts val="1125"/>
              </a:spcBef>
              <a:spcAft>
                <a:spcPts val="1125"/>
              </a:spcAft>
            </a:pPr>
            <a:r>
              <a:rPr lang="pt-BR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Limitações quantitativas da adesão [carona]: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pt-B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as aquisições ou as contratações dos caronas não poderão exceder, por órgão ou entidade, a 50% (cinquenta por cento) dos quantitativos dos itens do instrumento convocatório registrados na ata de registro de preços para o órgão gerenciador e para os órgãos participantes</a:t>
            </a:r>
            <a:r>
              <a:rPr lang="pt-BR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O </a:t>
            </a:r>
            <a:r>
              <a:rPr lang="pt-B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quantitativo decorrente das adesões à ata de registro de preços não poderá exceder, na totalidade, ao dobro do quantitativo de cada item registrado na ata de registro de preços para o órgão gerenciador e órgãos participantes</a:t>
            </a:r>
            <a:r>
              <a:rPr lang="pt-B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independentemente do número de órgãos não participantes que aderirem;</a:t>
            </a:r>
          </a:p>
          <a:p>
            <a:pPr lvl="1" algn="just">
              <a:spcBef>
                <a:spcPts val="1125"/>
              </a:spcBef>
              <a:spcAft>
                <a:spcPts val="1125"/>
              </a:spcAft>
            </a:pPr>
            <a:r>
              <a:rPr lang="pt-B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NÃO SE APLICA </a:t>
            </a:r>
            <a:r>
              <a:rPr lang="pt-BR" dirty="0">
                <a:latin typeface="Times New Roman" panose="02020603050405020304" pitchFamily="18" charset="0"/>
                <a:ea typeface="Times New Roman" panose="02020603050405020304" pitchFamily="18" charset="0"/>
              </a:rPr>
              <a:t>ESSA</a:t>
            </a:r>
            <a:r>
              <a:rPr lang="pt-B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LIMITAÇÃO: para fins de </a:t>
            </a:r>
            <a:r>
              <a:rPr lang="pt-BR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transferências voluntárias federais </a:t>
            </a:r>
            <a:r>
              <a:rPr lang="pt-B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 </a:t>
            </a:r>
            <a:r>
              <a:rPr lang="pt-BR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para aquisição emergencial de medicamentos e material de consumo médico-hospitalar</a:t>
            </a:r>
            <a:r>
              <a:rPr lang="pt-B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[adesão à ata de registro de preços gerenciada pelo </a:t>
            </a:r>
            <a:r>
              <a:rPr lang="pt-BR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Ministério da Saúde</a:t>
            </a:r>
            <a:r>
              <a:rPr lang="pt-B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];</a:t>
            </a:r>
          </a:p>
        </p:txBody>
      </p:sp>
      <p:sp>
        <p:nvSpPr>
          <p:cNvPr id="3" name="Seta: para a Direita 2">
            <a:extLst>
              <a:ext uri="{FF2B5EF4-FFF2-40B4-BE49-F238E27FC236}">
                <a16:creationId xmlns:a16="http://schemas.microsoft.com/office/drawing/2014/main" id="{84D4C4CD-B3CC-FEA1-B38E-7DB9FC36A231}"/>
              </a:ext>
            </a:extLst>
          </p:cNvPr>
          <p:cNvSpPr/>
          <p:nvPr/>
        </p:nvSpPr>
        <p:spPr>
          <a:xfrm rot="2573849">
            <a:off x="640765" y="3934853"/>
            <a:ext cx="468636" cy="3693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899898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683568" y="18030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683568" y="796172"/>
            <a:ext cx="8280920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Alterações da Lei Federal nº 14.770/2023 [22/12]</a:t>
            </a:r>
          </a:p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Quem pode aderir?</a:t>
            </a:r>
            <a:endParaRPr lang="pt-B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[art. 86, §3º]</a:t>
            </a:r>
          </a:p>
          <a:p>
            <a:pPr algn="just"/>
            <a:r>
              <a:rPr lang="pt-BR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órgãos e entidades da Administração Pública federal, estadual, distrital e municipal, relativamente a ata de registro de preços de órgão ou entidade gerenciadora federal, estadual ou distrital; ou   </a:t>
            </a:r>
            <a:r>
              <a:rPr lang="pt-BR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(Incluído pela Lei nº 14.770, de 2023)</a:t>
            </a:r>
            <a:endParaRPr lang="pt-BR" sz="1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t-BR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por órgãos e entidades da Administração Pública municipal, relativamente a ata de registro de preços de órgão ou entidade gerenciadora municipal, desde que </a:t>
            </a:r>
            <a:r>
              <a:rPr lang="pt-BR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 sistema de registro de preços tenha sido formalizado mediante licitação</a:t>
            </a:r>
            <a:r>
              <a:rPr lang="pt-BR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   </a:t>
            </a:r>
            <a:r>
              <a:rPr lang="pt-BR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(Incluído pela Lei nº 14.770, de 2023)</a:t>
            </a:r>
            <a:endParaRPr lang="pt-B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718280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98350" y="420091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396608" y="1891352"/>
            <a:ext cx="8280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r>
              <a:rPr lang="pt-BR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Será </a:t>
            </a:r>
            <a:r>
              <a:rPr lang="pt-BR" sz="22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vedada aos órgãos e entidades da Administração Pública federal a adesão à ata de registro de preços gerenciada por órgão ou entidade estadual, distrital ou municipal</a:t>
            </a:r>
            <a:r>
              <a:rPr lang="pt-BR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93153822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611076" y="81046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SRP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FC5802D-9833-4148-8B6A-5B29DD87CD4E}"/>
              </a:ext>
            </a:extLst>
          </p:cNvPr>
          <p:cNvSpPr txBox="1"/>
          <p:nvPr/>
        </p:nvSpPr>
        <p:spPr>
          <a:xfrm>
            <a:off x="396608" y="89502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125"/>
              </a:spcBef>
              <a:spcAft>
                <a:spcPts val="1125"/>
              </a:spcAft>
            </a:pP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2A7A704-9098-44EF-8430-66BD28A3B734}"/>
              </a:ext>
            </a:extLst>
          </p:cNvPr>
          <p:cNvSpPr txBox="1"/>
          <p:nvPr/>
        </p:nvSpPr>
        <p:spPr>
          <a:xfrm rot="10800000" flipV="1">
            <a:off x="463891" y="719333"/>
            <a:ext cx="82809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95. O instrumento de contrato é obrigatório, salvo nas seguintes hipóteses, em que a Administração poderá </a:t>
            </a:r>
            <a:r>
              <a:rPr lang="pt-BR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substituí-lo por outro instrumento hábil, como carta-contrato, nota de empenho de despesa, autorização de compra ou ordem de execução de serviço:</a:t>
            </a:r>
          </a:p>
          <a:p>
            <a:pPr algn="just"/>
            <a:endParaRPr lang="pt-BR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dispensa de licitação em razão de valor;</a:t>
            </a:r>
          </a:p>
          <a:p>
            <a:pPr algn="just"/>
            <a:endParaRPr lang="pt-BR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compras com entrega imediata e integral dos bens adquiridos e dos quais não resultem obrigações futuras, inclusive quanto a assistência técnica, independentemente de seu valor.</a:t>
            </a:r>
          </a:p>
          <a:p>
            <a:pPr algn="just"/>
            <a:endParaRPr lang="pt-BR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1º Às hipóteses de substituição do instrumento de contrato, aplica-se, no que couber, o disposto no </a:t>
            </a:r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art. 92 desta Lei</a:t>
            </a:r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pt-BR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2º É nulo e de nenhum efeito o contrato verbal com a Administração, salvo o de pequenas compras ou o de prestação de serviços de pronto pagamento, assim entendidos aqueles de valor não superior a R$ 10.000,00 (dez mil reais). </a:t>
            </a:r>
          </a:p>
        </p:txBody>
      </p:sp>
    </p:spTree>
    <p:extLst>
      <p:ext uri="{BB962C8B-B14F-4D97-AF65-F5344CB8AC3E}">
        <p14:creationId xmlns:p14="http://schemas.microsoft.com/office/powerpoint/2010/main" val="400463215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49514" y="337220"/>
            <a:ext cx="5044971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33" b="1" dirty="0">
                <a:solidFill>
                  <a:srgbClr val="FF0000"/>
                </a:solidFill>
                <a:latin typeface="Josefin Sans"/>
              </a:rPr>
              <a:t>MODELO REGULAMENTO</a:t>
            </a:r>
            <a:r>
              <a:rPr lang="pt-BR" sz="2333" b="1" dirty="0">
                <a:latin typeface="Josefin Sans"/>
              </a:rPr>
              <a:t> – SRP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34999" y="788562"/>
            <a:ext cx="7874000" cy="5836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>
              <a:buFontTx/>
              <a:buChar char="-"/>
            </a:pPr>
            <a:r>
              <a:rPr lang="pt-BR" sz="2333" dirty="0"/>
              <a:t>Autoriza o SRP em dispensa ou inexigibilidade;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Convocação dos remanescentes em caso de não assinatura da ata;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Cita o art. 95 [dispensa contratual];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Autoriza o realinhamento de preços [com consulta prévia aos classificados];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Reajuste se a ata for prorrogada [+ 12 meses];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Veda acréscimos quantitativos;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Manifestação de interesse em registrar preços facultativa;</a:t>
            </a:r>
          </a:p>
          <a:p>
            <a:pPr marL="380985" indent="-380985">
              <a:buFontTx/>
              <a:buChar char="-"/>
            </a:pPr>
            <a:r>
              <a:rPr lang="pt-BR" sz="2333" dirty="0">
                <a:solidFill>
                  <a:srgbClr val="FF0000"/>
                </a:solidFill>
              </a:rPr>
              <a:t>Possibilidade do carona municipal, desde que a ata decorra de licitação. [minuta de alteração disponível]</a:t>
            </a:r>
          </a:p>
          <a:p>
            <a:pPr marL="380985" indent="-380985">
              <a:buFontTx/>
              <a:buChar char="-"/>
            </a:pPr>
            <a:endParaRPr lang="pt-BR" sz="2333" dirty="0"/>
          </a:p>
          <a:p>
            <a:pPr marL="380985" indent="-380985">
              <a:buFontTx/>
              <a:buChar char="-"/>
            </a:pPr>
            <a:endParaRPr lang="pt-BR" sz="2333" dirty="0"/>
          </a:p>
          <a:p>
            <a:pPr marL="380985" indent="-380985">
              <a:buFontTx/>
              <a:buChar char="-"/>
            </a:pPr>
            <a:endParaRPr lang="pt-BR" sz="2333" dirty="0"/>
          </a:p>
          <a:p>
            <a:pPr marL="380985" indent="-380985">
              <a:buFontTx/>
              <a:buChar char="-"/>
            </a:pPr>
            <a:endParaRPr lang="pt-BR" sz="2333" dirty="0"/>
          </a:p>
        </p:txBody>
      </p:sp>
    </p:spTree>
    <p:extLst>
      <p:ext uri="{BB962C8B-B14F-4D97-AF65-F5344CB8AC3E}">
        <p14:creationId xmlns:p14="http://schemas.microsoft.com/office/powerpoint/2010/main" val="1297486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755576" y="984371"/>
            <a:ext cx="6768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</a:rPr>
              <a:t>PRIMEIRO CONTATO</a:t>
            </a:r>
          </a:p>
          <a:p>
            <a:r>
              <a:rPr lang="pt-BR" sz="4000" b="1" dirty="0">
                <a:latin typeface="Josefin Sans" pitchFamily="2" charset="0"/>
              </a:rPr>
              <a:t>Lei 14.133/21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33093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23928" y="562891"/>
            <a:ext cx="103906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b="1" dirty="0">
                <a:latin typeface="Josefin Sans"/>
              </a:rPr>
              <a:t>SRP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6472CA0-196E-CB92-7981-17AE3BC51A84}"/>
              </a:ext>
            </a:extLst>
          </p:cNvPr>
          <p:cNvSpPr txBox="1"/>
          <p:nvPr/>
        </p:nvSpPr>
        <p:spPr>
          <a:xfrm>
            <a:off x="1691680" y="1179773"/>
            <a:ext cx="5330305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economia de esforços e despesas;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agilidade na compra que surge;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atendimento aos princípios licitatórios;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ferramenta de planejamento e gestão;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relação de sinceridade com os fornecedores.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8BDC03D-2426-BC0F-8777-BC3397181182}"/>
              </a:ext>
            </a:extLst>
          </p:cNvPr>
          <p:cNvSpPr txBox="1"/>
          <p:nvPr/>
        </p:nvSpPr>
        <p:spPr>
          <a:xfrm>
            <a:off x="1663929" y="3391687"/>
            <a:ext cx="7012528" cy="1785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não renovação do saldo;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Tribunais entendem que a aplicação se dá: quando as demandas são incertas ou imprevisíveis;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problemas de descompromisso dos fornecedores [sanções];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pedidos de realinhamento constantes.</a:t>
            </a:r>
          </a:p>
        </p:txBody>
      </p:sp>
    </p:spTree>
    <p:extLst>
      <p:ext uri="{BB962C8B-B14F-4D97-AF65-F5344CB8AC3E}">
        <p14:creationId xmlns:p14="http://schemas.microsoft.com/office/powerpoint/2010/main" val="1003068294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2751839" y="1931932"/>
            <a:ext cx="540059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PRÉ-QUALIFICAÇÃO</a:t>
            </a:r>
          </a:p>
        </p:txBody>
      </p:sp>
    </p:spTree>
    <p:extLst>
      <p:ext uri="{BB962C8B-B14F-4D97-AF65-F5344CB8AC3E}">
        <p14:creationId xmlns:p14="http://schemas.microsoft.com/office/powerpoint/2010/main" val="289535149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58DA29B-FB1B-AC12-C38A-790BBBC6C57B}"/>
              </a:ext>
            </a:extLst>
          </p:cNvPr>
          <p:cNvSpPr/>
          <p:nvPr/>
        </p:nvSpPr>
        <p:spPr>
          <a:xfrm>
            <a:off x="611177" y="690102"/>
            <a:ext cx="2268804" cy="146708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Abertura do Processo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D67B70B-EA9B-8B71-BDA7-26FA78B5F0C2}"/>
              </a:ext>
            </a:extLst>
          </p:cNvPr>
          <p:cNvSpPr/>
          <p:nvPr/>
        </p:nvSpPr>
        <p:spPr>
          <a:xfrm>
            <a:off x="3439471" y="697260"/>
            <a:ext cx="2428673" cy="158417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Definição dos pontos a serem qualificados previamente, nomeação da comissão e preparar o edital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8931026-573D-853A-EAFF-E6C4737F4637}"/>
              </a:ext>
            </a:extLst>
          </p:cNvPr>
          <p:cNvSpPr/>
          <p:nvPr/>
        </p:nvSpPr>
        <p:spPr>
          <a:xfrm>
            <a:off x="6370626" y="690101"/>
            <a:ext cx="2378585" cy="146708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do Jurídico [se for o caso]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B9F77179-340B-4886-A359-1856443FEF29}"/>
              </a:ext>
            </a:extLst>
          </p:cNvPr>
          <p:cNvSpPr/>
          <p:nvPr/>
        </p:nvSpPr>
        <p:spPr>
          <a:xfrm>
            <a:off x="3504405" y="2728857"/>
            <a:ext cx="2323695" cy="14899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Análises</a:t>
            </a:r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CF363590-6404-5A61-A1E9-7D8DADC7B4BD}"/>
              </a:ext>
            </a:extLst>
          </p:cNvPr>
          <p:cNvSpPr/>
          <p:nvPr/>
        </p:nvSpPr>
        <p:spPr>
          <a:xfrm>
            <a:off x="2995543" y="1170013"/>
            <a:ext cx="365936" cy="6568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eta: para a Direita 15">
            <a:extLst>
              <a:ext uri="{FF2B5EF4-FFF2-40B4-BE49-F238E27FC236}">
                <a16:creationId xmlns:a16="http://schemas.microsoft.com/office/drawing/2014/main" id="{C72D9979-E7DE-8A34-535C-CE935F870C0C}"/>
              </a:ext>
            </a:extLst>
          </p:cNvPr>
          <p:cNvSpPr/>
          <p:nvPr/>
        </p:nvSpPr>
        <p:spPr>
          <a:xfrm>
            <a:off x="5912900" y="1192610"/>
            <a:ext cx="365936" cy="6568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28BE4B7F-6E8C-80A4-BB15-48CFFD01353B}"/>
              </a:ext>
            </a:extLst>
          </p:cNvPr>
          <p:cNvSpPr/>
          <p:nvPr/>
        </p:nvSpPr>
        <p:spPr>
          <a:xfrm rot="5400000">
            <a:off x="7297982" y="2143341"/>
            <a:ext cx="431492" cy="55706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B96BA0BD-CAAF-1AB2-9333-1B8EFD996C04}"/>
              </a:ext>
            </a:extLst>
          </p:cNvPr>
          <p:cNvSpPr/>
          <p:nvPr/>
        </p:nvSpPr>
        <p:spPr>
          <a:xfrm>
            <a:off x="6324437" y="2686563"/>
            <a:ext cx="2378585" cy="146708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Publicação</a:t>
            </a:r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4C3CD127-65B4-E6CE-3B1A-A9013B045C45}"/>
              </a:ext>
            </a:extLst>
          </p:cNvPr>
          <p:cNvSpPr/>
          <p:nvPr/>
        </p:nvSpPr>
        <p:spPr>
          <a:xfrm rot="10964936">
            <a:off x="5884090" y="3145397"/>
            <a:ext cx="365936" cy="6568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A9B167EC-D378-4479-7963-435B4930D9E1}"/>
              </a:ext>
            </a:extLst>
          </p:cNvPr>
          <p:cNvSpPr/>
          <p:nvPr/>
        </p:nvSpPr>
        <p:spPr>
          <a:xfrm rot="10800000">
            <a:off x="3010899" y="3136999"/>
            <a:ext cx="365936" cy="65686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379FAF7A-C91B-FDD7-F667-5EE01C263240}"/>
              </a:ext>
            </a:extLst>
          </p:cNvPr>
          <p:cNvSpPr/>
          <p:nvPr/>
        </p:nvSpPr>
        <p:spPr>
          <a:xfrm>
            <a:off x="657768" y="2703784"/>
            <a:ext cx="2323695" cy="148994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Lista de pré-qualificados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EEA9B5E-27B8-0ABF-C70B-28D0867A91CD}"/>
              </a:ext>
            </a:extLst>
          </p:cNvPr>
          <p:cNvSpPr/>
          <p:nvPr/>
        </p:nvSpPr>
        <p:spPr>
          <a:xfrm>
            <a:off x="3525353" y="4396134"/>
            <a:ext cx="2286254" cy="12432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Futuras licitações</a:t>
            </a:r>
          </a:p>
        </p:txBody>
      </p:sp>
      <p:sp>
        <p:nvSpPr>
          <p:cNvPr id="3" name="Seta: para a Direita 2">
            <a:extLst>
              <a:ext uri="{FF2B5EF4-FFF2-40B4-BE49-F238E27FC236}">
                <a16:creationId xmlns:a16="http://schemas.microsoft.com/office/drawing/2014/main" id="{29DA6108-BF33-FA96-7847-0BA2EB0EDC91}"/>
              </a:ext>
            </a:extLst>
          </p:cNvPr>
          <p:cNvSpPr/>
          <p:nvPr/>
        </p:nvSpPr>
        <p:spPr>
          <a:xfrm rot="1991460">
            <a:off x="2929013" y="4194207"/>
            <a:ext cx="360040" cy="548087"/>
          </a:xfrm>
          <a:prstGeom prst="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493053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53445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46975" y="1111290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Histórico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Já estava previsto na Lei 8.666/93 [licitação específica e somente sobre a qualificação técnica];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Previsto no RDC.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14624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91716" y="69253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323529" y="1334086"/>
            <a:ext cx="84969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80...é o 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procedimento 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técnico-administrativo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para </a:t>
            </a:r>
            <a:r>
              <a:rPr lang="pt-BR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selecionar previamente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</a:t>
            </a:r>
            <a:r>
              <a:rPr lang="pt-BR" sz="22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licitantes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que reúnam condições de </a:t>
            </a:r>
            <a:r>
              <a:rPr lang="pt-BR" sz="22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habilitação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para participar de futura licitação ou de licitação vinculada a programas de obras ou de serviços objetivamente definidos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pt-BR" sz="22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bens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que atendam às </a:t>
            </a:r>
            <a:r>
              <a:rPr lang="pt-BR" sz="22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exigências técnicas ou de qualidade 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estabelecidas pela Administração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86720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1877" y="19320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323528" y="913284"/>
            <a:ext cx="84969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poderão ser dispensados os documentos que já constarem no CRC/SICAF; </a:t>
            </a:r>
          </a:p>
          <a:p>
            <a:pPr marL="342900" indent="-342900" algn="just">
              <a:buFontTx/>
              <a:buChar char="-"/>
            </a:pPr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quando aberta a bens: poderá ser exigida a comprovação de qualidade;</a:t>
            </a:r>
          </a:p>
          <a:p>
            <a:pPr marL="342900" indent="-342900" algn="just">
              <a:buFontTx/>
              <a:buChar char="-"/>
            </a:pPr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ficará permanentemente aberto para a inscrição de interessados;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2672890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899592" y="7626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323528" y="1201316"/>
            <a:ext cx="849694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constarão do edital: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lphaLcParenR"/>
            </a:pP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informações mínimas necessárias para definição do objeto;</a:t>
            </a:r>
          </a:p>
          <a:p>
            <a:pPr marL="457200" indent="-457200" algn="just">
              <a:buAutoNum type="alphaLcParenR"/>
            </a:pPr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b) a </a:t>
            </a:r>
            <a:r>
              <a:rPr lang="pt-BR" sz="2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modalidade, a forma da futura licitação e os critérios de julgamento.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t-BR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6905038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899592" y="21425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308886" y="1087785"/>
            <a:ext cx="84969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A análise é de órgão ou comissão indicada pela Administração, que deverá examiná-los no prazo máximo de 10 (dez) dias úteis e determinar correção ou reapresentação de documentos, quando for o caso, com vistas à ampliação da competição;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bens e os </a:t>
            </a:r>
            <a:r>
              <a:rPr lang="pt-BR" sz="2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serviços </a:t>
            </a: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pré-qualificados deverão integrar o catálogo de bens e serviços da Administração;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t-BR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092404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827584" y="399346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329216" y="1118562"/>
            <a:ext cx="849694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A pré-qualificação poderá ser realizada em grupos ou segmentos;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poderá ser parcial ou total, com alguns ou todos os requisitos técnicos ou de habilitação necessários à contratação, assegurada, em qualquer hipótese, a igualdade de condições entre os concorrentes.</a:t>
            </a:r>
          </a:p>
          <a:p>
            <a:pPr marL="285750" indent="-285750" algn="just">
              <a:buFontTx/>
              <a:buChar char="-"/>
            </a:pPr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Quanto ao prazo, a pré-qualificação terá validade: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de 1 (um) ano, no máximo, e poderá ser atualizada a qualquer tempo;</a:t>
            </a: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não superior ao prazo de validade dos documentos apresentados pelos interessados.</a:t>
            </a:r>
          </a:p>
        </p:txBody>
      </p:sp>
    </p:spTree>
    <p:extLst>
      <p:ext uri="{BB962C8B-B14F-4D97-AF65-F5344CB8AC3E}">
        <p14:creationId xmlns:p14="http://schemas.microsoft.com/office/powerpoint/2010/main" val="316074921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29023" y="509347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296893" y="1345332"/>
            <a:ext cx="84969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Os licitantes e os bens pré-qualificados serão obrigatoriamente divulgados e mantidos à disposição do público.</a:t>
            </a:r>
          </a:p>
          <a:p>
            <a:pPr algn="just"/>
            <a:endParaRPr lang="pt-BR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t-BR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licitação que se seguir ao procedimento da pré-qualificação poderá ser restrita a licitantes ou bens pré-qualificados.</a:t>
            </a:r>
          </a:p>
        </p:txBody>
      </p:sp>
    </p:spTree>
    <p:extLst>
      <p:ext uri="{BB962C8B-B14F-4D97-AF65-F5344CB8AC3E}">
        <p14:creationId xmlns:p14="http://schemas.microsoft.com/office/powerpoint/2010/main" val="2185906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296EBD5D-D097-14B1-DB74-5BFC7AD6938E}"/>
              </a:ext>
            </a:extLst>
          </p:cNvPr>
          <p:cNvSpPr txBox="1">
            <a:spLocks/>
          </p:cNvSpPr>
          <p:nvPr/>
        </p:nvSpPr>
        <p:spPr>
          <a:xfrm>
            <a:off x="2411760" y="985292"/>
            <a:ext cx="4000500" cy="3141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14233">
              <a:spcBef>
                <a:spcPts val="56"/>
              </a:spcBef>
              <a:tabLst>
                <a:tab pos="437077" algn="l"/>
              </a:tabLst>
            </a:pPr>
            <a:r>
              <a:rPr lang="pt-BR" sz="3200" spc="-2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Critériosa</a:t>
            </a:r>
            <a:r>
              <a:rPr lang="pt-BR" sz="32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pt-BR" sz="32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Detalhista;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Dispersa;</a:t>
            </a: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Customizável.</a:t>
            </a:r>
          </a:p>
        </p:txBody>
      </p:sp>
    </p:spTree>
    <p:extLst>
      <p:ext uri="{BB962C8B-B14F-4D97-AF65-F5344CB8AC3E}">
        <p14:creationId xmlns:p14="http://schemas.microsoft.com/office/powerpoint/2010/main" val="414050850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5" y="37488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PRÉ-QUALIFICAÇÃO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DABEE11-845B-4680-8763-6F9906E3BFB5}"/>
              </a:ext>
            </a:extLst>
          </p:cNvPr>
          <p:cNvSpPr txBox="1"/>
          <p:nvPr/>
        </p:nvSpPr>
        <p:spPr>
          <a:xfrm>
            <a:off x="536708" y="1103174"/>
            <a:ext cx="849694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Marçal [p 1135, 2021]: 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ato administrativo declaratório;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Existem as modalidades </a:t>
            </a:r>
            <a:r>
              <a:rPr lang="pt-BR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subjetiva</a:t>
            </a: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[particular – documentos] e </a:t>
            </a:r>
            <a:r>
              <a:rPr lang="pt-BR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objetiva</a:t>
            </a: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[do bem]</a:t>
            </a:r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t-BR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334132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7" name="Retângulo 4"/>
          <p:cNvSpPr/>
          <p:nvPr/>
        </p:nvSpPr>
        <p:spPr>
          <a:xfrm>
            <a:off x="2032000" y="290348"/>
            <a:ext cx="567719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8115" indent="-238115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Amostras e Prova de conceito </a:t>
            </a:r>
            <a:r>
              <a:rPr lang="pt-BR" sz="1500" b="1" dirty="0"/>
              <a:t>[art. 17, §3º]</a:t>
            </a:r>
            <a:endParaRPr lang="pt-BR" sz="1500" dirty="0"/>
          </a:p>
        </p:txBody>
      </p:sp>
      <p:cxnSp>
        <p:nvCxnSpPr>
          <p:cNvPr id="3145742" name="Conector de seta reta 7"/>
          <p:cNvCxnSpPr>
            <a:cxnSpLocks/>
          </p:cNvCxnSpPr>
          <p:nvPr/>
        </p:nvCxnSpPr>
        <p:spPr>
          <a:xfrm flipH="1">
            <a:off x="2535591" y="745596"/>
            <a:ext cx="702204" cy="286808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1048758" name="Retângulo de cantos arredondados 8"/>
          <p:cNvSpPr/>
          <p:nvPr/>
        </p:nvSpPr>
        <p:spPr>
          <a:xfrm>
            <a:off x="645680" y="1032404"/>
            <a:ext cx="1889911" cy="1396375"/>
          </a:xfrm>
          <a:prstGeom prst="roundRect">
            <a:avLst/>
          </a:prstGeom>
          <a:solidFill>
            <a:srgbClr val="FF0000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167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Etapa de Julgamento</a:t>
            </a:r>
            <a:endParaRPr lang="pt-BR" sz="2167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759" name="Retângulo de cantos arredondados 9"/>
          <p:cNvSpPr/>
          <p:nvPr/>
        </p:nvSpPr>
        <p:spPr>
          <a:xfrm>
            <a:off x="3159786" y="1968500"/>
            <a:ext cx="2332964" cy="1511998"/>
          </a:xfrm>
          <a:prstGeom prst="roundRect">
            <a:avLst/>
          </a:prstGeom>
          <a:solidFill>
            <a:srgbClr val="FF0000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Licitante provisoriamente vencedor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760" name="Retângulo de cantos arredondados 10"/>
          <p:cNvSpPr/>
          <p:nvPr/>
        </p:nvSpPr>
        <p:spPr>
          <a:xfrm>
            <a:off x="6032500" y="3566584"/>
            <a:ext cx="2450053" cy="1700306"/>
          </a:xfrm>
          <a:prstGeom prst="roundRect">
            <a:avLst/>
          </a:prstGeom>
          <a:solidFill>
            <a:srgbClr val="FF0000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Amostras, exame de conformidade e prova de conceito, entre outros testes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cxnSp>
        <p:nvCxnSpPr>
          <p:cNvPr id="3145743" name="Conector de seta reta 11"/>
          <p:cNvCxnSpPr>
            <a:cxnSpLocks/>
          </p:cNvCxnSpPr>
          <p:nvPr/>
        </p:nvCxnSpPr>
        <p:spPr>
          <a:xfrm>
            <a:off x="2535591" y="2352816"/>
            <a:ext cx="448909" cy="75963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145744" name="Conector de seta reta 12"/>
          <p:cNvCxnSpPr>
            <a:cxnSpLocks/>
          </p:cNvCxnSpPr>
          <p:nvPr/>
        </p:nvCxnSpPr>
        <p:spPr>
          <a:xfrm>
            <a:off x="5492750" y="3436899"/>
            <a:ext cx="385763" cy="154801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2" name="CaixaDeTexto 1"/>
          <p:cNvSpPr txBox="1"/>
          <p:nvPr/>
        </p:nvSpPr>
        <p:spPr>
          <a:xfrm>
            <a:off x="751202" y="4423305"/>
            <a:ext cx="5330305" cy="41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39" indent="-285739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OBJETIVIDADE E PRAZO RAZOÁVEL</a:t>
            </a:r>
          </a:p>
        </p:txBody>
      </p:sp>
    </p:spTree>
    <p:extLst>
      <p:ext uri="{BB962C8B-B14F-4D97-AF65-F5344CB8AC3E}">
        <p14:creationId xmlns:p14="http://schemas.microsoft.com/office/powerpoint/2010/main" val="127535955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86606" y="134940"/>
            <a:ext cx="680026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33" b="1" dirty="0">
                <a:solidFill>
                  <a:srgbClr val="FF0000"/>
                </a:solidFill>
                <a:latin typeface="Josefin Sans"/>
              </a:rPr>
              <a:t>MODELO REGULAMENTO</a:t>
            </a:r>
            <a:r>
              <a:rPr lang="pt-BR" sz="2333" b="1" dirty="0">
                <a:latin typeface="Josefin Sans"/>
              </a:rPr>
              <a:t> – Pré-qualificação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987911" y="586282"/>
            <a:ext cx="78740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>
              <a:buFontTx/>
              <a:buChar char="-"/>
            </a:pPr>
            <a:r>
              <a:rPr lang="pt-BR" sz="2200" dirty="0">
                <a:cs typeface="Times New Roman" panose="02020603050405020304" pitchFamily="18" charset="0"/>
              </a:rPr>
              <a:t>Motivação para realizar a Pré-qualificação;</a:t>
            </a:r>
          </a:p>
          <a:p>
            <a:pPr marL="380985" indent="-380985">
              <a:buFontTx/>
              <a:buChar char="-"/>
            </a:pPr>
            <a:endParaRPr lang="pt-BR" sz="2200" dirty="0">
              <a:cs typeface="Times New Roman" panose="02020603050405020304" pitchFamily="18" charset="0"/>
            </a:endParaRPr>
          </a:p>
          <a:p>
            <a:pPr marL="380985" indent="-380985">
              <a:buFontTx/>
              <a:buChar char="-"/>
            </a:pPr>
            <a:r>
              <a:rPr lang="pt-BR" sz="2200" dirty="0"/>
              <a:t>Realizada via chamamento público [lei não prevê];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Possibilidade de se exigir amostras;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Parecer Jurídico;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Não impede amostras na execução contratual futura;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Não gera indenização pelos bens submetidos;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Possibilidade de correção;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i="1" dirty="0">
                <a:solidFill>
                  <a:srgbClr val="FF0000"/>
                </a:solidFill>
              </a:rPr>
              <a:t>Regulamento genérico!</a:t>
            </a:r>
          </a:p>
        </p:txBody>
      </p:sp>
    </p:spTree>
    <p:extLst>
      <p:ext uri="{BB962C8B-B14F-4D97-AF65-F5344CB8AC3E}">
        <p14:creationId xmlns:p14="http://schemas.microsoft.com/office/powerpoint/2010/main" val="365778520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915816" y="437491"/>
            <a:ext cx="367761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b="1" dirty="0">
                <a:latin typeface="Josefin Sans"/>
              </a:rPr>
              <a:t>Pré-qualificação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6472CA0-196E-CB92-7981-17AE3BC51A84}"/>
              </a:ext>
            </a:extLst>
          </p:cNvPr>
          <p:cNvSpPr txBox="1"/>
          <p:nvPr/>
        </p:nvSpPr>
        <p:spPr>
          <a:xfrm>
            <a:off x="1691681" y="1179772"/>
            <a:ext cx="70845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antecipa partes complexas do processo;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torna futuros certames mais ágeis;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permite aprovar previamente bens adequados;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garante contratações seguras;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permite adequação dos itens ou documentos, e posterior apresentação.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8BDC03D-2426-BC0F-8777-BC3397181182}"/>
              </a:ext>
            </a:extLst>
          </p:cNvPr>
          <p:cNvSpPr txBox="1"/>
          <p:nvPr/>
        </p:nvSpPr>
        <p:spPr>
          <a:xfrm>
            <a:off x="1691681" y="3649588"/>
            <a:ext cx="708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pode haver desatualização ou desgaste daquilo que já foi pré-qualificado; 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não pode ser restritiva;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demanda esforços prévios de avaliação e análise.</a:t>
            </a:r>
          </a:p>
        </p:txBody>
      </p:sp>
    </p:spTree>
    <p:extLst>
      <p:ext uri="{BB962C8B-B14F-4D97-AF65-F5344CB8AC3E}">
        <p14:creationId xmlns:p14="http://schemas.microsoft.com/office/powerpoint/2010/main" val="339940238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4067944" y="1931932"/>
            <a:ext cx="124409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PMI</a:t>
            </a:r>
          </a:p>
        </p:txBody>
      </p:sp>
    </p:spTree>
    <p:extLst>
      <p:ext uri="{BB962C8B-B14F-4D97-AF65-F5344CB8AC3E}">
        <p14:creationId xmlns:p14="http://schemas.microsoft.com/office/powerpoint/2010/main" val="342202281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58DA29B-FB1B-AC12-C38A-790BBBC6C57B}"/>
              </a:ext>
            </a:extLst>
          </p:cNvPr>
          <p:cNvSpPr/>
          <p:nvPr/>
        </p:nvSpPr>
        <p:spPr>
          <a:xfrm>
            <a:off x="644222" y="931424"/>
            <a:ext cx="2232248" cy="12241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Abertura do Processo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D67B70B-EA9B-8B71-BDA7-26FA78B5F0C2}"/>
              </a:ext>
            </a:extLst>
          </p:cNvPr>
          <p:cNvSpPr/>
          <p:nvPr/>
        </p:nvSpPr>
        <p:spPr>
          <a:xfrm>
            <a:off x="3404082" y="843711"/>
            <a:ext cx="2389541" cy="1321841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Definição do objeto pretendido, nomeação da comissão e preparar o edital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8931026-573D-853A-EAFF-E6C4737F4637}"/>
              </a:ext>
            </a:extLst>
          </p:cNvPr>
          <p:cNvSpPr/>
          <p:nvPr/>
        </p:nvSpPr>
        <p:spPr>
          <a:xfrm>
            <a:off x="6268847" y="843711"/>
            <a:ext cx="2340260" cy="12241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do Jurídico [se for o caso]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B9F77179-340B-4886-A359-1856443FEF29}"/>
              </a:ext>
            </a:extLst>
          </p:cNvPr>
          <p:cNvSpPr/>
          <p:nvPr/>
        </p:nvSpPr>
        <p:spPr>
          <a:xfrm>
            <a:off x="3491115" y="2620937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dos projetos/estudos</a:t>
            </a:r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CF363590-6404-5A61-A1E9-7D8DADC7B4BD}"/>
              </a:ext>
            </a:extLst>
          </p:cNvPr>
          <p:cNvSpPr/>
          <p:nvPr/>
        </p:nvSpPr>
        <p:spPr>
          <a:xfrm>
            <a:off x="2982532" y="1320917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eta: para a Direita 15">
            <a:extLst>
              <a:ext uri="{FF2B5EF4-FFF2-40B4-BE49-F238E27FC236}">
                <a16:creationId xmlns:a16="http://schemas.microsoft.com/office/drawing/2014/main" id="{C72D9979-E7DE-8A34-535C-CE935F870C0C}"/>
              </a:ext>
            </a:extLst>
          </p:cNvPr>
          <p:cNvSpPr/>
          <p:nvPr/>
        </p:nvSpPr>
        <p:spPr>
          <a:xfrm>
            <a:off x="5851215" y="1230587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28BE4B7F-6E8C-80A4-BB15-48CFFD01353B}"/>
              </a:ext>
            </a:extLst>
          </p:cNvPr>
          <p:cNvSpPr/>
          <p:nvPr/>
        </p:nvSpPr>
        <p:spPr>
          <a:xfrm rot="5400000">
            <a:off x="7314356" y="2070349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B96BA0BD-CAAF-1AB2-9333-1B8EFD996C04}"/>
              </a:ext>
            </a:extLst>
          </p:cNvPr>
          <p:cNvSpPr/>
          <p:nvPr/>
        </p:nvSpPr>
        <p:spPr>
          <a:xfrm>
            <a:off x="6324247" y="2620937"/>
            <a:ext cx="2340260" cy="12241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Publicação</a:t>
            </a:r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4C3CD127-65B4-E6CE-3B1A-A9013B045C45}"/>
              </a:ext>
            </a:extLst>
          </p:cNvPr>
          <p:cNvSpPr/>
          <p:nvPr/>
        </p:nvSpPr>
        <p:spPr>
          <a:xfrm rot="10964936">
            <a:off x="5863275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A9B167EC-D378-4479-7963-435B4930D9E1}"/>
              </a:ext>
            </a:extLst>
          </p:cNvPr>
          <p:cNvSpPr/>
          <p:nvPr/>
        </p:nvSpPr>
        <p:spPr>
          <a:xfrm rot="10800000">
            <a:off x="3013186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379FAF7A-C91B-FDD7-F667-5EE01C263240}"/>
              </a:ext>
            </a:extLst>
          </p:cNvPr>
          <p:cNvSpPr/>
          <p:nvPr/>
        </p:nvSpPr>
        <p:spPr>
          <a:xfrm>
            <a:off x="657792" y="2601861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Relatório final justificando a escolha [ou infrutífera]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F6070D6D-9459-4CC8-F620-B43016B93E89}"/>
              </a:ext>
            </a:extLst>
          </p:cNvPr>
          <p:cNvSpPr/>
          <p:nvPr/>
        </p:nvSpPr>
        <p:spPr>
          <a:xfrm>
            <a:off x="3491115" y="4153644"/>
            <a:ext cx="2286254" cy="124321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solidFill>
                  <a:schemeClr val="tx1"/>
                </a:solidFill>
              </a:rPr>
              <a:t>Futura </a:t>
            </a:r>
            <a:r>
              <a:rPr lang="pt-B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Licitação</a:t>
            </a:r>
            <a:r>
              <a:rPr lang="pt-BR" dirty="0">
                <a:solidFill>
                  <a:schemeClr val="tx1"/>
                </a:solidFill>
              </a:rPr>
              <a:t> para execução</a:t>
            </a:r>
          </a:p>
        </p:txBody>
      </p:sp>
      <p:sp>
        <p:nvSpPr>
          <p:cNvPr id="3" name="Seta: para a Direita 2">
            <a:extLst>
              <a:ext uri="{FF2B5EF4-FFF2-40B4-BE49-F238E27FC236}">
                <a16:creationId xmlns:a16="http://schemas.microsoft.com/office/drawing/2014/main" id="{7792215B-3E4D-5E98-81A4-6CAFC41130E3}"/>
              </a:ext>
            </a:extLst>
          </p:cNvPr>
          <p:cNvSpPr/>
          <p:nvPr/>
        </p:nvSpPr>
        <p:spPr>
          <a:xfrm rot="1991460">
            <a:off x="2833165" y="3995217"/>
            <a:ext cx="360040" cy="548087"/>
          </a:xfrm>
          <a:prstGeom prst="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087157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42396" y="48034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PMI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23528" y="914442"/>
            <a:ext cx="8496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Histórico</a:t>
            </a:r>
          </a:p>
          <a:p>
            <a:pPr algn="ctr"/>
            <a:endParaRPr lang="pt-BR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Lei 13.019/14: Procedimento de Manifestação de Interesse Social;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Chamadas Públicas [8.666 - diante do recebimento de propostas];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Oficialização dos diálogos com particulares;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PMI e Diálogo competitivo: a quebra da ideia de que a “Administração sabe e possui tudo”.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79213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784709" y="1111290"/>
            <a:ext cx="80592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t-BR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Desobrigação de se contratar ou licitar [e remunerar];</a:t>
            </a:r>
          </a:p>
          <a:p>
            <a:pPr algn="just"/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Justificativas pela escolha;</a:t>
            </a:r>
          </a:p>
          <a:p>
            <a:pPr algn="just"/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ausência de custos pelos projetos.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7419153-F113-DC6E-D17D-6266108E96E4}"/>
              </a:ext>
            </a:extLst>
          </p:cNvPr>
          <p:cNvSpPr txBox="1"/>
          <p:nvPr/>
        </p:nvSpPr>
        <p:spPr>
          <a:xfrm>
            <a:off x="467544" y="48034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PMI</a:t>
            </a:r>
            <a:endParaRPr lang="pt-BR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783973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9472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PMI</a:t>
            </a:r>
            <a:endParaRPr lang="pt-BR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2A0358F-77E4-411F-9B6F-E84C408600F5}"/>
              </a:ext>
            </a:extLst>
          </p:cNvPr>
          <p:cNvSpPr txBox="1"/>
          <p:nvPr/>
        </p:nvSpPr>
        <p:spPr>
          <a:xfrm>
            <a:off x="467544" y="1465405"/>
            <a:ext cx="82089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81. A Administração poderá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solicitar à iniciativa privada 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propositura e a realização de estudos, investigações, levantamentos e projetos de soluções inovadoras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contribuam com questões de relevância pública, na forma de regulamento.</a:t>
            </a:r>
          </a:p>
          <a:p>
            <a:pPr algn="just"/>
            <a:endParaRPr lang="pt-B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1º Os estudos, as investigações, os levantamentos e os projetos vinculados à contratação e de utilidade para a licitação, realizados pela Administração ou com a sua autorização, estarão à disposição dos interessados, e o vencedor da licitação </a:t>
            </a:r>
            <a:r>
              <a:rPr lang="pt-B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deverá ressarcir os dispêndios correspondentes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conforme especificado no edital.</a:t>
            </a:r>
          </a:p>
        </p:txBody>
      </p:sp>
    </p:spTree>
    <p:extLst>
      <p:ext uri="{BB962C8B-B14F-4D97-AF65-F5344CB8AC3E}">
        <p14:creationId xmlns:p14="http://schemas.microsoft.com/office/powerpoint/2010/main" val="583630352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499338" y="19320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PMI</a:t>
            </a:r>
            <a:endParaRPr lang="pt-BR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2A0358F-77E4-411F-9B6F-E84C408600F5}"/>
              </a:ext>
            </a:extLst>
          </p:cNvPr>
          <p:cNvSpPr txBox="1"/>
          <p:nvPr/>
        </p:nvSpPr>
        <p:spPr>
          <a:xfrm>
            <a:off x="424486" y="829708"/>
            <a:ext cx="8208911" cy="449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81. </a:t>
            </a:r>
          </a:p>
          <a:p>
            <a:pPr algn="just">
              <a:lnSpc>
                <a:spcPct val="150000"/>
              </a:lnSpc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2º A realização, pela iniciativa privada, de estudos, investigações, levantamentos e projetos em decorrência do procedimento de manifestação de interesse previsto no caput deste artigo:</a:t>
            </a:r>
          </a:p>
          <a:p>
            <a:pPr algn="just">
              <a:lnSpc>
                <a:spcPct val="150000"/>
              </a:lnSpc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-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não atribuirá 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 realizador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direito de preferência no processo licitatório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não obrigará o poder público a realizar licitação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- não implicará, por si só,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direito a ressarcimento de valores 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envolvidos em sua elaboração;</a:t>
            </a:r>
          </a:p>
          <a:p>
            <a:pPr algn="just">
              <a:lnSpc>
                <a:spcPct val="150000"/>
              </a:lnSpc>
            </a:pP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- será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remunerada somente pelo vencedor da licitação, vedada, em qualquer hipótese, a cobrança de valores do poder público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3681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2146DB4-6B62-850D-925F-01E2B5BB94E8}"/>
              </a:ext>
            </a:extLst>
          </p:cNvPr>
          <p:cNvSpPr txBox="1">
            <a:spLocks/>
          </p:cNvSpPr>
          <p:nvPr/>
        </p:nvSpPr>
        <p:spPr>
          <a:xfrm>
            <a:off x="1331640" y="361819"/>
            <a:ext cx="6985000" cy="49913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14233" algn="l">
              <a:spcBef>
                <a:spcPts val="56"/>
              </a:spcBef>
              <a:tabLst>
                <a:tab pos="437077" algn="l"/>
              </a:tabLst>
            </a:pP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Fortificação técnica dos atores da licitação</a:t>
            </a: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Reflexão obrigatória das necessidades;</a:t>
            </a: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Uso da tecnologia;</a:t>
            </a: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Rito similar ao antigo pregão eletrônico;</a:t>
            </a: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Pregoeiro e AC </a:t>
            </a:r>
            <a:r>
              <a:rPr lang="pt-BR" sz="2800" spc="-2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pregão e concorrência;</a:t>
            </a: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800" spc="-2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Regulamentável</a:t>
            </a:r>
            <a:endParaRPr lang="pt-B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36292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42396" y="117169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PMI</a:t>
            </a:r>
            <a:endParaRPr lang="pt-BR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2A0358F-77E4-411F-9B6F-E84C408600F5}"/>
              </a:ext>
            </a:extLst>
          </p:cNvPr>
          <p:cNvSpPr txBox="1"/>
          <p:nvPr/>
        </p:nvSpPr>
        <p:spPr>
          <a:xfrm>
            <a:off x="179512" y="757730"/>
            <a:ext cx="87849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3º Para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aceitação dos produtos e serviços 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que trata o caput deste artigo, a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Administração deverá elaborar parecer fundamentado com a demonstração de que o produto ou serviço entregue é adequado e suficiente à compreensão do objeto, de que as premissas adotadas são compatíveis com as reais necessidades do órgão e de que a metodologia proposta é a que propicia maior economia e vantagem entre as demais possíveis.</a:t>
            </a:r>
          </a:p>
          <a:p>
            <a:pPr algn="just"/>
            <a:endParaRPr lang="pt-B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4º O procedimento previsto no caput deste artigo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poderá ser restrito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startups, assim considerados os </a:t>
            </a:r>
            <a:r>
              <a:rPr lang="pt-BR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microempreendedores individuais, as microempresas e as empresas de pequeno porte, de natureza emergente e com grande potencial</a:t>
            </a:r>
            <a:r>
              <a:rPr lang="pt-B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que se dediquem à pesquisa, ao desenvolvimento e à implementação de novos produtos ou serviços baseados em soluções tecnológicas inovadoras que possam causar alto impacto, exigida, na seleção definitiva da inovação, validação prévia fundamentada em métricas objetivas, de modo a demonstrar o atendimento das necessidades da Administração.</a:t>
            </a:r>
          </a:p>
        </p:txBody>
      </p:sp>
    </p:spTree>
    <p:extLst>
      <p:ext uri="{BB962C8B-B14F-4D97-AF65-F5344CB8AC3E}">
        <p14:creationId xmlns:p14="http://schemas.microsoft.com/office/powerpoint/2010/main" val="197377821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23728" y="81708"/>
            <a:ext cx="504978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33" b="1" dirty="0">
                <a:solidFill>
                  <a:srgbClr val="FF0000"/>
                </a:solidFill>
                <a:latin typeface="Josefin Sans"/>
              </a:rPr>
              <a:t>MODELO REGULAMENTO</a:t>
            </a:r>
            <a:r>
              <a:rPr lang="pt-BR" sz="2333" b="1" dirty="0">
                <a:latin typeface="Josefin Sans"/>
              </a:rPr>
              <a:t> – PMI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755576" y="614266"/>
            <a:ext cx="849694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>
              <a:buFontTx/>
              <a:buChar char="-"/>
            </a:pPr>
            <a:r>
              <a:rPr lang="pt-BR" sz="2200" dirty="0"/>
              <a:t>projetos, levantamentos, investigações e estudos 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Padrões mínimos no edital;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/>
              <a:t>Não vincula a Administração;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dirty="0">
                <a:solidFill>
                  <a:srgbClr val="FF0000"/>
                </a:solidFill>
              </a:rPr>
              <a:t>Comissão avalia os projetos com critérios objetivos;</a:t>
            </a:r>
          </a:p>
          <a:p>
            <a:pPr marL="380985" indent="-380985">
              <a:buFontTx/>
              <a:buChar char="-"/>
            </a:pPr>
            <a:endParaRPr lang="pt-BR" sz="2200" dirty="0">
              <a:solidFill>
                <a:srgbClr val="FF0000"/>
              </a:solidFill>
            </a:endParaRPr>
          </a:p>
          <a:p>
            <a:pPr marL="380985" indent="-380985">
              <a:buFontTx/>
              <a:buChar char="-"/>
            </a:pPr>
            <a:r>
              <a:rPr lang="pt-BR" sz="2200" dirty="0">
                <a:solidFill>
                  <a:srgbClr val="FF0000"/>
                </a:solidFill>
              </a:rPr>
              <a:t>Valor do projeto será avaliado por comissão e poderá ser discutido junto ao proponente;</a:t>
            </a:r>
          </a:p>
          <a:p>
            <a:pPr marL="380985" indent="-380985">
              <a:buFontTx/>
              <a:buChar char="-"/>
            </a:pPr>
            <a:endParaRPr lang="pt-BR" sz="2200" dirty="0">
              <a:solidFill>
                <a:srgbClr val="FF0000"/>
              </a:solidFill>
            </a:endParaRPr>
          </a:p>
          <a:p>
            <a:pPr marL="380985" indent="-380985">
              <a:buFontTx/>
              <a:buChar char="-"/>
            </a:pPr>
            <a:r>
              <a:rPr lang="pt-BR" sz="2200" dirty="0"/>
              <a:t>Edital de licitação futura terá cláusula de ressarcimento do projeto.</a:t>
            </a:r>
          </a:p>
          <a:p>
            <a:pPr marL="380985" indent="-380985">
              <a:buFontTx/>
              <a:buChar char="-"/>
            </a:pPr>
            <a:endParaRPr lang="pt-BR" sz="2200" dirty="0"/>
          </a:p>
          <a:p>
            <a:pPr marL="380985" indent="-380985">
              <a:buFontTx/>
              <a:buChar char="-"/>
            </a:pPr>
            <a:r>
              <a:rPr lang="pt-BR" sz="2200" i="1" dirty="0">
                <a:solidFill>
                  <a:srgbClr val="FF0000"/>
                </a:solidFill>
              </a:rPr>
              <a:t>Regulamento genérico!</a:t>
            </a:r>
          </a:p>
        </p:txBody>
      </p:sp>
    </p:spTree>
    <p:extLst>
      <p:ext uri="{BB962C8B-B14F-4D97-AF65-F5344CB8AC3E}">
        <p14:creationId xmlns:p14="http://schemas.microsoft.com/office/powerpoint/2010/main" val="400051176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23928" y="375751"/>
            <a:ext cx="104547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b="1" dirty="0">
                <a:latin typeface="Josefin Sans"/>
              </a:rPr>
              <a:t>PMI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6472CA0-196E-CB92-7981-17AE3BC51A84}"/>
              </a:ext>
            </a:extLst>
          </p:cNvPr>
          <p:cNvSpPr txBox="1"/>
          <p:nvPr/>
        </p:nvSpPr>
        <p:spPr>
          <a:xfrm>
            <a:off x="1691681" y="1179772"/>
            <a:ext cx="70845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oficializa conversas com a inciativa privada;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capta soluções particulares e as utiliza em benefício público, sem custos;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pode servir para uma infinidade de situações ou problemas;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rara exceção de contratação posterior do autor do projeto.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8BDC03D-2426-BC0F-8777-BC3397181182}"/>
              </a:ext>
            </a:extLst>
          </p:cNvPr>
          <p:cNvSpPr txBox="1"/>
          <p:nvPr/>
        </p:nvSpPr>
        <p:spPr>
          <a:xfrm>
            <a:off x="1691681" y="3088679"/>
            <a:ext cx="708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é preciso justificar a escolha;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 análise é complexa, pois exige conhecer e julgar soluções que não eram conhecidas;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desacerto sobre o valor dos projetos pode ser problema.</a:t>
            </a:r>
          </a:p>
        </p:txBody>
      </p:sp>
    </p:spTree>
    <p:extLst>
      <p:ext uri="{BB962C8B-B14F-4D97-AF65-F5344CB8AC3E}">
        <p14:creationId xmlns:p14="http://schemas.microsoft.com/office/powerpoint/2010/main" val="2178685850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42" descr="1">
            <a:extLst>
              <a:ext uri="{FF2B5EF4-FFF2-40B4-BE49-F238E27FC236}">
                <a16:creationId xmlns:a16="http://schemas.microsoft.com/office/drawing/2014/main" id="{AE0AFD46-B1A0-F350-85B6-AAC55AC37F97}"/>
              </a:ext>
            </a:extLst>
          </p:cNvPr>
          <p:cNvPicPr/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0"/>
            <a:ext cx="5715000" cy="914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2" descr="E:\DESIGN\LOGO2021.png">
            <a:extLst>
              <a:ext uri="{FF2B5EF4-FFF2-40B4-BE49-F238E27FC236}">
                <a16:creationId xmlns:a16="http://schemas.microsoft.com/office/drawing/2014/main" id="{75B28102-7B55-A98B-2060-E2E5C0EBE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99" y="0"/>
            <a:ext cx="1227520" cy="86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2C57A02E-2F74-C1A7-E90C-4E6D7DA8E0D6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007279E3-5F74-EB74-8D0F-4D283332C9EA}"/>
              </a:ext>
            </a:extLst>
          </p:cNvPr>
          <p:cNvSpPr txBox="1"/>
          <p:nvPr/>
        </p:nvSpPr>
        <p:spPr>
          <a:xfrm>
            <a:off x="1481519" y="919624"/>
            <a:ext cx="7416824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Checklist de termo de referência;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de dispensa de licitação;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de PMI;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sobre os processos da NLL por modalidade;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para locação de imóveis;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para realização de Credenciamento;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Roteiro sobre o carona;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Checklist de atas;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Checklist contratos;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Estrutura de ETP;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Checklist da Cartilha do TCESP [processo em geral].</a:t>
            </a:r>
          </a:p>
        </p:txBody>
      </p:sp>
      <p:sp>
        <p:nvSpPr>
          <p:cNvPr id="37" name="CaixaDeTexto 1">
            <a:extLst>
              <a:ext uri="{FF2B5EF4-FFF2-40B4-BE49-F238E27FC236}">
                <a16:creationId xmlns:a16="http://schemas.microsoft.com/office/drawing/2014/main" id="{FA08E4F5-AA87-CF76-8EA5-F68BEF4AD755}"/>
              </a:ext>
            </a:extLst>
          </p:cNvPr>
          <p:cNvSpPr txBox="1"/>
          <p:nvPr/>
        </p:nvSpPr>
        <p:spPr>
          <a:xfrm>
            <a:off x="1074207" y="118672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MATERIAIS COMPLEMENTARES</a:t>
            </a:r>
            <a:endParaRPr lang="pt-BR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266380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42" descr="1">
            <a:extLst>
              <a:ext uri="{FF2B5EF4-FFF2-40B4-BE49-F238E27FC236}">
                <a16:creationId xmlns:a16="http://schemas.microsoft.com/office/drawing/2014/main" id="{AE0AFD46-B1A0-F350-85B6-AAC55AC37F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0"/>
            <a:ext cx="5715000" cy="91440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7675;p63"/>
          <p:cNvSpPr/>
          <p:nvPr/>
        </p:nvSpPr>
        <p:spPr>
          <a:xfrm>
            <a:off x="1380852" y="1312241"/>
            <a:ext cx="312067" cy="288380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C00000"/>
            </a:solidFill>
          </a:ln>
        </p:spPr>
        <p:txBody>
          <a:bodyPr spcFirstLastPara="1" wrap="square" lIns="85849" tIns="85849" rIns="85849" bIns="85849" anchor="ctr" anchorCtr="0">
            <a:noAutofit/>
          </a:bodyPr>
          <a:lstStyle/>
          <a:p>
            <a:pPr defTabSz="858601">
              <a:defRPr/>
            </a:pPr>
            <a:endParaRPr sz="1667" kern="0">
              <a:solidFill>
                <a:srgbClr val="FF0000"/>
              </a:solidFill>
            </a:endParaRPr>
          </a:p>
        </p:txBody>
      </p:sp>
      <p:grpSp>
        <p:nvGrpSpPr>
          <p:cNvPr id="5" name="Google Shape;7676;p63"/>
          <p:cNvGrpSpPr/>
          <p:nvPr/>
        </p:nvGrpSpPr>
        <p:grpSpPr>
          <a:xfrm>
            <a:off x="1362758" y="1998717"/>
            <a:ext cx="312412" cy="288062"/>
            <a:chOff x="3303268" y="3817349"/>
            <a:chExt cx="346056" cy="345674"/>
          </a:xfrm>
        </p:grpSpPr>
        <p:sp>
          <p:nvSpPr>
            <p:cNvPr id="6" name="Google Shape;7677;p63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7" name="Google Shape;7678;p63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8" name="Google Shape;7679;p63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9" name="Google Shape;7680;p63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oogle Shape;7701;p63"/>
          <p:cNvGrpSpPr/>
          <p:nvPr/>
        </p:nvGrpSpPr>
        <p:grpSpPr>
          <a:xfrm>
            <a:off x="1354223" y="2680046"/>
            <a:ext cx="312038" cy="288062"/>
            <a:chOff x="5549861" y="3817349"/>
            <a:chExt cx="345642" cy="345674"/>
          </a:xfrm>
        </p:grpSpPr>
        <p:sp>
          <p:nvSpPr>
            <p:cNvPr id="11" name="Google Shape;7702;p63"/>
            <p:cNvSpPr/>
            <p:nvPr/>
          </p:nvSpPr>
          <p:spPr>
            <a:xfrm>
              <a:off x="5549861" y="3817349"/>
              <a:ext cx="345642" cy="345674"/>
            </a:xfrm>
            <a:custGeom>
              <a:avLst/>
              <a:gdLst/>
              <a:ahLst/>
              <a:cxnLst/>
              <a:rect l="l" t="t" r="r" b="b"/>
              <a:pathLst>
                <a:path w="10859" h="10860" extrusionOk="0">
                  <a:moveTo>
                    <a:pt x="5429" y="334"/>
                  </a:moveTo>
                  <a:cubicBezTo>
                    <a:pt x="8239" y="334"/>
                    <a:pt x="10513" y="2608"/>
                    <a:pt x="10513" y="5430"/>
                  </a:cubicBezTo>
                  <a:cubicBezTo>
                    <a:pt x="10513" y="8240"/>
                    <a:pt x="8227" y="10514"/>
                    <a:pt x="5429" y="10514"/>
                  </a:cubicBezTo>
                  <a:cubicBezTo>
                    <a:pt x="2619" y="10514"/>
                    <a:pt x="333" y="8240"/>
                    <a:pt x="333" y="5430"/>
                  </a:cubicBezTo>
                  <a:cubicBezTo>
                    <a:pt x="333" y="2608"/>
                    <a:pt x="2619" y="334"/>
                    <a:pt x="5429" y="334"/>
                  </a:cubicBezTo>
                  <a:close/>
                  <a:moveTo>
                    <a:pt x="5429" y="1"/>
                  </a:moveTo>
                  <a:cubicBezTo>
                    <a:pt x="3989" y="1"/>
                    <a:pt x="2619" y="560"/>
                    <a:pt x="1584" y="1584"/>
                  </a:cubicBezTo>
                  <a:cubicBezTo>
                    <a:pt x="560" y="2620"/>
                    <a:pt x="0" y="3989"/>
                    <a:pt x="0" y="5430"/>
                  </a:cubicBezTo>
                  <a:cubicBezTo>
                    <a:pt x="0" y="6871"/>
                    <a:pt x="560" y="8240"/>
                    <a:pt x="1584" y="9264"/>
                  </a:cubicBezTo>
                  <a:cubicBezTo>
                    <a:pt x="2619" y="10300"/>
                    <a:pt x="3989" y="10859"/>
                    <a:pt x="5429" y="10859"/>
                  </a:cubicBezTo>
                  <a:cubicBezTo>
                    <a:pt x="6870" y="10859"/>
                    <a:pt x="8239" y="10300"/>
                    <a:pt x="9263" y="9264"/>
                  </a:cubicBezTo>
                  <a:cubicBezTo>
                    <a:pt x="10299" y="8240"/>
                    <a:pt x="10859" y="6871"/>
                    <a:pt x="10859" y="5430"/>
                  </a:cubicBezTo>
                  <a:cubicBezTo>
                    <a:pt x="10859" y="3989"/>
                    <a:pt x="10299" y="2620"/>
                    <a:pt x="9263" y="1584"/>
                  </a:cubicBezTo>
                  <a:cubicBezTo>
                    <a:pt x="8239" y="560"/>
                    <a:pt x="6870" y="1"/>
                    <a:pt x="5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12" name="Google Shape;7703;p63"/>
            <p:cNvSpPr/>
            <p:nvPr/>
          </p:nvSpPr>
          <p:spPr>
            <a:xfrm>
              <a:off x="5590763" y="3890208"/>
              <a:ext cx="262661" cy="200052"/>
            </a:xfrm>
            <a:custGeom>
              <a:avLst/>
              <a:gdLst/>
              <a:ahLst/>
              <a:cxnLst/>
              <a:rect l="l" t="t" r="r" b="b"/>
              <a:pathLst>
                <a:path w="8252" h="6285" extrusionOk="0">
                  <a:moveTo>
                    <a:pt x="4123" y="1"/>
                  </a:moveTo>
                  <a:cubicBezTo>
                    <a:pt x="3010" y="1"/>
                    <a:pt x="1900" y="63"/>
                    <a:pt x="799" y="188"/>
                  </a:cubicBezTo>
                  <a:cubicBezTo>
                    <a:pt x="513" y="224"/>
                    <a:pt x="287" y="450"/>
                    <a:pt x="239" y="712"/>
                  </a:cubicBezTo>
                  <a:cubicBezTo>
                    <a:pt x="1" y="2319"/>
                    <a:pt x="1" y="3963"/>
                    <a:pt x="239" y="5570"/>
                  </a:cubicBezTo>
                  <a:cubicBezTo>
                    <a:pt x="287" y="5844"/>
                    <a:pt x="513" y="6058"/>
                    <a:pt x="799" y="6082"/>
                  </a:cubicBezTo>
                  <a:cubicBezTo>
                    <a:pt x="1894" y="6201"/>
                    <a:pt x="3013" y="6284"/>
                    <a:pt x="4132" y="6284"/>
                  </a:cubicBezTo>
                  <a:cubicBezTo>
                    <a:pt x="4609" y="6284"/>
                    <a:pt x="5085" y="6260"/>
                    <a:pt x="5561" y="6249"/>
                  </a:cubicBezTo>
                  <a:cubicBezTo>
                    <a:pt x="5644" y="6249"/>
                    <a:pt x="5716" y="6177"/>
                    <a:pt x="5716" y="6070"/>
                  </a:cubicBezTo>
                  <a:cubicBezTo>
                    <a:pt x="5716" y="5963"/>
                    <a:pt x="5633" y="5891"/>
                    <a:pt x="5537" y="5891"/>
                  </a:cubicBezTo>
                  <a:cubicBezTo>
                    <a:pt x="5051" y="5914"/>
                    <a:pt x="4564" y="5925"/>
                    <a:pt x="4076" y="5925"/>
                  </a:cubicBezTo>
                  <a:cubicBezTo>
                    <a:pt x="2998" y="5925"/>
                    <a:pt x="1916" y="5868"/>
                    <a:pt x="834" y="5737"/>
                  </a:cubicBezTo>
                  <a:cubicBezTo>
                    <a:pt x="715" y="5725"/>
                    <a:pt x="620" y="5641"/>
                    <a:pt x="596" y="5498"/>
                  </a:cubicBezTo>
                  <a:cubicBezTo>
                    <a:pt x="382" y="3927"/>
                    <a:pt x="382" y="2319"/>
                    <a:pt x="596" y="736"/>
                  </a:cubicBezTo>
                  <a:cubicBezTo>
                    <a:pt x="620" y="617"/>
                    <a:pt x="715" y="522"/>
                    <a:pt x="834" y="498"/>
                  </a:cubicBezTo>
                  <a:cubicBezTo>
                    <a:pt x="1942" y="379"/>
                    <a:pt x="3037" y="319"/>
                    <a:pt x="4144" y="319"/>
                  </a:cubicBezTo>
                  <a:cubicBezTo>
                    <a:pt x="5240" y="319"/>
                    <a:pt x="6347" y="379"/>
                    <a:pt x="7442" y="498"/>
                  </a:cubicBezTo>
                  <a:cubicBezTo>
                    <a:pt x="7561" y="522"/>
                    <a:pt x="7669" y="605"/>
                    <a:pt x="7680" y="736"/>
                  </a:cubicBezTo>
                  <a:cubicBezTo>
                    <a:pt x="7907" y="2319"/>
                    <a:pt x="7907" y="3927"/>
                    <a:pt x="7680" y="5498"/>
                  </a:cubicBezTo>
                  <a:cubicBezTo>
                    <a:pt x="7669" y="5617"/>
                    <a:pt x="7561" y="5725"/>
                    <a:pt x="7442" y="5737"/>
                  </a:cubicBezTo>
                  <a:cubicBezTo>
                    <a:pt x="7085" y="5784"/>
                    <a:pt x="6752" y="5820"/>
                    <a:pt x="6395" y="5844"/>
                  </a:cubicBezTo>
                  <a:cubicBezTo>
                    <a:pt x="6299" y="5844"/>
                    <a:pt x="6228" y="5927"/>
                    <a:pt x="6228" y="6010"/>
                  </a:cubicBezTo>
                  <a:cubicBezTo>
                    <a:pt x="6228" y="6110"/>
                    <a:pt x="6299" y="6178"/>
                    <a:pt x="6386" y="6178"/>
                  </a:cubicBezTo>
                  <a:cubicBezTo>
                    <a:pt x="6393" y="6178"/>
                    <a:pt x="6399" y="6178"/>
                    <a:pt x="6406" y="6177"/>
                  </a:cubicBezTo>
                  <a:cubicBezTo>
                    <a:pt x="6764" y="6141"/>
                    <a:pt x="7121" y="6118"/>
                    <a:pt x="7478" y="6070"/>
                  </a:cubicBezTo>
                  <a:cubicBezTo>
                    <a:pt x="7764" y="6034"/>
                    <a:pt x="7978" y="5820"/>
                    <a:pt x="8026" y="5546"/>
                  </a:cubicBezTo>
                  <a:cubicBezTo>
                    <a:pt x="8252" y="3963"/>
                    <a:pt x="8252" y="2319"/>
                    <a:pt x="8014" y="712"/>
                  </a:cubicBezTo>
                  <a:cubicBezTo>
                    <a:pt x="7966" y="426"/>
                    <a:pt x="7740" y="224"/>
                    <a:pt x="7466" y="188"/>
                  </a:cubicBezTo>
                  <a:cubicBezTo>
                    <a:pt x="6353" y="63"/>
                    <a:pt x="5237" y="1"/>
                    <a:pt x="4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13" name="Google Shape;7704;p63"/>
            <p:cNvSpPr/>
            <p:nvPr/>
          </p:nvSpPr>
          <p:spPr>
            <a:xfrm>
              <a:off x="5680587" y="3935024"/>
              <a:ext cx="105389" cy="110514"/>
            </a:xfrm>
            <a:custGeom>
              <a:avLst/>
              <a:gdLst/>
              <a:ahLst/>
              <a:cxnLst/>
              <a:rect l="l" t="t" r="r" b="b"/>
              <a:pathLst>
                <a:path w="3311" h="3472" extrusionOk="0">
                  <a:moveTo>
                    <a:pt x="334" y="447"/>
                  </a:moveTo>
                  <a:lnTo>
                    <a:pt x="2763" y="1733"/>
                  </a:lnTo>
                  <a:lnTo>
                    <a:pt x="334" y="3007"/>
                  </a:lnTo>
                  <a:lnTo>
                    <a:pt x="334" y="447"/>
                  </a:lnTo>
                  <a:close/>
                  <a:moveTo>
                    <a:pt x="163" y="1"/>
                  </a:moveTo>
                  <a:cubicBezTo>
                    <a:pt x="135" y="1"/>
                    <a:pt x="108" y="7"/>
                    <a:pt x="84" y="18"/>
                  </a:cubicBezTo>
                  <a:cubicBezTo>
                    <a:pt x="36" y="54"/>
                    <a:pt x="1" y="114"/>
                    <a:pt x="1" y="173"/>
                  </a:cubicBezTo>
                  <a:lnTo>
                    <a:pt x="1" y="3293"/>
                  </a:lnTo>
                  <a:cubicBezTo>
                    <a:pt x="1" y="3352"/>
                    <a:pt x="24" y="3412"/>
                    <a:pt x="84" y="3447"/>
                  </a:cubicBezTo>
                  <a:cubicBezTo>
                    <a:pt x="120" y="3459"/>
                    <a:pt x="144" y="3471"/>
                    <a:pt x="179" y="3471"/>
                  </a:cubicBezTo>
                  <a:cubicBezTo>
                    <a:pt x="203" y="3471"/>
                    <a:pt x="239" y="3471"/>
                    <a:pt x="251" y="3459"/>
                  </a:cubicBezTo>
                  <a:lnTo>
                    <a:pt x="3227" y="1900"/>
                  </a:lnTo>
                  <a:cubicBezTo>
                    <a:pt x="3287" y="1864"/>
                    <a:pt x="3311" y="1804"/>
                    <a:pt x="3311" y="1745"/>
                  </a:cubicBezTo>
                  <a:cubicBezTo>
                    <a:pt x="3311" y="1673"/>
                    <a:pt x="3287" y="1614"/>
                    <a:pt x="3227" y="1578"/>
                  </a:cubicBezTo>
                  <a:lnTo>
                    <a:pt x="251" y="18"/>
                  </a:lnTo>
                  <a:cubicBezTo>
                    <a:pt x="221" y="7"/>
                    <a:pt x="191" y="1"/>
                    <a:pt x="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1744911" y="1308864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1776411" y="1998718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@gepamconsultoria 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752181" y="2680056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 – Gestão Pública</a:t>
            </a:r>
          </a:p>
        </p:txBody>
      </p:sp>
      <p:grpSp>
        <p:nvGrpSpPr>
          <p:cNvPr id="17" name="Google Shape;7604;p63"/>
          <p:cNvGrpSpPr/>
          <p:nvPr/>
        </p:nvGrpSpPr>
        <p:grpSpPr>
          <a:xfrm>
            <a:off x="1372717" y="3363700"/>
            <a:ext cx="311722" cy="285516"/>
            <a:chOff x="5618805" y="2440924"/>
            <a:chExt cx="345292" cy="342618"/>
          </a:xfrm>
        </p:grpSpPr>
        <p:sp>
          <p:nvSpPr>
            <p:cNvPr id="18" name="Google Shape;7605;p63"/>
            <p:cNvSpPr/>
            <p:nvPr/>
          </p:nvSpPr>
          <p:spPr>
            <a:xfrm>
              <a:off x="5742751" y="2440924"/>
              <a:ext cx="221346" cy="222110"/>
            </a:xfrm>
            <a:custGeom>
              <a:avLst/>
              <a:gdLst/>
              <a:ahLst/>
              <a:cxnLst/>
              <a:rect l="l" t="t" r="r" b="b"/>
              <a:pathLst>
                <a:path w="6954" h="6978" extrusionOk="0">
                  <a:moveTo>
                    <a:pt x="3477" y="346"/>
                  </a:moveTo>
                  <a:cubicBezTo>
                    <a:pt x="5203" y="346"/>
                    <a:pt x="6596" y="1453"/>
                    <a:pt x="6596" y="2798"/>
                  </a:cubicBezTo>
                  <a:cubicBezTo>
                    <a:pt x="6596" y="3989"/>
                    <a:pt x="5513" y="5001"/>
                    <a:pt x="4025" y="5215"/>
                  </a:cubicBezTo>
                  <a:cubicBezTo>
                    <a:pt x="3941" y="5227"/>
                    <a:pt x="3882" y="5299"/>
                    <a:pt x="3882" y="5394"/>
                  </a:cubicBezTo>
                  <a:cubicBezTo>
                    <a:pt x="3786" y="5953"/>
                    <a:pt x="3370" y="6418"/>
                    <a:pt x="2846" y="6573"/>
                  </a:cubicBezTo>
                  <a:cubicBezTo>
                    <a:pt x="3060" y="6227"/>
                    <a:pt x="3144" y="5811"/>
                    <a:pt x="3084" y="5394"/>
                  </a:cubicBezTo>
                  <a:cubicBezTo>
                    <a:pt x="3084" y="5299"/>
                    <a:pt x="3024" y="5215"/>
                    <a:pt x="2941" y="5215"/>
                  </a:cubicBezTo>
                  <a:cubicBezTo>
                    <a:pt x="1429" y="5001"/>
                    <a:pt x="346" y="3989"/>
                    <a:pt x="346" y="2798"/>
                  </a:cubicBezTo>
                  <a:cubicBezTo>
                    <a:pt x="346" y="1453"/>
                    <a:pt x="1751" y="346"/>
                    <a:pt x="3477" y="346"/>
                  </a:cubicBezTo>
                  <a:close/>
                  <a:moveTo>
                    <a:pt x="3477" y="0"/>
                  </a:moveTo>
                  <a:cubicBezTo>
                    <a:pt x="2548" y="0"/>
                    <a:pt x="1691" y="286"/>
                    <a:pt x="1036" y="810"/>
                  </a:cubicBezTo>
                  <a:cubicBezTo>
                    <a:pt x="357" y="1346"/>
                    <a:pt x="0" y="2048"/>
                    <a:pt x="0" y="2798"/>
                  </a:cubicBezTo>
                  <a:cubicBezTo>
                    <a:pt x="0" y="4120"/>
                    <a:pt x="1155" y="5251"/>
                    <a:pt x="2739" y="5537"/>
                  </a:cubicBezTo>
                  <a:cubicBezTo>
                    <a:pt x="2774" y="5953"/>
                    <a:pt x="2620" y="6382"/>
                    <a:pt x="2322" y="6680"/>
                  </a:cubicBezTo>
                  <a:cubicBezTo>
                    <a:pt x="2286" y="6727"/>
                    <a:pt x="2262" y="6799"/>
                    <a:pt x="2298" y="6882"/>
                  </a:cubicBezTo>
                  <a:cubicBezTo>
                    <a:pt x="2322" y="6942"/>
                    <a:pt x="2382" y="6977"/>
                    <a:pt x="2465" y="6977"/>
                  </a:cubicBezTo>
                  <a:cubicBezTo>
                    <a:pt x="3310" y="6977"/>
                    <a:pt x="4037" y="6370"/>
                    <a:pt x="4215" y="5537"/>
                  </a:cubicBezTo>
                  <a:cubicBezTo>
                    <a:pt x="4965" y="5418"/>
                    <a:pt x="5632" y="5096"/>
                    <a:pt x="6120" y="4632"/>
                  </a:cubicBezTo>
                  <a:cubicBezTo>
                    <a:pt x="6656" y="4120"/>
                    <a:pt x="6954" y="3465"/>
                    <a:pt x="6954" y="2798"/>
                  </a:cubicBezTo>
                  <a:cubicBezTo>
                    <a:pt x="6942" y="2048"/>
                    <a:pt x="6584" y="1334"/>
                    <a:pt x="5918" y="810"/>
                  </a:cubicBezTo>
                  <a:cubicBezTo>
                    <a:pt x="5263" y="286"/>
                    <a:pt x="4394" y="0"/>
                    <a:pt x="3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19" name="Google Shape;7606;p63"/>
            <p:cNvSpPr/>
            <p:nvPr/>
          </p:nvSpPr>
          <p:spPr>
            <a:xfrm>
              <a:off x="5810581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84" y="1"/>
                    <a:pt x="1" y="96"/>
                    <a:pt x="1" y="179"/>
                  </a:cubicBezTo>
                  <a:cubicBezTo>
                    <a:pt x="1" y="263"/>
                    <a:pt x="96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0" name="Google Shape;7607;p63"/>
            <p:cNvSpPr/>
            <p:nvPr/>
          </p:nvSpPr>
          <p:spPr>
            <a:xfrm>
              <a:off x="5884490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95" y="358"/>
                    <a:pt x="179" y="358"/>
                  </a:cubicBezTo>
                  <a:cubicBezTo>
                    <a:pt x="286" y="358"/>
                    <a:pt x="357" y="263"/>
                    <a:pt x="357" y="179"/>
                  </a:cubicBezTo>
                  <a:cubicBezTo>
                    <a:pt x="357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1" name="Google Shape;7608;p63"/>
            <p:cNvSpPr/>
            <p:nvPr/>
          </p:nvSpPr>
          <p:spPr>
            <a:xfrm>
              <a:off x="5847727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2" name="Google Shape;7609;p63"/>
            <p:cNvSpPr/>
            <p:nvPr/>
          </p:nvSpPr>
          <p:spPr>
            <a:xfrm>
              <a:off x="5618805" y="2516616"/>
              <a:ext cx="270269" cy="266926"/>
            </a:xfrm>
            <a:custGeom>
              <a:avLst/>
              <a:gdLst/>
              <a:ahLst/>
              <a:cxnLst/>
              <a:rect l="l" t="t" r="r" b="b"/>
              <a:pathLst>
                <a:path w="8491" h="8386" extrusionOk="0">
                  <a:moveTo>
                    <a:pt x="1269" y="0"/>
                  </a:moveTo>
                  <a:cubicBezTo>
                    <a:pt x="1224" y="0"/>
                    <a:pt x="1177" y="18"/>
                    <a:pt x="1144" y="51"/>
                  </a:cubicBezTo>
                  <a:cubicBezTo>
                    <a:pt x="1108" y="87"/>
                    <a:pt x="168" y="956"/>
                    <a:pt x="96" y="1706"/>
                  </a:cubicBezTo>
                  <a:cubicBezTo>
                    <a:pt x="1" y="2671"/>
                    <a:pt x="989" y="4385"/>
                    <a:pt x="2549" y="5933"/>
                  </a:cubicBezTo>
                  <a:cubicBezTo>
                    <a:pt x="4037" y="7421"/>
                    <a:pt x="5656" y="8386"/>
                    <a:pt x="6645" y="8386"/>
                  </a:cubicBezTo>
                  <a:lnTo>
                    <a:pt x="6776" y="8386"/>
                  </a:lnTo>
                  <a:cubicBezTo>
                    <a:pt x="7514" y="8314"/>
                    <a:pt x="8395" y="7374"/>
                    <a:pt x="8431" y="7326"/>
                  </a:cubicBezTo>
                  <a:cubicBezTo>
                    <a:pt x="8490" y="7266"/>
                    <a:pt x="8490" y="7159"/>
                    <a:pt x="8442" y="7100"/>
                  </a:cubicBezTo>
                  <a:cubicBezTo>
                    <a:pt x="8407" y="7076"/>
                    <a:pt x="7990" y="6540"/>
                    <a:pt x="7502" y="6052"/>
                  </a:cubicBezTo>
                  <a:cubicBezTo>
                    <a:pt x="7002" y="5540"/>
                    <a:pt x="6478" y="5123"/>
                    <a:pt x="6442" y="5111"/>
                  </a:cubicBezTo>
                  <a:cubicBezTo>
                    <a:pt x="6410" y="5085"/>
                    <a:pt x="6375" y="5072"/>
                    <a:pt x="6342" y="5072"/>
                  </a:cubicBezTo>
                  <a:cubicBezTo>
                    <a:pt x="6301" y="5072"/>
                    <a:pt x="6261" y="5091"/>
                    <a:pt x="6228" y="5123"/>
                  </a:cubicBezTo>
                  <a:lnTo>
                    <a:pt x="5573" y="5778"/>
                  </a:lnTo>
                  <a:lnTo>
                    <a:pt x="3442" y="3659"/>
                  </a:lnTo>
                  <a:cubicBezTo>
                    <a:pt x="3406" y="3617"/>
                    <a:pt x="3361" y="3596"/>
                    <a:pt x="3318" y="3596"/>
                  </a:cubicBezTo>
                  <a:cubicBezTo>
                    <a:pt x="3275" y="3596"/>
                    <a:pt x="3233" y="3617"/>
                    <a:pt x="3204" y="3659"/>
                  </a:cubicBezTo>
                  <a:cubicBezTo>
                    <a:pt x="3132" y="3730"/>
                    <a:pt x="3132" y="3837"/>
                    <a:pt x="3204" y="3897"/>
                  </a:cubicBezTo>
                  <a:lnTo>
                    <a:pt x="5466" y="6159"/>
                  </a:lnTo>
                  <a:cubicBezTo>
                    <a:pt x="5490" y="6183"/>
                    <a:pt x="5537" y="6195"/>
                    <a:pt x="5585" y="6195"/>
                  </a:cubicBezTo>
                  <a:cubicBezTo>
                    <a:pt x="5633" y="6195"/>
                    <a:pt x="5668" y="6183"/>
                    <a:pt x="5704" y="6159"/>
                  </a:cubicBezTo>
                  <a:lnTo>
                    <a:pt x="6371" y="5480"/>
                  </a:lnTo>
                  <a:cubicBezTo>
                    <a:pt x="6549" y="5635"/>
                    <a:pt x="6918" y="5945"/>
                    <a:pt x="7264" y="6290"/>
                  </a:cubicBezTo>
                  <a:cubicBezTo>
                    <a:pt x="7609" y="6635"/>
                    <a:pt x="7919" y="7004"/>
                    <a:pt x="8085" y="7195"/>
                  </a:cubicBezTo>
                  <a:cubicBezTo>
                    <a:pt x="7788" y="7481"/>
                    <a:pt x="7204" y="7981"/>
                    <a:pt x="6764" y="8028"/>
                  </a:cubicBezTo>
                  <a:cubicBezTo>
                    <a:pt x="6733" y="8031"/>
                    <a:pt x="6702" y="8032"/>
                    <a:pt x="6670" y="8032"/>
                  </a:cubicBezTo>
                  <a:cubicBezTo>
                    <a:pt x="5782" y="8032"/>
                    <a:pt x="4224" y="7085"/>
                    <a:pt x="2811" y="5683"/>
                  </a:cubicBezTo>
                  <a:cubicBezTo>
                    <a:pt x="1358" y="4218"/>
                    <a:pt x="394" y="2599"/>
                    <a:pt x="465" y="1730"/>
                  </a:cubicBezTo>
                  <a:cubicBezTo>
                    <a:pt x="513" y="1289"/>
                    <a:pt x="1013" y="706"/>
                    <a:pt x="1299" y="408"/>
                  </a:cubicBezTo>
                  <a:cubicBezTo>
                    <a:pt x="1477" y="563"/>
                    <a:pt x="1846" y="873"/>
                    <a:pt x="2204" y="1230"/>
                  </a:cubicBezTo>
                  <a:cubicBezTo>
                    <a:pt x="2549" y="1575"/>
                    <a:pt x="2858" y="1944"/>
                    <a:pt x="3013" y="2123"/>
                  </a:cubicBezTo>
                  <a:lnTo>
                    <a:pt x="2335" y="2790"/>
                  </a:lnTo>
                  <a:cubicBezTo>
                    <a:pt x="2263" y="2861"/>
                    <a:pt x="2263" y="2968"/>
                    <a:pt x="2335" y="3028"/>
                  </a:cubicBezTo>
                  <a:lnTo>
                    <a:pt x="2716" y="3397"/>
                  </a:lnTo>
                  <a:cubicBezTo>
                    <a:pt x="2751" y="3439"/>
                    <a:pt x="2796" y="3459"/>
                    <a:pt x="2838" y="3459"/>
                  </a:cubicBezTo>
                  <a:cubicBezTo>
                    <a:pt x="2879" y="3459"/>
                    <a:pt x="2918" y="3439"/>
                    <a:pt x="2942" y="3397"/>
                  </a:cubicBezTo>
                  <a:cubicBezTo>
                    <a:pt x="3025" y="3325"/>
                    <a:pt x="3025" y="3218"/>
                    <a:pt x="2942" y="3159"/>
                  </a:cubicBezTo>
                  <a:lnTo>
                    <a:pt x="2692" y="2909"/>
                  </a:lnTo>
                  <a:lnTo>
                    <a:pt x="3347" y="2254"/>
                  </a:lnTo>
                  <a:cubicBezTo>
                    <a:pt x="3406" y="2194"/>
                    <a:pt x="3430" y="2087"/>
                    <a:pt x="3359" y="2028"/>
                  </a:cubicBezTo>
                  <a:cubicBezTo>
                    <a:pt x="3347" y="2016"/>
                    <a:pt x="2930" y="1480"/>
                    <a:pt x="2430" y="980"/>
                  </a:cubicBezTo>
                  <a:cubicBezTo>
                    <a:pt x="1918" y="468"/>
                    <a:pt x="1394" y="51"/>
                    <a:pt x="1370" y="39"/>
                  </a:cubicBezTo>
                  <a:cubicBezTo>
                    <a:pt x="1343" y="12"/>
                    <a:pt x="1307" y="0"/>
                    <a:pt x="12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</p:grpSp>
      <p:sp>
        <p:nvSpPr>
          <p:cNvPr id="23" name="CaixaDeTexto 22"/>
          <p:cNvSpPr txBox="1"/>
          <p:nvPr/>
        </p:nvSpPr>
        <p:spPr>
          <a:xfrm>
            <a:off x="1794487" y="3369498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(18) 3521- 5386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779474" y="3982654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gepam@gepam.adm.br</a:t>
            </a:r>
          </a:p>
        </p:txBody>
      </p:sp>
      <p:grpSp>
        <p:nvGrpSpPr>
          <p:cNvPr id="25" name="Google Shape;4109;p57"/>
          <p:cNvGrpSpPr/>
          <p:nvPr/>
        </p:nvGrpSpPr>
        <p:grpSpPr>
          <a:xfrm>
            <a:off x="1348277" y="4075946"/>
            <a:ext cx="343067" cy="292728"/>
            <a:chOff x="7384751" y="4147984"/>
            <a:chExt cx="380012" cy="351274"/>
          </a:xfrm>
        </p:grpSpPr>
        <p:sp>
          <p:nvSpPr>
            <p:cNvPr id="26" name="Google Shape;4110;p57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Google Shape;4111;p57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Google Shape;4112;p57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Google Shape;4113;p57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Google Shape;4114;p57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Google Shape;7675;p63">
            <a:extLst>
              <a:ext uri="{FF2B5EF4-FFF2-40B4-BE49-F238E27FC236}">
                <a16:creationId xmlns:a16="http://schemas.microsoft.com/office/drawing/2014/main" id="{EBC57B13-6D55-E192-6FE5-587C2F539CAC}"/>
              </a:ext>
            </a:extLst>
          </p:cNvPr>
          <p:cNvSpPr/>
          <p:nvPr/>
        </p:nvSpPr>
        <p:spPr>
          <a:xfrm>
            <a:off x="5030143" y="1308864"/>
            <a:ext cx="312067" cy="288380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C00000"/>
            </a:solidFill>
          </a:ln>
        </p:spPr>
        <p:txBody>
          <a:bodyPr spcFirstLastPara="1" wrap="square" lIns="85849" tIns="85849" rIns="85849" bIns="85849" anchor="ctr" anchorCtr="0">
            <a:noAutofit/>
          </a:bodyPr>
          <a:lstStyle/>
          <a:p>
            <a:pPr defTabSz="858601">
              <a:defRPr/>
            </a:pPr>
            <a:endParaRPr sz="1667" kern="0">
              <a:solidFill>
                <a:srgbClr val="FF0000"/>
              </a:solidFill>
            </a:endParaRPr>
          </a:p>
        </p:txBody>
      </p:sp>
      <p:grpSp>
        <p:nvGrpSpPr>
          <p:cNvPr id="3" name="Google Shape;7676;p63">
            <a:extLst>
              <a:ext uri="{FF2B5EF4-FFF2-40B4-BE49-F238E27FC236}">
                <a16:creationId xmlns:a16="http://schemas.microsoft.com/office/drawing/2014/main" id="{36AC43FA-40EC-B801-0CD9-3832E8450EA9}"/>
              </a:ext>
            </a:extLst>
          </p:cNvPr>
          <p:cNvGrpSpPr/>
          <p:nvPr/>
        </p:nvGrpSpPr>
        <p:grpSpPr>
          <a:xfrm>
            <a:off x="5011181" y="1998585"/>
            <a:ext cx="312412" cy="288062"/>
            <a:chOff x="3303268" y="3817349"/>
            <a:chExt cx="346056" cy="345674"/>
          </a:xfrm>
        </p:grpSpPr>
        <p:sp>
          <p:nvSpPr>
            <p:cNvPr id="31" name="Google Shape;7677;p63">
              <a:extLst>
                <a:ext uri="{FF2B5EF4-FFF2-40B4-BE49-F238E27FC236}">
                  <a16:creationId xmlns:a16="http://schemas.microsoft.com/office/drawing/2014/main" id="{D8D8B666-625C-0765-92C0-5DE25C01C9E7}"/>
                </a:ext>
              </a:extLst>
            </p:cNvPr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2" name="Google Shape;7678;p63">
              <a:extLst>
                <a:ext uri="{FF2B5EF4-FFF2-40B4-BE49-F238E27FC236}">
                  <a16:creationId xmlns:a16="http://schemas.microsoft.com/office/drawing/2014/main" id="{5B48EAF1-6126-BBAF-1E0E-EF694555B49C}"/>
                </a:ext>
              </a:extLst>
            </p:cNvPr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3" name="Google Shape;7679;p63">
              <a:extLst>
                <a:ext uri="{FF2B5EF4-FFF2-40B4-BE49-F238E27FC236}">
                  <a16:creationId xmlns:a16="http://schemas.microsoft.com/office/drawing/2014/main" id="{86B49BD8-6E7F-5967-290A-3A1373BC0C82}"/>
                </a:ext>
              </a:extLst>
            </p:cNvPr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4" name="Google Shape;7680;p63">
              <a:extLst>
                <a:ext uri="{FF2B5EF4-FFF2-40B4-BE49-F238E27FC236}">
                  <a16:creationId xmlns:a16="http://schemas.microsoft.com/office/drawing/2014/main" id="{4D451D27-1AFC-D53F-104B-7FDF34866411}"/>
                </a:ext>
              </a:extLst>
            </p:cNvPr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grpSp>
        <p:nvGrpSpPr>
          <p:cNvPr id="38" name="Google Shape;4109;p57">
            <a:extLst>
              <a:ext uri="{FF2B5EF4-FFF2-40B4-BE49-F238E27FC236}">
                <a16:creationId xmlns:a16="http://schemas.microsoft.com/office/drawing/2014/main" id="{343D985D-E656-24C0-0959-DF0ECF9DE6E7}"/>
              </a:ext>
            </a:extLst>
          </p:cNvPr>
          <p:cNvGrpSpPr/>
          <p:nvPr/>
        </p:nvGrpSpPr>
        <p:grpSpPr>
          <a:xfrm>
            <a:off x="5011181" y="2717361"/>
            <a:ext cx="343067" cy="292728"/>
            <a:chOff x="7384751" y="4147984"/>
            <a:chExt cx="380012" cy="351274"/>
          </a:xfrm>
        </p:grpSpPr>
        <p:sp>
          <p:nvSpPr>
            <p:cNvPr id="39" name="Google Shape;4110;p57">
              <a:extLst>
                <a:ext uri="{FF2B5EF4-FFF2-40B4-BE49-F238E27FC236}">
                  <a16:creationId xmlns:a16="http://schemas.microsoft.com/office/drawing/2014/main" id="{BB539BDF-37A9-2E67-0206-748839496986}"/>
                </a:ext>
              </a:extLst>
            </p:cNvPr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Google Shape;4111;p57">
              <a:extLst>
                <a:ext uri="{FF2B5EF4-FFF2-40B4-BE49-F238E27FC236}">
                  <a16:creationId xmlns:a16="http://schemas.microsoft.com/office/drawing/2014/main" id="{069306CA-0E0E-B8CE-245D-F27B23045689}"/>
                </a:ext>
              </a:extLst>
            </p:cNvPr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Google Shape;4112;p57">
              <a:extLst>
                <a:ext uri="{FF2B5EF4-FFF2-40B4-BE49-F238E27FC236}">
                  <a16:creationId xmlns:a16="http://schemas.microsoft.com/office/drawing/2014/main" id="{CBBE9AFA-C18E-3743-7412-E1EEACB1333E}"/>
                </a:ext>
              </a:extLst>
            </p:cNvPr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Google Shape;4113;p57">
              <a:extLst>
                <a:ext uri="{FF2B5EF4-FFF2-40B4-BE49-F238E27FC236}">
                  <a16:creationId xmlns:a16="http://schemas.microsoft.com/office/drawing/2014/main" id="{E8B812AC-34CB-FF2A-1B28-B5918887F2C4}"/>
                </a:ext>
              </a:extLst>
            </p:cNvPr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Google Shape;4114;p57">
              <a:extLst>
                <a:ext uri="{FF2B5EF4-FFF2-40B4-BE49-F238E27FC236}">
                  <a16:creationId xmlns:a16="http://schemas.microsoft.com/office/drawing/2014/main" id="{F8E11A74-F256-195C-99AB-EE7B7635FAA2}"/>
                </a:ext>
              </a:extLst>
            </p:cNvPr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A03B022E-9772-90F7-9D51-64B0449F4D8E}"/>
              </a:ext>
            </a:extLst>
          </p:cNvPr>
          <p:cNvSpPr txBox="1"/>
          <p:nvPr/>
        </p:nvSpPr>
        <p:spPr>
          <a:xfrm>
            <a:off x="3258102" y="328449"/>
            <a:ext cx="2754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OBRIGADO(A)!</a:t>
            </a:r>
          </a:p>
        </p:txBody>
      </p:sp>
      <p:pic>
        <p:nvPicPr>
          <p:cNvPr id="44" name="Picture 2" descr="E:\DESIGN\LOGO2021.png">
            <a:extLst>
              <a:ext uri="{FF2B5EF4-FFF2-40B4-BE49-F238E27FC236}">
                <a16:creationId xmlns:a16="http://schemas.microsoft.com/office/drawing/2014/main" id="{75B28102-7B55-A98B-2060-E2E5C0EBE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955" y="3865617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2C57A02E-2F74-C1A7-E90C-4E6D7DA8E0D6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94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16C3A0BB-61FB-1250-7EAA-32A8254E14AF}"/>
              </a:ext>
            </a:extLst>
          </p:cNvPr>
          <p:cNvSpPr txBox="1">
            <a:spLocks/>
          </p:cNvSpPr>
          <p:nvPr/>
        </p:nvSpPr>
        <p:spPr>
          <a:xfrm>
            <a:off x="1143000" y="787911"/>
            <a:ext cx="7048500" cy="40395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750" dirty="0">
                <a:latin typeface="Times New Roman" pitchFamily="18" charset="0"/>
                <a:cs typeface="Times New Roman" pitchFamily="18" charset="0"/>
              </a:rPr>
              <a:t>Rito comum – Art. 17</a:t>
            </a: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r>
              <a:rPr lang="pt-BR" sz="3750" dirty="0">
                <a:latin typeface="Times New Roman" pitchFamily="18" charset="0"/>
                <a:cs typeface="Times New Roman" pitchFamily="18" charset="0"/>
              </a:rPr>
              <a:t>Processo interno - Art. 18</a:t>
            </a: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r>
              <a:rPr lang="pt-BR" sz="3750" dirty="0">
                <a:latin typeface="Times New Roman" pitchFamily="18" charset="0"/>
                <a:cs typeface="Times New Roman" pitchFamily="18" charset="0"/>
              </a:rPr>
              <a:t>Compras diretas – art. 72</a:t>
            </a: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br>
              <a:rPr lang="pt-BR" sz="3750" dirty="0">
                <a:latin typeface="Times New Roman" pitchFamily="18" charset="0"/>
                <a:cs typeface="Times New Roman" pitchFamily="18" charset="0"/>
              </a:rPr>
            </a:br>
            <a:r>
              <a:rPr lang="pt-BR" sz="3750" dirty="0">
                <a:latin typeface="Times New Roman" pitchFamily="18" charset="0"/>
                <a:cs typeface="Times New Roman" pitchFamily="18" charset="0"/>
              </a:rPr>
              <a:t>Procedimentos aux. - regulamento</a:t>
            </a:r>
          </a:p>
        </p:txBody>
      </p:sp>
    </p:spTree>
    <p:extLst>
      <p:ext uri="{BB962C8B-B14F-4D97-AF65-F5344CB8AC3E}">
        <p14:creationId xmlns:p14="http://schemas.microsoft.com/office/powerpoint/2010/main" val="2293117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8E32015-0C91-5042-BA68-351010F6406D}"/>
              </a:ext>
            </a:extLst>
          </p:cNvPr>
          <p:cNvSpPr txBox="1"/>
          <p:nvPr/>
        </p:nvSpPr>
        <p:spPr>
          <a:xfrm>
            <a:off x="1143000" y="1016000"/>
            <a:ext cx="6840760" cy="1410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84714" marR="3393" indent="-476231" algn="ctr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pt-BR" sz="3333" spc="-7" dirty="0">
                <a:latin typeface="Times New Roman" pitchFamily="18" charset="0"/>
                <a:cs typeface="Times New Roman" pitchFamily="18" charset="0"/>
              </a:rPr>
              <a:t>atos preferencialmente digitais</a:t>
            </a:r>
          </a:p>
          <a:p>
            <a:pPr marL="8483" marR="3393" algn="ctr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r>
              <a:rPr lang="pt-BR" sz="2083" spc="3" dirty="0">
                <a:latin typeface="Times New Roman" pitchFamily="18" charset="0"/>
                <a:cs typeface="Times New Roman" pitchFamily="18" charset="0"/>
              </a:rPr>
              <a:t>[Art. 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12,</a:t>
            </a:r>
            <a:r>
              <a:rPr lang="pt-BR" sz="2083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83" spc="-7" dirty="0">
                <a:latin typeface="Times New Roman" pitchFamily="18" charset="0"/>
                <a:cs typeface="Times New Roman" pitchFamily="18" charset="0"/>
              </a:rPr>
              <a:t>III,</a:t>
            </a:r>
            <a:r>
              <a:rPr lang="pt-BR" sz="2083" spc="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83" spc="-3" dirty="0">
                <a:latin typeface="Times New Roman" pitchFamily="18" charset="0"/>
                <a:cs typeface="Times New Roman" pitchFamily="18" charset="0"/>
              </a:rPr>
              <a:t>IV,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83" spc="-3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 e</a:t>
            </a:r>
            <a:r>
              <a:rPr lang="pt-BR" sz="2083" spc="-7" dirty="0">
                <a:latin typeface="Times New Roman" pitchFamily="18" charset="0"/>
                <a:cs typeface="Times New Roman" pitchFamily="18" charset="0"/>
              </a:rPr>
              <a:t> VI]</a:t>
            </a:r>
            <a:endParaRPr lang="pt-BR" sz="2083" dirty="0">
              <a:latin typeface="Times New Roman" pitchFamily="18" charset="0"/>
              <a:cs typeface="Times New Roman" pitchFamily="18" charset="0"/>
            </a:endParaRPr>
          </a:p>
          <a:p>
            <a:pPr marL="8483" marR="3393" algn="ctr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endParaRPr lang="pt-BR" sz="3333" spc="-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sis MT Pro Medium" panose="02040604050005020304" pitchFamily="18" charset="0"/>
              <a:cs typeface="Times New Roman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CB4563D8-DCDA-5E5D-B543-F3D69F1528A7}"/>
              </a:ext>
            </a:extLst>
          </p:cNvPr>
          <p:cNvSpPr txBox="1">
            <a:spLocks/>
          </p:cNvSpPr>
          <p:nvPr/>
        </p:nvSpPr>
        <p:spPr>
          <a:xfrm>
            <a:off x="1167044" y="2426451"/>
            <a:ext cx="6563630" cy="1538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477" indent="-571477">
              <a:buFont typeface="Wingdings" pitchFamily="2" charset="2"/>
              <a:buChar char="ü"/>
            </a:pPr>
            <a:r>
              <a:rPr lang="pt-BR" sz="3333" spc="-3" dirty="0">
                <a:latin typeface="Times New Roman" pitchFamily="18" charset="0"/>
                <a:cs typeface="Times New Roman" pitchFamily="18" charset="0"/>
              </a:rPr>
              <a:t>e produzidos, </a:t>
            </a:r>
            <a:r>
              <a:rPr lang="pt-BR" sz="3333" dirty="0">
                <a:latin typeface="Times New Roman" pitchFamily="18" charset="0"/>
                <a:cs typeface="Times New Roman" pitchFamily="18" charset="0"/>
              </a:rPr>
              <a:t> comunicados, </a:t>
            </a:r>
            <a:r>
              <a:rPr lang="pt-BR" sz="3333" spc="-3" dirty="0">
                <a:latin typeface="Times New Roman" pitchFamily="18" charset="0"/>
                <a:cs typeface="Times New Roman" pitchFamily="18" charset="0"/>
              </a:rPr>
              <a:t>armazenados</a:t>
            </a:r>
            <a:r>
              <a:rPr lang="pt-BR" sz="3333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333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pt-BR" sz="3333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333" spc="-3" dirty="0">
                <a:latin typeface="Times New Roman" pitchFamily="18" charset="0"/>
                <a:cs typeface="Times New Roman" pitchFamily="18" charset="0"/>
              </a:rPr>
              <a:t>validados, por meio eletrônico</a:t>
            </a:r>
            <a:r>
              <a:rPr lang="pt-BR" sz="3333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83" spc="3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pt-BR" sz="2083" dirty="0"/>
              <a:t>blockchain</a:t>
            </a:r>
            <a:r>
              <a:rPr lang="pt-BR" sz="2083" spc="3" dirty="0">
                <a:latin typeface="Times New Roman" pitchFamily="18" charset="0"/>
                <a:cs typeface="Times New Roman" pitchFamily="18" charset="0"/>
              </a:rPr>
              <a:t>]</a:t>
            </a:r>
            <a:endParaRPr lang="pt-BR" sz="2083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737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766409E2-8390-2C0D-1259-F5002A2E568C}"/>
              </a:ext>
            </a:extLst>
          </p:cNvPr>
          <p:cNvSpPr txBox="1">
            <a:spLocks/>
          </p:cNvSpPr>
          <p:nvPr/>
        </p:nvSpPr>
        <p:spPr>
          <a:xfrm>
            <a:off x="899592" y="1201316"/>
            <a:ext cx="7488832" cy="2954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9960" marR="3393" indent="-571477" algn="just">
              <a:lnSpc>
                <a:spcPct val="96000"/>
              </a:lnSpc>
              <a:spcBef>
                <a:spcPts val="123"/>
              </a:spcBef>
              <a:buFont typeface="Wingdings" pitchFamily="2" charset="2"/>
              <a:buChar char="ü"/>
            </a:pP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t-BR" sz="3500" b="1" spc="-3" dirty="0">
                <a:latin typeface="Times New Roman" pitchFamily="18" charset="0"/>
                <a:cs typeface="Times New Roman" pitchFamily="18" charset="0"/>
              </a:rPr>
              <a:t>reconhecimento </a:t>
            </a: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de firma </a:t>
            </a:r>
            <a:r>
              <a:rPr lang="pt-BR" sz="3500" b="1" spc="-3" dirty="0">
                <a:latin typeface="Times New Roman" pitchFamily="18" charset="0"/>
                <a:cs typeface="Times New Roman" pitchFamily="18" charset="0"/>
              </a:rPr>
              <a:t>somente </a:t>
            </a: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será </a:t>
            </a:r>
            <a:r>
              <a:rPr lang="pt-BR" sz="3500" b="1" spc="-3" dirty="0">
                <a:latin typeface="Times New Roman" pitchFamily="18" charset="0"/>
                <a:cs typeface="Times New Roman" pitchFamily="18" charset="0"/>
              </a:rPr>
              <a:t>exigido </a:t>
            </a: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quando </a:t>
            </a:r>
            <a:r>
              <a:rPr lang="pt-BR" sz="3500" b="1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b="1" dirty="0">
                <a:latin typeface="Times New Roman" pitchFamily="18" charset="0"/>
                <a:cs typeface="Times New Roman" pitchFamily="18" charset="0"/>
              </a:rPr>
              <a:t>houver</a:t>
            </a:r>
            <a:r>
              <a:rPr lang="pt-BR" sz="3500" b="1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b="1" spc="-3" dirty="0">
                <a:latin typeface="Times New Roman" pitchFamily="18" charset="0"/>
                <a:cs typeface="Times New Roman" pitchFamily="18" charset="0"/>
              </a:rPr>
              <a:t>dúvida</a:t>
            </a:r>
            <a:r>
              <a:rPr lang="pt-BR" sz="3500" b="1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b="1" spc="-7" dirty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pt-BR" sz="3500" b="1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b="1" spc="-3" dirty="0">
                <a:latin typeface="Times New Roman" pitchFamily="18" charset="0"/>
                <a:cs typeface="Times New Roman" pitchFamily="18" charset="0"/>
              </a:rPr>
              <a:t>autenticidade</a:t>
            </a:r>
            <a:r>
              <a:rPr lang="pt-BR" sz="3500" spc="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spc="-3" dirty="0">
                <a:latin typeface="Times New Roman" pitchFamily="18" charset="0"/>
                <a:cs typeface="Times New Roman" pitchFamily="18" charset="0"/>
              </a:rPr>
              <a:t>ou</a:t>
            </a:r>
            <a:r>
              <a:rPr lang="pt-BR" sz="3500" dirty="0">
                <a:latin typeface="Times New Roman" pitchFamily="18" charset="0"/>
                <a:cs typeface="Times New Roman" pitchFamily="18" charset="0"/>
              </a:rPr>
              <a:t> imposição</a:t>
            </a:r>
            <a:r>
              <a:rPr lang="pt-BR" sz="3500" spc="-1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500" dirty="0">
                <a:latin typeface="Times New Roman" pitchFamily="18" charset="0"/>
                <a:cs typeface="Times New Roman" pitchFamily="18" charset="0"/>
              </a:rPr>
              <a:t>legal;</a:t>
            </a:r>
          </a:p>
        </p:txBody>
      </p:sp>
    </p:spTree>
    <p:extLst>
      <p:ext uri="{BB962C8B-B14F-4D97-AF65-F5344CB8AC3E}">
        <p14:creationId xmlns:p14="http://schemas.microsoft.com/office/powerpoint/2010/main" val="1690470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2E8952-1E35-E5AB-2D43-ED3E031C6259}"/>
              </a:ext>
            </a:extLst>
          </p:cNvPr>
          <p:cNvSpPr txBox="1">
            <a:spLocks/>
          </p:cNvSpPr>
          <p:nvPr/>
        </p:nvSpPr>
        <p:spPr>
          <a:xfrm>
            <a:off x="1135790" y="952500"/>
            <a:ext cx="6974971" cy="3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5278" tIns="85278" rIns="85278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20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L="2286000" marR="0" lvl="4" indent="-311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800" b="0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Processamento em plataformas;</a:t>
            </a: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pt-BR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SICAF;</a:t>
            </a: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pt-BR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PNCP;</a:t>
            </a: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pt-BR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Banco de sanções [CEIS, CNEP e CEPIM;]</a:t>
            </a:r>
          </a:p>
          <a:p>
            <a:pPr marL="246598" marR="3393" indent="-238115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pt-BR" sz="3000" dirty="0">
              <a:solidFill>
                <a:schemeClr val="tx1"/>
              </a:solidFill>
              <a:latin typeface="Amasis MT Pro Medium" panose="02040604050005020304" pitchFamily="18" charset="0"/>
              <a:cs typeface="Times New Roman"/>
            </a:endParaRPr>
          </a:p>
          <a:p>
            <a:pPr marL="285739" indent="-285739" algn="just">
              <a:buFont typeface="Wingdings" panose="05000000000000000000" pitchFamily="2" charset="2"/>
              <a:buChar char="ü"/>
            </a:pPr>
            <a:endParaRPr lang="pt-BR" sz="1500" dirty="0">
              <a:latin typeface="Amasis MT Pro Medium" panose="02040604050005020304" pitchFamily="18" charset="0"/>
              <a:cs typeface="Times New Roman" pitchFamily="18" charset="0"/>
            </a:endParaRPr>
          </a:p>
          <a:p>
            <a:pPr algn="ctr" defTabSz="761970"/>
            <a:endParaRPr lang="pt-BR" sz="1500" kern="0" dirty="0">
              <a:latin typeface="Amasis MT Pro Medium" panose="020406040500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909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755576" y="984371"/>
            <a:ext cx="6768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</a:rPr>
              <a:t>PLANEJAMENTO</a:t>
            </a:r>
          </a:p>
          <a:p>
            <a:r>
              <a:rPr lang="pt-BR" sz="4000" b="1" dirty="0">
                <a:latin typeface="Josefin Sans" pitchFamily="2" charset="0"/>
              </a:rPr>
              <a:t>Fase interna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22;p42"/>
          <p:cNvSpPr txBox="1">
            <a:spLocks noGrp="1"/>
          </p:cNvSpPr>
          <p:nvPr>
            <p:ph type="ctrTitle"/>
          </p:nvPr>
        </p:nvSpPr>
        <p:spPr>
          <a:xfrm>
            <a:off x="894511" y="654001"/>
            <a:ext cx="7545391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/>
          <a:p>
            <a:r>
              <a:rPr lang="pt-BR" sz="2800" dirty="0"/>
              <a:t>Leonardo Vieira de Souza</a:t>
            </a:r>
            <a:br>
              <a:rPr lang="en" sz="1000" b="1" dirty="0"/>
            </a:br>
            <a:endParaRPr lang="pt-BR" sz="2800" dirty="0"/>
          </a:p>
        </p:txBody>
      </p:sp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994798" y="1184745"/>
            <a:ext cx="7344816" cy="88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6695" indent="-276695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Consultor da Gepam</a:t>
            </a:r>
          </a:p>
          <a:p>
            <a:pPr marL="276695" indent="-276695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Advogado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Gestão Pública com Ênfase em licitações e contratos; Especialista em Direito Administrativo e Constitucional; e Especialista em Direito Eleitoral.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Foco no terceiro setor, tributos, direito municipal, licitações, concessões, bens públicos, gestão pública e contratos administrativos.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955" y="3865617"/>
            <a:ext cx="1948495" cy="137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870;p66"/>
          <p:cNvCxnSpPr/>
          <p:nvPr/>
        </p:nvCxnSpPr>
        <p:spPr>
          <a:xfrm>
            <a:off x="542275" y="841276"/>
            <a:ext cx="0" cy="2448272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Conector reto 3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321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6">
            <a:extLst>
              <a:ext uri="{FF2B5EF4-FFF2-40B4-BE49-F238E27FC236}">
                <a16:creationId xmlns:a16="http://schemas.microsoft.com/office/drawing/2014/main" id="{2B8EB6DC-F4D0-1A80-31B0-2E1DD71F896D}"/>
              </a:ext>
            </a:extLst>
          </p:cNvPr>
          <p:cNvSpPr/>
          <p:nvPr/>
        </p:nvSpPr>
        <p:spPr>
          <a:xfrm>
            <a:off x="242833" y="5143432"/>
            <a:ext cx="8628278" cy="574818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83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 CONTRATO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60524" y="384321"/>
            <a:ext cx="7006342" cy="41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- PRESENTE ANO: PLANO ANUAL DE CONTRATAÇÕES</a:t>
            </a:r>
          </a:p>
        </p:txBody>
      </p:sp>
      <p:cxnSp>
        <p:nvCxnSpPr>
          <p:cNvPr id="10" name="Conector de seta reta 9"/>
          <p:cNvCxnSpPr/>
          <p:nvPr/>
        </p:nvCxnSpPr>
        <p:spPr>
          <a:xfrm flipV="1">
            <a:off x="1841500" y="1016000"/>
            <a:ext cx="57150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e seta reta 12"/>
          <p:cNvCxnSpPr/>
          <p:nvPr/>
        </p:nvCxnSpPr>
        <p:spPr>
          <a:xfrm flipV="1">
            <a:off x="2413000" y="1143000"/>
            <a:ext cx="127000" cy="444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/>
          <p:nvPr/>
        </p:nvCxnSpPr>
        <p:spPr>
          <a:xfrm flipH="1" flipV="1">
            <a:off x="2950149" y="1174750"/>
            <a:ext cx="166688" cy="462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Botão de ação: Documento 15">
            <a:hlinkClick r:id="" action="ppaction://noaction" highlightClick="1"/>
          </p:cNvPr>
          <p:cNvSpPr/>
          <p:nvPr/>
        </p:nvSpPr>
        <p:spPr>
          <a:xfrm>
            <a:off x="1460500" y="1333500"/>
            <a:ext cx="254000" cy="5080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19" name="Botão de ação: Documento 18">
            <a:hlinkClick r:id="" action="ppaction://noaction" highlightClick="1"/>
          </p:cNvPr>
          <p:cNvSpPr/>
          <p:nvPr/>
        </p:nvSpPr>
        <p:spPr>
          <a:xfrm>
            <a:off x="2109185" y="1721069"/>
            <a:ext cx="254000" cy="5080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20" name="Botão de ação: Documento 19">
            <a:hlinkClick r:id="" action="ppaction://noaction" highlightClick="1"/>
          </p:cNvPr>
          <p:cNvSpPr/>
          <p:nvPr/>
        </p:nvSpPr>
        <p:spPr>
          <a:xfrm>
            <a:off x="3036323" y="1714500"/>
            <a:ext cx="254000" cy="5080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17" name="Bisel 16"/>
          <p:cNvSpPr/>
          <p:nvPr/>
        </p:nvSpPr>
        <p:spPr>
          <a:xfrm>
            <a:off x="2567371" y="817058"/>
            <a:ext cx="988629" cy="32594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dirty="0"/>
              <a:t>ORGÃO</a:t>
            </a:r>
          </a:p>
        </p:txBody>
      </p:sp>
      <p:cxnSp>
        <p:nvCxnSpPr>
          <p:cNvPr id="21" name="Conector de seta reta 20"/>
          <p:cNvCxnSpPr/>
          <p:nvPr/>
        </p:nvCxnSpPr>
        <p:spPr>
          <a:xfrm>
            <a:off x="3429000" y="10160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Botão de ação: Documento 21">
            <a:hlinkClick r:id="" action="ppaction://noaction" highlightClick="1"/>
          </p:cNvPr>
          <p:cNvSpPr/>
          <p:nvPr/>
        </p:nvSpPr>
        <p:spPr>
          <a:xfrm>
            <a:off x="4445000" y="781866"/>
            <a:ext cx="538382" cy="861471"/>
          </a:xfrm>
          <a:prstGeom prst="actionButtonDocumen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cxnSp>
        <p:nvCxnSpPr>
          <p:cNvPr id="24" name="Conector reto 23"/>
          <p:cNvCxnSpPr>
            <a:cxnSpLocks/>
          </p:cNvCxnSpPr>
          <p:nvPr/>
        </p:nvCxnSpPr>
        <p:spPr>
          <a:xfrm flipV="1">
            <a:off x="285750" y="590146"/>
            <a:ext cx="8390706" cy="252135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to 27"/>
          <p:cNvCxnSpPr/>
          <p:nvPr/>
        </p:nvCxnSpPr>
        <p:spPr>
          <a:xfrm>
            <a:off x="285750" y="3111500"/>
            <a:ext cx="8531627" cy="1905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Botão de ação: Documento 31">
            <a:hlinkClick r:id="" action="ppaction://noaction" highlightClick="1"/>
          </p:cNvPr>
          <p:cNvSpPr/>
          <p:nvPr/>
        </p:nvSpPr>
        <p:spPr>
          <a:xfrm>
            <a:off x="5134360" y="1727639"/>
            <a:ext cx="743295" cy="1038833"/>
          </a:xfrm>
          <a:prstGeom prst="actionButtonDocumen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33" name="CaixaDeTexto 32"/>
          <p:cNvSpPr txBox="1"/>
          <p:nvPr/>
        </p:nvSpPr>
        <p:spPr>
          <a:xfrm>
            <a:off x="1071130" y="2785085"/>
            <a:ext cx="4514056" cy="41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- PROX. ANO: EXECUÇÃO DO PCA</a:t>
            </a:r>
          </a:p>
        </p:txBody>
      </p:sp>
      <p:cxnSp>
        <p:nvCxnSpPr>
          <p:cNvPr id="31" name="Conector reto 30"/>
          <p:cNvCxnSpPr/>
          <p:nvPr/>
        </p:nvCxnSpPr>
        <p:spPr>
          <a:xfrm>
            <a:off x="6794493" y="1587500"/>
            <a:ext cx="1270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/>
          <p:cNvCxnSpPr/>
          <p:nvPr/>
        </p:nvCxnSpPr>
        <p:spPr>
          <a:xfrm>
            <a:off x="6794492" y="1880768"/>
            <a:ext cx="1270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/>
          <p:cNvCxnSpPr/>
          <p:nvPr/>
        </p:nvCxnSpPr>
        <p:spPr>
          <a:xfrm>
            <a:off x="6802862" y="2215931"/>
            <a:ext cx="1270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/>
          <p:cNvSpPr txBox="1"/>
          <p:nvPr/>
        </p:nvSpPr>
        <p:spPr>
          <a:xfrm>
            <a:off x="6259302" y="1517171"/>
            <a:ext cx="612668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Jan</a:t>
            </a:r>
          </a:p>
          <a:p>
            <a:r>
              <a:rPr lang="pt-BR" sz="1500" dirty="0" err="1"/>
              <a:t>Fev</a:t>
            </a:r>
            <a:endParaRPr lang="pt-BR" sz="1500" dirty="0"/>
          </a:p>
          <a:p>
            <a:r>
              <a:rPr lang="pt-BR" sz="1500" dirty="0" err="1"/>
              <a:t>Març</a:t>
            </a:r>
            <a:endParaRPr lang="pt-BR" sz="1500" dirty="0"/>
          </a:p>
          <a:p>
            <a:r>
              <a:rPr lang="pt-BR" sz="1500" dirty="0"/>
              <a:t>abril</a:t>
            </a:r>
          </a:p>
          <a:p>
            <a:endParaRPr lang="pt-BR" sz="1500" dirty="0"/>
          </a:p>
        </p:txBody>
      </p:sp>
      <p:sp>
        <p:nvSpPr>
          <p:cNvPr id="40" name="Elipse 39"/>
          <p:cNvSpPr/>
          <p:nvPr/>
        </p:nvSpPr>
        <p:spPr>
          <a:xfrm>
            <a:off x="6985000" y="1636768"/>
            <a:ext cx="254000" cy="260569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cxnSp>
        <p:nvCxnSpPr>
          <p:cNvPr id="42" name="Conector de seta reta 41"/>
          <p:cNvCxnSpPr/>
          <p:nvPr/>
        </p:nvCxnSpPr>
        <p:spPr>
          <a:xfrm flipH="1" flipV="1">
            <a:off x="7239000" y="1975069"/>
            <a:ext cx="250167" cy="4827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tângulo 6">
            <a:extLst>
              <a:ext uri="{FF2B5EF4-FFF2-40B4-BE49-F238E27FC236}">
                <a16:creationId xmlns:a16="http://schemas.microsoft.com/office/drawing/2014/main" id="{2B8EB6DC-F4D0-1A80-31B0-2E1DD71F896D}"/>
              </a:ext>
            </a:extLst>
          </p:cNvPr>
          <p:cNvSpPr/>
          <p:nvPr/>
        </p:nvSpPr>
        <p:spPr>
          <a:xfrm>
            <a:off x="7015364" y="2491797"/>
            <a:ext cx="1057506" cy="444569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3000" dirty="0">
                <a:latin typeface="Times New Roman" pitchFamily="18" charset="0"/>
                <a:ea typeface="Calibri"/>
                <a:cs typeface="Times New Roman" pitchFamily="18" charset="0"/>
              </a:rPr>
              <a:t>ETP</a:t>
            </a:r>
          </a:p>
        </p:txBody>
      </p:sp>
      <p:sp>
        <p:nvSpPr>
          <p:cNvPr id="53" name="Botão de ação: Documento 52">
            <a:hlinkClick r:id="" action="ppaction://noaction" highlightClick="1"/>
          </p:cNvPr>
          <p:cNvSpPr/>
          <p:nvPr/>
        </p:nvSpPr>
        <p:spPr>
          <a:xfrm>
            <a:off x="8072869" y="2457841"/>
            <a:ext cx="254000" cy="5080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cxnSp>
        <p:nvCxnSpPr>
          <p:cNvPr id="54" name="Conector reto 53"/>
          <p:cNvCxnSpPr>
            <a:cxnSpLocks/>
          </p:cNvCxnSpPr>
          <p:nvPr/>
        </p:nvCxnSpPr>
        <p:spPr>
          <a:xfrm flipV="1">
            <a:off x="285750" y="3302000"/>
            <a:ext cx="8531627" cy="18414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ixaDeTexto 54"/>
          <p:cNvSpPr txBox="1"/>
          <p:nvPr/>
        </p:nvSpPr>
        <p:spPr>
          <a:xfrm>
            <a:off x="285750" y="3166108"/>
            <a:ext cx="3564374" cy="169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3-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 COM O </a:t>
            </a:r>
            <a:r>
              <a:rPr lang="pt-BR" sz="2083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ETP OU O DFD: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Termo de referência/Projetos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Edital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Dispensas/inexigibilidade</a:t>
            </a:r>
          </a:p>
          <a:p>
            <a:pPr marL="285739" indent="-285739">
              <a:buFontTx/>
              <a:buChar char="-"/>
            </a:pPr>
            <a:r>
              <a:rPr lang="pt-BR" sz="2083" dirty="0" err="1">
                <a:latin typeface="Times New Roman" pitchFamily="18" charset="0"/>
                <a:cs typeface="Times New Roman" pitchFamily="18" charset="0"/>
              </a:rPr>
              <a:t>Instrum</a:t>
            </a: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. Aux.</a:t>
            </a:r>
          </a:p>
        </p:txBody>
      </p:sp>
      <p:sp>
        <p:nvSpPr>
          <p:cNvPr id="57" name="CaixaDeTexto 56"/>
          <p:cNvSpPr txBox="1"/>
          <p:nvPr/>
        </p:nvSpPr>
        <p:spPr>
          <a:xfrm>
            <a:off x="1031346" y="1647716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DFD</a:t>
            </a:r>
          </a:p>
        </p:txBody>
      </p:sp>
      <p:sp>
        <p:nvSpPr>
          <p:cNvPr id="60" name="CaixaDeTexto 59"/>
          <p:cNvSpPr txBox="1"/>
          <p:nvPr/>
        </p:nvSpPr>
        <p:spPr>
          <a:xfrm>
            <a:off x="1696098" y="1945508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DFD</a:t>
            </a:r>
          </a:p>
        </p:txBody>
      </p:sp>
      <p:sp>
        <p:nvSpPr>
          <p:cNvPr id="61" name="CaixaDeTexto 60"/>
          <p:cNvSpPr txBox="1"/>
          <p:nvPr/>
        </p:nvSpPr>
        <p:spPr>
          <a:xfrm>
            <a:off x="2644847" y="1958646"/>
            <a:ext cx="580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DFD</a:t>
            </a:r>
          </a:p>
        </p:txBody>
      </p:sp>
      <p:sp>
        <p:nvSpPr>
          <p:cNvPr id="63" name="CaixaDeTexto 62"/>
          <p:cNvSpPr txBox="1"/>
          <p:nvPr/>
        </p:nvSpPr>
        <p:spPr>
          <a:xfrm>
            <a:off x="3971022" y="1397904"/>
            <a:ext cx="5663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PAC</a:t>
            </a:r>
          </a:p>
        </p:txBody>
      </p:sp>
      <p:sp>
        <p:nvSpPr>
          <p:cNvPr id="64" name="CaixaDeTexto 63"/>
          <p:cNvSpPr txBox="1"/>
          <p:nvPr/>
        </p:nvSpPr>
        <p:spPr>
          <a:xfrm>
            <a:off x="4486368" y="2474110"/>
            <a:ext cx="5663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/>
              <a:t>PAC</a:t>
            </a:r>
          </a:p>
        </p:txBody>
      </p:sp>
      <p:sp>
        <p:nvSpPr>
          <p:cNvPr id="65" name="CaixaDeTexto 64"/>
          <p:cNvSpPr txBox="1"/>
          <p:nvPr/>
        </p:nvSpPr>
        <p:spPr>
          <a:xfrm>
            <a:off x="6670617" y="3784086"/>
            <a:ext cx="2226892" cy="13744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pt-BR" sz="2083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PUBLICAÇÃO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Edital publicado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Disputas</a:t>
            </a:r>
          </a:p>
          <a:p>
            <a:pPr marL="285739" indent="-285739">
              <a:buFontTx/>
              <a:buChar char="-"/>
            </a:pPr>
            <a:r>
              <a:rPr lang="pt-BR" sz="2083" dirty="0">
                <a:latin typeface="Times New Roman" pitchFamily="18" charset="0"/>
                <a:cs typeface="Times New Roman" pitchFamily="18" charset="0"/>
              </a:rPr>
              <a:t>Seleção</a:t>
            </a:r>
          </a:p>
        </p:txBody>
      </p:sp>
      <p:cxnSp>
        <p:nvCxnSpPr>
          <p:cNvPr id="66" name="Conector reto 65"/>
          <p:cNvCxnSpPr/>
          <p:nvPr/>
        </p:nvCxnSpPr>
        <p:spPr>
          <a:xfrm>
            <a:off x="285750" y="5143432"/>
            <a:ext cx="858536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ixaDeTexto 72"/>
          <p:cNvSpPr txBox="1"/>
          <p:nvPr/>
        </p:nvSpPr>
        <p:spPr>
          <a:xfrm>
            <a:off x="3917251" y="-13224"/>
            <a:ext cx="2164375" cy="412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RESUMO NLLC</a:t>
            </a:r>
            <a:endParaRPr lang="pt-BR" sz="2083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ta em curva para cima 9"/>
          <p:cNvSpPr/>
          <p:nvPr/>
        </p:nvSpPr>
        <p:spPr>
          <a:xfrm rot="2980117">
            <a:off x="-325427" y="3025020"/>
            <a:ext cx="5540353" cy="1174493"/>
          </a:xfrm>
          <a:prstGeom prst="curvedUpArrow">
            <a:avLst/>
          </a:prstGeom>
          <a:solidFill>
            <a:srgbClr val="FA14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>
              <a:solidFill>
                <a:schemeClr val="tx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140139"/>
            <a:ext cx="8477250" cy="2051844"/>
          </a:xfrm>
        </p:spPr>
        <p:txBody>
          <a:bodyPr/>
          <a:lstStyle/>
          <a:p>
            <a:r>
              <a:rPr lang="pt-BR" dirty="0"/>
              <a:t>                  Processo interno e suas peças - Art. 18</a:t>
            </a: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1651000" y="2159000"/>
            <a:ext cx="1587500" cy="698500"/>
          </a:xfrm>
          <a:prstGeom prst="rect">
            <a:avLst/>
          </a:prstGeom>
          <a:solidFill>
            <a:srgbClr val="FA14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ETP</a:t>
            </a:r>
          </a:p>
        </p:txBody>
      </p:sp>
      <p:sp>
        <p:nvSpPr>
          <p:cNvPr id="4" name="Retângulo 3"/>
          <p:cNvSpPr/>
          <p:nvPr/>
        </p:nvSpPr>
        <p:spPr>
          <a:xfrm>
            <a:off x="857250" y="771203"/>
            <a:ext cx="1587500" cy="698500"/>
          </a:xfrm>
          <a:prstGeom prst="rect">
            <a:avLst/>
          </a:prstGeom>
          <a:solidFill>
            <a:srgbClr val="FA14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D.F.D</a:t>
            </a:r>
          </a:p>
        </p:txBody>
      </p:sp>
      <p:cxnSp>
        <p:nvCxnSpPr>
          <p:cNvPr id="6" name="Conector de seta reta 5"/>
          <p:cNvCxnSpPr/>
          <p:nvPr/>
        </p:nvCxnSpPr>
        <p:spPr>
          <a:xfrm>
            <a:off x="2730500" y="1174750"/>
            <a:ext cx="1206500" cy="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ixaDeTexto 6"/>
          <p:cNvSpPr txBox="1"/>
          <p:nvPr/>
        </p:nvSpPr>
        <p:spPr>
          <a:xfrm>
            <a:off x="4254500" y="825500"/>
            <a:ext cx="1033347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333" dirty="0">
                <a:latin typeface="Times New Roman" pitchFamily="18" charset="0"/>
                <a:cs typeface="Times New Roman" pitchFamily="18" charset="0"/>
              </a:rPr>
              <a:t>PCA</a:t>
            </a:r>
          </a:p>
        </p:txBody>
      </p:sp>
      <p:sp>
        <p:nvSpPr>
          <p:cNvPr id="8" name="Retângulo 7"/>
          <p:cNvSpPr/>
          <p:nvPr/>
        </p:nvSpPr>
        <p:spPr>
          <a:xfrm>
            <a:off x="3238501" y="3319518"/>
            <a:ext cx="2351604" cy="698500"/>
          </a:xfrm>
          <a:prstGeom prst="rect">
            <a:avLst/>
          </a:prstGeom>
          <a:solidFill>
            <a:srgbClr val="FA14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TR/PROJETO</a:t>
            </a:r>
          </a:p>
        </p:txBody>
      </p:sp>
      <p:sp>
        <p:nvSpPr>
          <p:cNvPr id="9" name="Retângulo 8"/>
          <p:cNvSpPr/>
          <p:nvPr/>
        </p:nvSpPr>
        <p:spPr>
          <a:xfrm>
            <a:off x="4796354" y="4508500"/>
            <a:ext cx="1587500" cy="698500"/>
          </a:xfrm>
          <a:prstGeom prst="rect">
            <a:avLst/>
          </a:prstGeom>
          <a:solidFill>
            <a:srgbClr val="FA141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EDITAL</a:t>
            </a:r>
          </a:p>
        </p:txBody>
      </p:sp>
    </p:spTree>
    <p:extLst>
      <p:ext uri="{BB962C8B-B14F-4D97-AF65-F5344CB8AC3E}">
        <p14:creationId xmlns:p14="http://schemas.microsoft.com/office/powerpoint/2010/main" val="259734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755576" y="984371"/>
            <a:ext cx="6768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</a:rPr>
              <a:t>PLANEJAMENTO</a:t>
            </a:r>
          </a:p>
          <a:p>
            <a:r>
              <a:rPr lang="pt-BR" sz="4000" b="1" dirty="0">
                <a:latin typeface="Josefin Sans" pitchFamily="2" charset="0"/>
              </a:rPr>
              <a:t>Fase interna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2892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8791" y="120959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Diagrama 1"/>
          <p:cNvGraphicFramePr/>
          <p:nvPr/>
        </p:nvGraphicFramePr>
        <p:xfrm>
          <a:off x="285750" y="311458"/>
          <a:ext cx="8572498" cy="5403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48617" name="object 2"/>
          <p:cNvSpPr txBox="1">
            <a:spLocks noGrp="1"/>
          </p:cNvSpPr>
          <p:nvPr>
            <p:ph type="title"/>
          </p:nvPr>
        </p:nvSpPr>
        <p:spPr>
          <a:xfrm>
            <a:off x="1142999" y="354371"/>
            <a:ext cx="3406813" cy="944720"/>
          </a:xfrm>
          <a:prstGeom prst="rect">
            <a:avLst/>
          </a:prstGeom>
        </p:spPr>
        <p:txBody>
          <a:bodyPr spcFirstLastPara="1" vert="horz" wrap="square" lIns="0" tIns="8483" rIns="0" bIns="0" rtlCol="0" anchor="t" anchorCtr="0">
            <a:spAutoFit/>
          </a:bodyPr>
          <a:lstStyle/>
          <a:p>
            <a:pPr marL="8483">
              <a:spcBef>
                <a:spcPts val="67"/>
              </a:spcBef>
            </a:pPr>
            <a:r>
              <a:rPr sz="3000" b="1" spc="-3" dirty="0">
                <a:uFill>
                  <a:solidFill>
                    <a:srgbClr val="000000"/>
                  </a:solidFill>
                </a:uFill>
              </a:rPr>
              <a:t>FLUXOGRAMA</a:t>
            </a:r>
            <a:br>
              <a:rPr lang="pt-BR" sz="3000" b="1" spc="-3" dirty="0">
                <a:uFill>
                  <a:solidFill>
                    <a:srgbClr val="000000"/>
                  </a:solidFill>
                </a:uFill>
              </a:rPr>
            </a:br>
            <a:r>
              <a:rPr lang="pt-BR" sz="3000" b="1" spc="-3" dirty="0">
                <a:uFill>
                  <a:solidFill>
                    <a:srgbClr val="000000"/>
                  </a:solidFill>
                </a:uFill>
              </a:rPr>
              <a:t>RITO ORDINÁRIO</a:t>
            </a:r>
            <a:endParaRPr sz="3000" dirty="0"/>
          </a:p>
        </p:txBody>
      </p:sp>
      <p:sp>
        <p:nvSpPr>
          <p:cNvPr id="3" name="Seta em curva para baixo 2"/>
          <p:cNvSpPr/>
          <p:nvPr/>
        </p:nvSpPr>
        <p:spPr>
          <a:xfrm rot="181672" flipH="1" flipV="1">
            <a:off x="4571999" y="4000500"/>
            <a:ext cx="1852448" cy="889000"/>
          </a:xfrm>
          <a:prstGeom prst="curvedDownArrow">
            <a:avLst>
              <a:gd name="adj1" fmla="val 25000"/>
              <a:gd name="adj2" fmla="val 38083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52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/>
          <p:cNvSpPr/>
          <p:nvPr/>
        </p:nvSpPr>
        <p:spPr>
          <a:xfrm>
            <a:off x="1143000" y="2929920"/>
            <a:ext cx="4445000" cy="22135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5406" y="258161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502EF69F-F6BE-69C8-D9E5-CACA73E62C23}"/>
              </a:ext>
            </a:extLst>
          </p:cNvPr>
          <p:cNvSpPr txBox="1"/>
          <p:nvPr/>
        </p:nvSpPr>
        <p:spPr>
          <a:xfrm>
            <a:off x="764646" y="632710"/>
            <a:ext cx="7744354" cy="462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8483" marR="3393" algn="just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pt-BR" sz="3333" spc="-7" dirty="0">
                <a:latin typeface="Times New Roman" pitchFamily="18" charset="0"/>
                <a:cs typeface="Times New Roman" pitchFamily="18" charset="0"/>
              </a:rPr>
              <a:t>Processos presenciais: devem motivados</a:t>
            </a: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8483" marR="3393" algn="ctr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endParaRPr lang="pt-BR" sz="3333" spc="-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sis MT Pro Medium" panose="02040604050005020304" pitchFamily="18" charset="0"/>
              <a:cs typeface="Times New Roman"/>
            </a:endParaRPr>
          </a:p>
        </p:txBody>
      </p:sp>
      <p:cxnSp>
        <p:nvCxnSpPr>
          <p:cNvPr id="5" name="Conector de seta reta 4"/>
          <p:cNvCxnSpPr/>
          <p:nvPr/>
        </p:nvCxnSpPr>
        <p:spPr>
          <a:xfrm flipH="1">
            <a:off x="2349500" y="1587501"/>
            <a:ext cx="1270000" cy="177383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3738836" y="1587500"/>
            <a:ext cx="833164" cy="1905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otão de ação: Som 11">
            <a:hlinkClick r:id="" action="ppaction://noaction" highlightClick="1">
              <a:snd r:embed="rId3" name="applause.wav"/>
            </a:hlinkClick>
          </p:cNvPr>
          <p:cNvSpPr/>
          <p:nvPr/>
        </p:nvSpPr>
        <p:spPr>
          <a:xfrm>
            <a:off x="1333500" y="3492500"/>
            <a:ext cx="1143000" cy="952500"/>
          </a:xfrm>
          <a:prstGeom prst="actionButtonSoun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13" name="Botão de ação: Filme 12">
            <a:hlinkClick r:id="" action="ppaction://noaction" highlightClick="1"/>
          </p:cNvPr>
          <p:cNvSpPr/>
          <p:nvPr/>
        </p:nvSpPr>
        <p:spPr>
          <a:xfrm>
            <a:off x="3919209" y="3619500"/>
            <a:ext cx="1305583" cy="1143000"/>
          </a:xfrm>
          <a:prstGeom prst="actionButtonMovi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cxnSp>
        <p:nvCxnSpPr>
          <p:cNvPr id="16" name="Conector de seta reta 15"/>
          <p:cNvCxnSpPr/>
          <p:nvPr/>
        </p:nvCxnSpPr>
        <p:spPr>
          <a:xfrm>
            <a:off x="5529975" y="3968750"/>
            <a:ext cx="947026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 de cantos arredondados 17"/>
          <p:cNvSpPr/>
          <p:nvPr/>
        </p:nvSpPr>
        <p:spPr>
          <a:xfrm>
            <a:off x="6576630" y="3361339"/>
            <a:ext cx="2012114" cy="13335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PROCESSO</a:t>
            </a:r>
          </a:p>
        </p:txBody>
      </p:sp>
    </p:spTree>
    <p:extLst>
      <p:ext uri="{BB962C8B-B14F-4D97-AF65-F5344CB8AC3E}">
        <p14:creationId xmlns:p14="http://schemas.microsoft.com/office/powerpoint/2010/main" val="4013712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object 2"/>
          <p:cNvSpPr txBox="1"/>
          <p:nvPr/>
        </p:nvSpPr>
        <p:spPr>
          <a:xfrm>
            <a:off x="1079500" y="439209"/>
            <a:ext cx="7138706" cy="1947943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389468" marR="3393" indent="-380985" algn="just">
              <a:lnSpc>
                <a:spcPct val="110300"/>
              </a:lnSpc>
              <a:spcBef>
                <a:spcPts val="67"/>
              </a:spcBef>
              <a:buFont typeface="Wingdings" pitchFamily="2" charset="2"/>
              <a:buChar char="ü"/>
              <a:tabLst>
                <a:tab pos="603584" algn="l"/>
                <a:tab pos="604008" algn="l"/>
              </a:tabLst>
            </a:pPr>
            <a:r>
              <a:rPr sz="2917" b="1" dirty="0">
                <a:latin typeface="Times New Roman"/>
                <a:cs typeface="Times New Roman"/>
              </a:rPr>
              <a:t>JUSTIFICATIVA</a:t>
            </a:r>
            <a:r>
              <a:rPr sz="2917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PARA </a:t>
            </a:r>
            <a:r>
              <a:rPr sz="2917" b="1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INVERSÕES</a:t>
            </a:r>
            <a:r>
              <a:rPr sz="2917" b="1" spc="-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DE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dirty="0">
                <a:latin typeface="Times New Roman"/>
                <a:cs typeface="Times New Roman"/>
              </a:rPr>
              <a:t>ETAPAS</a:t>
            </a:r>
            <a:r>
              <a:rPr lang="pt-BR" sz="2917" dirty="0">
                <a:latin typeface="Times New Roman"/>
                <a:cs typeface="Times New Roman"/>
              </a:rPr>
              <a:t> </a:t>
            </a:r>
            <a:r>
              <a:rPr lang="pt-BR" sz="2917" b="1" dirty="0">
                <a:latin typeface="Times New Roman"/>
                <a:cs typeface="Times New Roman"/>
              </a:rPr>
              <a:t>HABILITATÓRIA-PROPOSTA</a:t>
            </a:r>
            <a:r>
              <a:rPr sz="2917" spc="-3" dirty="0">
                <a:latin typeface="Times New Roman"/>
                <a:cs typeface="Times New Roman"/>
              </a:rPr>
              <a:t> E/OU</a:t>
            </a:r>
            <a:r>
              <a:rPr lang="pt-BR" sz="291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PROCESSOS</a:t>
            </a:r>
            <a:r>
              <a:rPr sz="291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PRESENCIAIS</a:t>
            </a:r>
            <a:endParaRPr sz="2917" dirty="0">
              <a:latin typeface="Times New Roman"/>
              <a:cs typeface="Times New Roman"/>
            </a:endParaRPr>
          </a:p>
        </p:txBody>
      </p:sp>
      <p:sp>
        <p:nvSpPr>
          <p:cNvPr id="1048620" name="object 6"/>
          <p:cNvSpPr txBox="1"/>
          <p:nvPr/>
        </p:nvSpPr>
        <p:spPr>
          <a:xfrm>
            <a:off x="630242" y="2849266"/>
            <a:ext cx="7587964" cy="1991281"/>
          </a:xfrm>
          <a:prstGeom prst="rect">
            <a:avLst/>
          </a:prstGeom>
        </p:spPr>
        <p:txBody>
          <a:bodyPr vert="horz" wrap="square" lIns="0" tIns="25875" rIns="0" bIns="0" rtlCol="0">
            <a:spAutoFit/>
          </a:bodyPr>
          <a:lstStyle/>
          <a:p>
            <a:pPr marL="984993" indent="-380985" algn="just">
              <a:lnSpc>
                <a:spcPct val="150000"/>
              </a:lnSpc>
              <a:spcBef>
                <a:spcPts val="203"/>
              </a:spcBef>
              <a:buClr>
                <a:srgbClr val="FF0000"/>
              </a:buClr>
              <a:buFont typeface="Wingdings" pitchFamily="2" charset="2"/>
              <a:buChar char="ü"/>
              <a:tabLst>
                <a:tab pos="1449790" algn="l"/>
                <a:tab pos="1845534" algn="l"/>
                <a:tab pos="2532678" algn="l"/>
              </a:tabLst>
            </a:pPr>
            <a:r>
              <a:rPr sz="2917" spc="-3" dirty="0" err="1">
                <a:latin typeface="Times New Roman"/>
                <a:cs typeface="Times New Roman"/>
              </a:rPr>
              <a:t>Mediante</a:t>
            </a:r>
            <a:r>
              <a:rPr sz="2917" spc="231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ato</a:t>
            </a:r>
            <a:r>
              <a:rPr sz="2917" b="1" spc="227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motivado</a:t>
            </a:r>
            <a:r>
              <a:rPr sz="2917" spc="234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com</a:t>
            </a:r>
            <a:r>
              <a:rPr sz="2917" spc="231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explicitação</a:t>
            </a:r>
            <a:r>
              <a:rPr sz="2917" spc="237" dirty="0">
                <a:latin typeface="Times New Roman"/>
                <a:cs typeface="Times New Roman"/>
              </a:rPr>
              <a:t> </a:t>
            </a:r>
            <a:r>
              <a:rPr sz="2917" spc="-7" dirty="0">
                <a:latin typeface="Times New Roman"/>
                <a:cs typeface="Times New Roman"/>
              </a:rPr>
              <a:t>dos </a:t>
            </a:r>
            <a:r>
              <a:rPr sz="2917" spc="-257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benefícios</a:t>
            </a:r>
            <a:r>
              <a:rPr sz="2917" spc="-3" dirty="0">
                <a:latin typeface="Times New Roman"/>
                <a:cs typeface="Times New Roman"/>
              </a:rPr>
              <a:t> </a:t>
            </a:r>
            <a:r>
              <a:rPr sz="2917" b="1" spc="-3" dirty="0">
                <a:latin typeface="Times New Roman"/>
                <a:cs typeface="Times New Roman"/>
              </a:rPr>
              <a:t>decorrentes</a:t>
            </a:r>
            <a:r>
              <a:rPr sz="2917" spc="-3" dirty="0">
                <a:latin typeface="Times New Roman"/>
                <a:cs typeface="Times New Roman"/>
              </a:rPr>
              <a:t> </a:t>
            </a:r>
            <a:r>
              <a:rPr sz="2917" dirty="0">
                <a:latin typeface="Times New Roman"/>
                <a:cs typeface="Times New Roman"/>
              </a:rPr>
              <a:t>[§ </a:t>
            </a:r>
            <a:r>
              <a:rPr sz="2917" spc="-3" dirty="0">
                <a:latin typeface="Times New Roman"/>
                <a:cs typeface="Times New Roman"/>
              </a:rPr>
              <a:t>1º,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ART.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spc="10" dirty="0">
                <a:latin typeface="Times New Roman"/>
                <a:cs typeface="Times New Roman"/>
              </a:rPr>
              <a:t>17].</a:t>
            </a:r>
            <a:endParaRPr lang="pt-BR" sz="2917" spc="10" dirty="0">
              <a:latin typeface="Times New Roman"/>
              <a:cs typeface="Times New Roman"/>
            </a:endParaRPr>
          </a:p>
          <a:p>
            <a:pPr marL="604008" algn="just">
              <a:lnSpc>
                <a:spcPct val="150000"/>
              </a:lnSpc>
              <a:spcBef>
                <a:spcPts val="203"/>
              </a:spcBef>
              <a:buClr>
                <a:srgbClr val="FF0000"/>
              </a:buClr>
              <a:tabLst>
                <a:tab pos="1449790" algn="l"/>
                <a:tab pos="1845534" algn="l"/>
                <a:tab pos="2532678" algn="l"/>
              </a:tabLst>
            </a:pPr>
            <a:r>
              <a:rPr lang="pt-BR" sz="2917" spc="10" dirty="0">
                <a:latin typeface="Times New Roman"/>
                <a:cs typeface="Times New Roman"/>
              </a:rPr>
              <a:t>                 </a:t>
            </a:r>
          </a:p>
        </p:txBody>
      </p:sp>
      <p:pic>
        <p:nvPicPr>
          <p:cNvPr id="209716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2412" y="47625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64458"/>
            <a:ext cx="3672408" cy="61924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500" b="1" kern="0" spc="-3" dirty="0"/>
              <a:t>MODALIDADES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B87A7991-CEF9-6E66-72B5-643EA92FF7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99592" y="3361556"/>
            <a:ext cx="3923927" cy="1217102"/>
          </a:xfrm>
          <a:prstGeom prst="rect">
            <a:avLst/>
          </a:prstGeom>
        </p:spPr>
        <p:txBody>
          <a:bodyPr spcFirstLastPara="1" vert="horz" wrap="square" lIns="0" tIns="8483" rIns="0" bIns="0" rtlCol="0" anchor="t" anchorCtr="0">
            <a:spAutoFit/>
          </a:bodyPr>
          <a:lstStyle/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500" b="1" spc="-3" dirty="0"/>
              <a:t>INSTRUMENTOS AUXILIARES</a:t>
            </a:r>
            <a:endParaRPr sz="3500" b="1" spc="-3" dirty="0"/>
          </a:p>
        </p:txBody>
      </p:sp>
      <p:cxnSp>
        <p:nvCxnSpPr>
          <p:cNvPr id="7" name="Google Shape;870;p66">
            <a:extLst>
              <a:ext uri="{FF2B5EF4-FFF2-40B4-BE49-F238E27FC236}">
                <a16:creationId xmlns:a16="http://schemas.microsoft.com/office/drawing/2014/main" id="{D5FB90AC-2A37-4C48-1ADA-C8AC061BEDF3}"/>
              </a:ext>
            </a:extLst>
          </p:cNvPr>
          <p:cNvCxnSpPr/>
          <p:nvPr/>
        </p:nvCxnSpPr>
        <p:spPr>
          <a:xfrm>
            <a:off x="566486" y="3518075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829105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5" y="964458"/>
            <a:ext cx="5760637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>
                <a:latin typeface="Josefin Sans" pitchFamily="2" charset="0"/>
              </a:rPr>
              <a:t>PERFIL: </a:t>
            </a:r>
            <a:r>
              <a:rPr lang="pt-BR" sz="3600" b="1" dirty="0">
                <a:latin typeface="Josefin Sans" pitchFamily="2" charset="0"/>
              </a:rPr>
              <a:t> </a:t>
            </a:r>
            <a:r>
              <a:rPr lang="pt-BR" sz="3600" b="1" spc="-3" dirty="0">
                <a:latin typeface="Josefin Sans" pitchFamily="2" charset="0"/>
              </a:rPr>
              <a:t>MO</a:t>
            </a:r>
            <a:r>
              <a:rPr lang="pt-BR" sz="3600" b="1" dirty="0">
                <a:latin typeface="Josefin Sans" pitchFamily="2" charset="0"/>
              </a:rPr>
              <a:t>D</a:t>
            </a:r>
            <a:r>
              <a:rPr lang="pt-BR" sz="3600" b="1" spc="-3" dirty="0">
                <a:latin typeface="Josefin Sans" pitchFamily="2" charset="0"/>
              </a:rPr>
              <a:t>ALI</a:t>
            </a:r>
            <a:r>
              <a:rPr lang="pt-BR" sz="3600" b="1" spc="7" dirty="0">
                <a:latin typeface="Josefin Sans" pitchFamily="2" charset="0"/>
              </a:rPr>
              <a:t>D</a:t>
            </a:r>
            <a:r>
              <a:rPr lang="pt-BR" sz="3600" b="1" spc="-3" dirty="0">
                <a:latin typeface="Josefin Sans" pitchFamily="2" charset="0"/>
              </a:rPr>
              <a:t>ADES</a:t>
            </a:r>
            <a:endParaRPr lang="pt-BR" sz="3500" b="1" kern="0" spc="-3" dirty="0"/>
          </a:p>
        </p:txBody>
      </p:sp>
    </p:spTree>
    <p:extLst>
      <p:ext uri="{BB962C8B-B14F-4D97-AF65-F5344CB8AC3E}">
        <p14:creationId xmlns:p14="http://schemas.microsoft.com/office/powerpoint/2010/main" val="1614329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1763688" y="1436346"/>
            <a:ext cx="56886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MODALIDADE, O QUE É?</a:t>
            </a:r>
          </a:p>
        </p:txBody>
      </p:sp>
    </p:spTree>
    <p:extLst>
      <p:ext uri="{BB962C8B-B14F-4D97-AF65-F5344CB8AC3E}">
        <p14:creationId xmlns:p14="http://schemas.microsoft.com/office/powerpoint/2010/main" val="1683679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1475657" y="1466578"/>
            <a:ext cx="712879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VALOR NÃO DEFINE QUAL A MODALIDADE?</a:t>
            </a:r>
          </a:p>
        </p:txBody>
      </p:sp>
    </p:spTree>
    <p:extLst>
      <p:ext uri="{BB962C8B-B14F-4D97-AF65-F5344CB8AC3E}">
        <p14:creationId xmlns:p14="http://schemas.microsoft.com/office/powerpoint/2010/main" val="274526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683567" y="1019549"/>
            <a:ext cx="58326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  <a:ea typeface="Calibri" panose="020F0502020204030204" pitchFamily="34" charset="0"/>
              </a:rPr>
              <a:t>COMPRAS PÚBLICAS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492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Retângulo 1"/>
          <p:cNvSpPr/>
          <p:nvPr/>
        </p:nvSpPr>
        <p:spPr>
          <a:xfrm>
            <a:off x="1143000" y="486138"/>
            <a:ext cx="7175500" cy="477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Pregão </a:t>
            </a:r>
            <a:r>
              <a:rPr lang="pt-BR" sz="1250" dirty="0">
                <a:latin typeface="Times New Roman" pitchFamily="18" charset="0"/>
                <a:cs typeface="Times New Roman" pitchFamily="18" charset="0"/>
              </a:rPr>
              <a:t>[art. 6, XLI e art. 29]</a:t>
            </a:r>
          </a:p>
          <a:p>
            <a:pPr algn="ctr"/>
            <a:r>
              <a:rPr lang="pt-BR" sz="2167" i="1" dirty="0">
                <a:latin typeface="Times New Roman" pitchFamily="18" charset="0"/>
                <a:cs typeface="Times New Roman" pitchFamily="18" charset="0"/>
              </a:rPr>
              <a:t>“padrões de desempenho e qualidade que possam ser objetivamente definidos pelo edital, por meio de especificações usuais de mercado”</a:t>
            </a:r>
            <a:endParaRPr lang="pt-BR" sz="2333" dirty="0"/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/>
              <a:t>Rito comum 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b="1" dirty="0"/>
              <a:t>Modalidade obrigatória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/>
              <a:t>Vedação: </a:t>
            </a:r>
          </a:p>
          <a:p>
            <a:pPr lvl="2"/>
            <a:r>
              <a:rPr lang="pt-BR" sz="2333" dirty="0"/>
              <a:t>-Serviço especial de engenharia</a:t>
            </a:r>
          </a:p>
          <a:p>
            <a:pPr lvl="2"/>
            <a:r>
              <a:rPr lang="pt-BR" sz="2333" dirty="0"/>
              <a:t>-Serviços técnicos especializados 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/>
              <a:t>possível para serviços comuns de engenharia;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/>
              <a:t>Critérios de julgamento</a:t>
            </a:r>
          </a:p>
          <a:p>
            <a:pPr marL="991779" lvl="2" indent="-380985">
              <a:buFontTx/>
              <a:buChar char="-"/>
            </a:pPr>
            <a:r>
              <a:rPr lang="pt-BR" sz="2333" dirty="0"/>
              <a:t>Menor preço</a:t>
            </a:r>
          </a:p>
          <a:p>
            <a:pPr marL="991779" lvl="2" indent="-380985">
              <a:buFontTx/>
              <a:buChar char="-"/>
            </a:pPr>
            <a:r>
              <a:rPr lang="pt-BR" sz="2333" dirty="0"/>
              <a:t>Maior desconto</a:t>
            </a:r>
          </a:p>
        </p:txBody>
      </p:sp>
      <p:sp>
        <p:nvSpPr>
          <p:cNvPr id="1048731" name="Retângulo 4"/>
          <p:cNvSpPr/>
          <p:nvPr/>
        </p:nvSpPr>
        <p:spPr>
          <a:xfrm>
            <a:off x="6159500" y="245945"/>
            <a:ext cx="1296458" cy="724722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167" dirty="0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Cabe SRP</a:t>
            </a:r>
            <a:endParaRPr lang="pt-BR" sz="2167" dirty="0">
              <a:latin typeface="Calibri"/>
              <a:ea typeface="Calibri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2695365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2" name="CaixaDeTexto 1"/>
          <p:cNvSpPr txBox="1"/>
          <p:nvPr/>
        </p:nvSpPr>
        <p:spPr>
          <a:xfrm>
            <a:off x="1079500" y="127479"/>
            <a:ext cx="6524848" cy="511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pt-BR" sz="1500" dirty="0"/>
          </a:p>
          <a:p>
            <a:pPr marL="238115" indent="-23811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Concorrência </a:t>
            </a:r>
            <a:r>
              <a:rPr lang="pt-BR" sz="1000" dirty="0">
                <a:latin typeface="Times New Roman" pitchFamily="18" charset="0"/>
                <a:cs typeface="Times New Roman" pitchFamily="18" charset="0"/>
              </a:rPr>
              <a:t>[art. 6, XXXVIII e art. 29] </a:t>
            </a:r>
          </a:p>
          <a:p>
            <a:endParaRPr lang="pt-BR" sz="1500" dirty="0"/>
          </a:p>
          <a:p>
            <a:pPr lvl="0"/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Rito comum </a:t>
            </a:r>
          </a:p>
          <a:p>
            <a:pPr marL="428608" indent="-428608"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Serviços, bens e obras comuns e especiais;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Quando não couber pregão;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Critérios de julgamento:</a:t>
            </a:r>
          </a:p>
          <a:p>
            <a:pPr lvl="2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menor preço;</a:t>
            </a:r>
          </a:p>
          <a:p>
            <a:pPr lvl="2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melhor técnica ou conteúdo artístico;</a:t>
            </a:r>
          </a:p>
          <a:p>
            <a:pPr lvl="2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técnica e preço;</a:t>
            </a:r>
          </a:p>
          <a:p>
            <a:pPr lvl="2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maior retorno econômico;</a:t>
            </a:r>
          </a:p>
          <a:p>
            <a:pPr lvl="2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maior desconto;</a:t>
            </a:r>
          </a:p>
          <a:p>
            <a:endParaRPr lang="pt-BR" sz="1500" dirty="0"/>
          </a:p>
        </p:txBody>
      </p:sp>
      <p:sp>
        <p:nvSpPr>
          <p:cNvPr id="1048733" name="Retângulo 4"/>
          <p:cNvSpPr/>
          <p:nvPr/>
        </p:nvSpPr>
        <p:spPr>
          <a:xfrm>
            <a:off x="6159500" y="40316"/>
            <a:ext cx="1296458" cy="500063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1833" dirty="0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Cabe SRP</a:t>
            </a:r>
            <a:endParaRPr lang="pt-BR" sz="1833" dirty="0">
              <a:latin typeface="Calibri"/>
              <a:ea typeface="Calibri"/>
              <a:cs typeface="SimSun"/>
            </a:endParaRPr>
          </a:p>
        </p:txBody>
      </p:sp>
      <p:sp>
        <p:nvSpPr>
          <p:cNvPr id="1048734" name="Retângulo 5"/>
          <p:cNvSpPr/>
          <p:nvPr/>
        </p:nvSpPr>
        <p:spPr>
          <a:xfrm>
            <a:off x="6159500" y="681931"/>
            <a:ext cx="1436212" cy="620142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1833" dirty="0" err="1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PPPs</a:t>
            </a:r>
            <a:r>
              <a:rPr lang="pt-BR" sz="1833" dirty="0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 e Concessões</a:t>
            </a:r>
            <a:endParaRPr lang="pt-BR" sz="1833" dirty="0">
              <a:latin typeface="Calibri"/>
              <a:ea typeface="Calibri"/>
              <a:cs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320209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CaixaDeTexto 1"/>
          <p:cNvSpPr txBox="1"/>
          <p:nvPr/>
        </p:nvSpPr>
        <p:spPr>
          <a:xfrm>
            <a:off x="947210" y="762000"/>
            <a:ext cx="7683499" cy="4349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2667" dirty="0" err="1">
                <a:latin typeface="Times New Roman" pitchFamily="18" charset="0"/>
                <a:cs typeface="Times New Roman" pitchFamily="18" charset="0"/>
              </a:rPr>
              <a:t>Concurso</a:t>
            </a:r>
            <a:r>
              <a:rPr lang="en-US" sz="1500" dirty="0"/>
              <a:t> [art. 6º, XXXIX; art. 30]</a:t>
            </a:r>
            <a:endParaRPr lang="pt-BR" sz="1500" dirty="0"/>
          </a:p>
          <a:p>
            <a:pPr algn="ctr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pt-BR" sz="2000" i="1" dirty="0">
                <a:latin typeface="Times New Roman" pitchFamily="18" charset="0"/>
                <a:cs typeface="Times New Roman" pitchFamily="18" charset="0"/>
              </a:rPr>
              <a:t>escolha de trabalho técnico, científico ou artístico e prêmio ou remuneração ao vencedor”</a:t>
            </a:r>
            <a:endParaRPr lang="pt-BR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1500" dirty="0"/>
              <a:t> </a:t>
            </a:r>
            <a:endParaRPr lang="pt-BR" sz="2000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>
              <a:buFont typeface="Wingdings" pitchFamily="2" charset="2"/>
              <a:buChar char="Ø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regras e condições previstas em edital:</a:t>
            </a:r>
          </a:p>
          <a:p>
            <a:pPr marL="238115" indent="-238115">
              <a:buFont typeface="Wingdings" pitchFamily="2" charset="2"/>
              <a:buChar char="Ø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 qualificação exigida dos participantes;</a:t>
            </a:r>
          </a:p>
          <a:p>
            <a:pPr marL="238115" indent="-238115">
              <a:buFont typeface="Wingdings" pitchFamily="2" charset="2"/>
              <a:buChar char="Ø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as diretrizes e formas de apresentação do trabalho;</a:t>
            </a:r>
          </a:p>
          <a:p>
            <a:pPr marL="238115" indent="-238115">
              <a:buFont typeface="Wingdings" pitchFamily="2" charset="2"/>
              <a:buChar char="Ø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as condições de realização e o prêmio ou remuneração </a:t>
            </a:r>
          </a:p>
          <a:p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 Vencedor deverá ceder os direitos patrimoniais e autorizar a execução do objeto conforme juízo de conveniência e oportunidade das autoridades competentes.</a:t>
            </a:r>
          </a:p>
          <a:p>
            <a:pPr marL="285739" indent="-285739">
              <a:buFont typeface="Wingdings" pitchFamily="2" charset="2"/>
              <a:buChar char="Ø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 Critérios de julgamento:</a:t>
            </a:r>
          </a:p>
          <a:p>
            <a:pPr lvl="2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melhor técnica ou conteúdo artístico</a:t>
            </a:r>
          </a:p>
          <a:p>
            <a:endParaRPr lang="pt-BR" sz="1500" dirty="0"/>
          </a:p>
        </p:txBody>
      </p:sp>
    </p:spTree>
    <p:extLst>
      <p:ext uri="{BB962C8B-B14F-4D97-AF65-F5344CB8AC3E}">
        <p14:creationId xmlns:p14="http://schemas.microsoft.com/office/powerpoint/2010/main" val="975528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Retângulo 3"/>
          <p:cNvSpPr/>
          <p:nvPr/>
        </p:nvSpPr>
        <p:spPr>
          <a:xfrm>
            <a:off x="1232436" y="3937000"/>
            <a:ext cx="6477000" cy="1448898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mediante </a:t>
            </a:r>
            <a:r>
              <a:rPr lang="pt-BR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credenciamento </a:t>
            </a:r>
            <a:r>
              <a:rPr lang="pt-BR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ou </a:t>
            </a:r>
            <a:r>
              <a:rPr lang="pt-BR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pregão </a:t>
            </a:r>
            <a:r>
              <a:rPr lang="pt-BR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[</a:t>
            </a:r>
            <a:r>
              <a:rPr lang="pt-BR" sz="2000" u="sng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maior desconto </a:t>
            </a:r>
            <a:r>
              <a:rPr lang="pt-BR" sz="2000" dirty="0">
                <a:solidFill>
                  <a:schemeClr val="bg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sobre as comissões, utilizados o teto dos percentuais definidos na lei da profissão e observados os valores dos bens </a:t>
            </a:r>
          </a:p>
          <a:p>
            <a:pPr algn="just">
              <a:lnSpc>
                <a:spcPct val="115000"/>
              </a:lnSpc>
              <a:spcAft>
                <a:spcPts val="833"/>
              </a:spcAft>
            </a:pPr>
            <a:r>
              <a:rPr lang="pt-BR" sz="917" dirty="0">
                <a:latin typeface="Calibri"/>
                <a:ea typeface="Calibri"/>
                <a:cs typeface="SimSun"/>
              </a:rPr>
              <a:t> </a:t>
            </a:r>
          </a:p>
        </p:txBody>
      </p:sp>
      <p:cxnSp>
        <p:nvCxnSpPr>
          <p:cNvPr id="3145738" name="Conector de seta reta 4"/>
          <p:cNvCxnSpPr>
            <a:cxnSpLocks/>
          </p:cNvCxnSpPr>
          <p:nvPr/>
        </p:nvCxnSpPr>
        <p:spPr>
          <a:xfrm>
            <a:off x="2032000" y="3590628"/>
            <a:ext cx="0" cy="187854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1048737" name="Rectangle 5"/>
          <p:cNvSpPr>
            <a:spLocks noChangeArrowheads="1"/>
          </p:cNvSpPr>
          <p:nvPr/>
        </p:nvSpPr>
        <p:spPr bwMode="auto">
          <a:xfrm>
            <a:off x="412750" y="354113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738" name="CaixaDeTexto 7"/>
          <p:cNvSpPr txBox="1"/>
          <p:nvPr/>
        </p:nvSpPr>
        <p:spPr>
          <a:xfrm>
            <a:off x="1232436" y="290348"/>
            <a:ext cx="6350000" cy="3554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Leilão</a:t>
            </a:r>
            <a:r>
              <a:rPr lang="pt-BR" sz="2333" dirty="0"/>
              <a:t> [</a:t>
            </a:r>
            <a:r>
              <a:rPr lang="en-US" sz="2333" dirty="0"/>
              <a:t>ART. 6º, XL e art. 31</a:t>
            </a:r>
            <a:r>
              <a:rPr lang="pt-BR" sz="2333" dirty="0"/>
              <a:t>]</a:t>
            </a:r>
          </a:p>
          <a:p>
            <a:pPr algn="ctr"/>
            <a:r>
              <a:rPr lang="pt-BR" sz="2333" i="1" dirty="0"/>
              <a:t>“alienação de bens imóveis ou de bens móveis inservíveis ou legalmente apreendidos”</a:t>
            </a:r>
          </a:p>
          <a:p>
            <a:pPr algn="ctr"/>
            <a:endParaRPr lang="pt-BR" sz="2333" dirty="0"/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333" dirty="0"/>
              <a:t>regulamento deverá dispor sobre seus procedimentos operacionais;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dirty="0"/>
              <a:t>Critério de julgamento:</a:t>
            </a:r>
          </a:p>
          <a:p>
            <a:pPr lvl="2"/>
            <a:r>
              <a:rPr lang="pt-BR" sz="2333" dirty="0"/>
              <a:t>- Maior lance</a:t>
            </a:r>
          </a:p>
          <a:p>
            <a:pPr marL="380985" indent="-380985">
              <a:buFont typeface="Wingdings" pitchFamily="2" charset="2"/>
              <a:buChar char="Ø"/>
            </a:pPr>
            <a:r>
              <a:rPr lang="pt-BR" sz="2333" b="1" u="sng" dirty="0"/>
              <a:t>leiloeiro oficia</a:t>
            </a:r>
            <a:r>
              <a:rPr lang="pt-BR" sz="2333" dirty="0"/>
              <a:t>l ou a </a:t>
            </a:r>
            <a:r>
              <a:rPr lang="pt-BR" sz="2333" b="1" u="sng" dirty="0"/>
              <a:t>servidor </a:t>
            </a:r>
            <a:r>
              <a:rPr lang="pt-BR" sz="2333" dirty="0"/>
              <a:t>designado;</a:t>
            </a:r>
          </a:p>
          <a:p>
            <a:endParaRPr lang="pt-BR" sz="1500" dirty="0"/>
          </a:p>
        </p:txBody>
      </p:sp>
    </p:spTree>
    <p:extLst>
      <p:ext uri="{BB962C8B-B14F-4D97-AF65-F5344CB8AC3E}">
        <p14:creationId xmlns:p14="http://schemas.microsoft.com/office/powerpoint/2010/main" val="26544030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9" name="Retângulo 5"/>
          <p:cNvSpPr/>
          <p:nvPr/>
        </p:nvSpPr>
        <p:spPr>
          <a:xfrm>
            <a:off x="5803763" y="1911"/>
            <a:ext cx="1813107" cy="787344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 err="1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PPPs</a:t>
            </a:r>
            <a:r>
              <a:rPr lang="pt-BR" sz="2000" dirty="0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 e Concessões</a:t>
            </a:r>
            <a:endParaRPr lang="pt-BR" sz="2000" dirty="0">
              <a:latin typeface="Calibri"/>
              <a:ea typeface="Calibri"/>
              <a:cs typeface="SimSun"/>
            </a:endParaRPr>
          </a:p>
        </p:txBody>
      </p:sp>
      <p:sp>
        <p:nvSpPr>
          <p:cNvPr id="1048740" name="CaixaDeTexto 3"/>
          <p:cNvSpPr txBox="1"/>
          <p:nvPr/>
        </p:nvSpPr>
        <p:spPr>
          <a:xfrm>
            <a:off x="510646" y="486140"/>
            <a:ext cx="81227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pt-BR" sz="1500" dirty="0"/>
          </a:p>
          <a:p>
            <a:pPr marL="238115" indent="-23811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Diálogo Competitivo </a:t>
            </a:r>
          </a:p>
          <a:p>
            <a:pPr algn="ctr">
              <a:buClr>
                <a:srgbClr val="FF0000"/>
              </a:buClr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Art. 6º [...] XLII – diálogo competitivo: modalidade de licitação para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contratação de obras, serviços e compras em que a Administração Pública realiza diálogos com licitantes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 previamente selecionados mediante critérios objetivos, com o intuito de desenvolver uma ou mais alternativas capazes de atender às suas necessidades, devendo os licitantes apresentar proposta final após o encerramento dos diálogos;</a:t>
            </a:r>
          </a:p>
          <a:p>
            <a:pPr algn="ctr">
              <a:buClr>
                <a:srgbClr val="FF0000"/>
              </a:buClr>
            </a:pPr>
            <a:endParaRPr lang="pt-BR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OBJETO QUE ENVOLVA:</a:t>
            </a:r>
            <a:endParaRPr lang="pt-BR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a) inovação tecnológica ou técnica;</a:t>
            </a:r>
          </a:p>
          <a:p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b) impossibilidade de o órgão ou entidade ter sua necessidade satisfeita sem a adaptação de soluções disponíveis no mercado; 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e</a:t>
            </a:r>
          </a:p>
          <a:p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c) impossibilidade de as especificações técnicas serem definidas com precisão suficiente pela Administração;</a:t>
            </a:r>
          </a:p>
        </p:txBody>
      </p:sp>
    </p:spTree>
    <p:extLst>
      <p:ext uri="{BB962C8B-B14F-4D97-AF65-F5344CB8AC3E}">
        <p14:creationId xmlns:p14="http://schemas.microsoft.com/office/powerpoint/2010/main" val="17962979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Retângulo 5"/>
          <p:cNvSpPr/>
          <p:nvPr/>
        </p:nvSpPr>
        <p:spPr>
          <a:xfrm>
            <a:off x="5741652" y="105139"/>
            <a:ext cx="1854648" cy="795455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 err="1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PPPs</a:t>
            </a:r>
            <a:r>
              <a:rPr lang="pt-BR" sz="2000" dirty="0">
                <a:solidFill>
                  <a:srgbClr val="FFFFFF"/>
                </a:solidFill>
                <a:latin typeface="Times New Roman"/>
                <a:ea typeface="Calibri"/>
                <a:cs typeface="SimSun"/>
              </a:rPr>
              <a:t> e Concessões</a:t>
            </a:r>
            <a:endParaRPr lang="pt-BR" sz="2000" dirty="0">
              <a:latin typeface="Calibri"/>
              <a:ea typeface="Calibri"/>
              <a:cs typeface="SimSun"/>
            </a:endParaRPr>
          </a:p>
        </p:txBody>
      </p:sp>
      <p:sp>
        <p:nvSpPr>
          <p:cNvPr id="1048742" name="CaixaDeTexto 3"/>
          <p:cNvSpPr txBox="1"/>
          <p:nvPr/>
        </p:nvSpPr>
        <p:spPr>
          <a:xfrm>
            <a:off x="508000" y="665948"/>
            <a:ext cx="8122708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pt-BR" sz="1500" dirty="0"/>
          </a:p>
          <a:p>
            <a:pPr marL="238115" indent="-23811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Diálogo Competitivo </a:t>
            </a:r>
          </a:p>
          <a:p>
            <a:r>
              <a:rPr lang="pt-BR" sz="2000" b="1" dirty="0"/>
              <a:t>TAMBÉM:</a:t>
            </a:r>
          </a:p>
          <a:p>
            <a:endParaRPr lang="pt-BR" sz="2000" b="1" dirty="0"/>
          </a:p>
          <a:p>
            <a:r>
              <a:rPr lang="pt-BR" sz="2000" b="1" dirty="0"/>
              <a:t>VERIFIQUE A NECESSIDADE DE DEFINIR E IDENTIFICAR OS MEIOS E AS ALTERNATIVAS PARA SATISFAZER AS NECESSIDADES, EM ESPECIAL:</a:t>
            </a:r>
            <a:endParaRPr lang="pt-BR" sz="2000" dirty="0"/>
          </a:p>
          <a:p>
            <a:r>
              <a:rPr lang="pt-BR" sz="2000" dirty="0"/>
              <a:t>a) a solução técnica mais adequada;</a:t>
            </a:r>
          </a:p>
          <a:p>
            <a:r>
              <a:rPr lang="pt-BR" sz="2000" dirty="0"/>
              <a:t>b) os requisitos técnicos aptos a concretizar a solução já definida;</a:t>
            </a:r>
          </a:p>
          <a:p>
            <a:r>
              <a:rPr lang="pt-BR" sz="2000" dirty="0"/>
              <a:t>c) a estrutura jurídica ou financeira do contrato;</a:t>
            </a:r>
          </a:p>
          <a:p>
            <a:endParaRPr lang="pt-BR" sz="1500" dirty="0"/>
          </a:p>
        </p:txBody>
      </p:sp>
    </p:spTree>
    <p:extLst>
      <p:ext uri="{BB962C8B-B14F-4D97-AF65-F5344CB8AC3E}">
        <p14:creationId xmlns:p14="http://schemas.microsoft.com/office/powerpoint/2010/main" val="38997224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500" y="178873"/>
            <a:ext cx="1397213" cy="52705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43" name="Caixa de texto 5"/>
          <p:cNvSpPr/>
          <p:nvPr/>
        </p:nvSpPr>
        <p:spPr>
          <a:xfrm>
            <a:off x="2573833" y="499475"/>
            <a:ext cx="5903979" cy="135847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76200" tIns="38100" rIns="76200" bIns="38100" anchor="t">
            <a:prstTxWarp prst="textNoShape">
              <a:avLst/>
            </a:prstTxWarp>
            <a:noAutofit/>
          </a:bodyPr>
          <a:lstStyle/>
          <a:p>
            <a:pPr marL="380985" indent="-190492"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417" dirty="0">
                <a:latin typeface="Times New Roman"/>
                <a:ea typeface="Calibri"/>
                <a:cs typeface="SimSun"/>
              </a:rPr>
              <a:t>- fixa as necessidades e as preferências já definidas;</a:t>
            </a:r>
            <a:endParaRPr lang="pt-BR" sz="1417" dirty="0">
              <a:latin typeface="Calibri"/>
              <a:ea typeface="Calibri"/>
              <a:cs typeface="SimSun"/>
            </a:endParaRPr>
          </a:p>
          <a:p>
            <a:pPr marL="380985" indent="-190492"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417" dirty="0">
                <a:latin typeface="Times New Roman"/>
                <a:ea typeface="Calibri"/>
                <a:cs typeface="SimSun"/>
              </a:rPr>
              <a:t>- 25 dias úteis aberto</a:t>
            </a:r>
            <a:endParaRPr lang="pt-BR" sz="1417" dirty="0">
              <a:latin typeface="Calibri"/>
              <a:ea typeface="Calibri"/>
              <a:cs typeface="SimSun"/>
            </a:endParaRPr>
          </a:p>
          <a:p>
            <a:pPr marL="380985" indent="-190492"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417" dirty="0">
                <a:latin typeface="Times New Roman"/>
                <a:ea typeface="Calibri"/>
                <a:cs typeface="SimSun"/>
              </a:rPr>
              <a:t>- critérios de pré-seleção;</a:t>
            </a:r>
            <a:endParaRPr lang="pt-BR" sz="1417" dirty="0">
              <a:latin typeface="Calibri"/>
              <a:ea typeface="Calibri"/>
              <a:cs typeface="SimSun"/>
            </a:endParaRPr>
          </a:p>
          <a:p>
            <a:pPr marL="380985" indent="-190492"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417" dirty="0">
                <a:latin typeface="Times New Roman"/>
                <a:ea typeface="Calibri"/>
                <a:cs typeface="SimSun"/>
              </a:rPr>
              <a:t>- todos que atenderem serão admitidos;</a:t>
            </a:r>
            <a:endParaRPr lang="pt-BR" sz="1417" dirty="0">
              <a:latin typeface="Calibri"/>
              <a:ea typeface="Calibri"/>
              <a:cs typeface="SimSun"/>
            </a:endParaRPr>
          </a:p>
          <a:p>
            <a:pPr marL="380985" indent="-190492">
              <a:lnSpc>
                <a:spcPct val="115000"/>
              </a:lnSpc>
              <a:tabLst>
                <a:tab pos="380985" algn="l"/>
              </a:tabLst>
            </a:pPr>
            <a:r>
              <a:rPr lang="pt-BR" sz="1417" dirty="0">
                <a:latin typeface="Times New Roman"/>
                <a:ea typeface="Calibri"/>
                <a:cs typeface="SimSun"/>
              </a:rPr>
              <a:t>- processo será conduzido por comissão, no mínimo com 3 efetivos;</a:t>
            </a:r>
            <a:endParaRPr lang="pt-BR" sz="1417" dirty="0">
              <a:latin typeface="Calibri"/>
              <a:ea typeface="Calibri"/>
              <a:cs typeface="SimSun"/>
            </a:endParaRPr>
          </a:p>
          <a:p>
            <a:pPr algn="just">
              <a:lnSpc>
                <a:spcPct val="115000"/>
              </a:lnSpc>
            </a:pPr>
            <a:r>
              <a:rPr lang="pt-BR" sz="1417" dirty="0">
                <a:latin typeface="Calibri"/>
                <a:ea typeface="Calibri"/>
                <a:cs typeface="SimSun"/>
              </a:rPr>
              <a:t> </a:t>
            </a:r>
          </a:p>
        </p:txBody>
      </p:sp>
      <p:sp>
        <p:nvSpPr>
          <p:cNvPr id="1048744" name="Caixa de texto 15"/>
          <p:cNvSpPr/>
          <p:nvPr/>
        </p:nvSpPr>
        <p:spPr>
          <a:xfrm>
            <a:off x="2573833" y="2127250"/>
            <a:ext cx="5936875" cy="1599674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76200" tIns="38100" rIns="76200" bIns="38100" anchor="t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- reuniões, em regra, individualizadas, registradas em ata e gravadas [</a:t>
            </a:r>
            <a:r>
              <a:rPr lang="pt-BR" sz="1500" dirty="0" err="1">
                <a:latin typeface="Times New Roman" pitchFamily="18" charset="0"/>
                <a:ea typeface="Calibri"/>
                <a:cs typeface="Times New Roman" pitchFamily="18" charset="0"/>
              </a:rPr>
              <a:t>audio</a:t>
            </a: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 e vídeo];</a:t>
            </a:r>
          </a:p>
          <a:p>
            <a:pPr marL="238115" indent="-238115" algn="just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não pode revelar propostas e segredos, somente com a autorização;</a:t>
            </a:r>
          </a:p>
          <a:p>
            <a:pPr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- fase persistirá até que seja encontrada a solução, ou fracassada;</a:t>
            </a:r>
          </a:p>
          <a:p>
            <a:pPr algn="just">
              <a:lnSpc>
                <a:spcPct val="115000"/>
              </a:lnSpc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- conclusão será declarada e as soluções incorporadas justificadas</a:t>
            </a:r>
          </a:p>
          <a:p>
            <a:pPr>
              <a:lnSpc>
                <a:spcPct val="115000"/>
              </a:lnSpc>
              <a:spcAft>
                <a:spcPts val="833"/>
              </a:spcAft>
            </a:pPr>
            <a:r>
              <a:rPr lang="pt-BR" sz="1500" dirty="0">
                <a:latin typeface="Calibri"/>
                <a:ea typeface="Calibri"/>
                <a:cs typeface="SimSun"/>
              </a:rPr>
              <a:t> </a:t>
            </a:r>
          </a:p>
        </p:txBody>
      </p:sp>
      <p:sp>
        <p:nvSpPr>
          <p:cNvPr id="1048745" name="Caixa de texto 16"/>
          <p:cNvSpPr/>
          <p:nvPr/>
        </p:nvSpPr>
        <p:spPr>
          <a:xfrm>
            <a:off x="2547201" y="3976135"/>
            <a:ext cx="5969645" cy="14631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76200" tIns="38100" rIns="76200" bIns="38100" anchor="t">
            <a:prstTxWarp prst="textNoShape">
              <a:avLst/>
            </a:prstTxWarp>
            <a:noAutofit/>
          </a:bodyPr>
          <a:lstStyle/>
          <a:p>
            <a:pPr marL="428608" indent="-238115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Especificado o objeto;</a:t>
            </a:r>
          </a:p>
          <a:p>
            <a:pPr marL="428608" indent="-238115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en-US" sz="1500" dirty="0" err="1">
                <a:latin typeface="Times New Roman" pitchFamily="18" charset="0"/>
                <a:ea typeface="Calibri"/>
                <a:cs typeface="Times New Roman" pitchFamily="18" charset="0"/>
              </a:rPr>
              <a:t>Prazo</a:t>
            </a:r>
            <a:r>
              <a:rPr lang="en-US" sz="1500" dirty="0">
                <a:latin typeface="Times New Roman" pitchFamily="18" charset="0"/>
                <a:ea typeface="Calibri"/>
                <a:cs typeface="Times New Roman" pitchFamily="18" charset="0"/>
              </a:rPr>
              <a:t>: mínimo de 60 </a:t>
            </a:r>
            <a:r>
              <a:rPr lang="en-US" sz="1500" dirty="0" err="1">
                <a:latin typeface="Times New Roman" pitchFamily="18" charset="0"/>
                <a:ea typeface="Calibri"/>
                <a:cs typeface="Times New Roman" pitchFamily="18" charset="0"/>
              </a:rPr>
              <a:t>dias</a:t>
            </a:r>
            <a:endParaRPr lang="en-US" sz="15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28608" indent="-238115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participam somente os pré-selecionados;</a:t>
            </a:r>
            <a:endParaRPr lang="zh-CN" altLang="en-US" sz="1500" dirty="0"/>
          </a:p>
          <a:p>
            <a:pPr marL="428608" indent="-238115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critérios de seleção;</a:t>
            </a:r>
          </a:p>
          <a:p>
            <a:pPr marL="428608" indent="-238115">
              <a:lnSpc>
                <a:spcPct val="115000"/>
              </a:lnSpc>
              <a:buFontTx/>
              <a:buChar char="-"/>
              <a:tabLst>
                <a:tab pos="380985" algn="l"/>
              </a:tabLst>
            </a:pPr>
            <a:r>
              <a:rPr lang="pt-BR" sz="1500" dirty="0">
                <a:latin typeface="Times New Roman" pitchFamily="18" charset="0"/>
                <a:ea typeface="Calibri"/>
                <a:cs typeface="Times New Roman" pitchFamily="18" charset="0"/>
              </a:rPr>
              <a:t>propostas podem ser esclarecidas;</a:t>
            </a:r>
          </a:p>
        </p:txBody>
      </p:sp>
      <p:cxnSp>
        <p:nvCxnSpPr>
          <p:cNvPr id="3" name="Conector reto 2"/>
          <p:cNvCxnSpPr/>
          <p:nvPr/>
        </p:nvCxnSpPr>
        <p:spPr>
          <a:xfrm>
            <a:off x="941917" y="2413000"/>
            <a:ext cx="0" cy="1905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3772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5" y="964458"/>
            <a:ext cx="5760637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>
                <a:latin typeface="Josefin Sans" pitchFamily="2" charset="0"/>
              </a:rPr>
              <a:t>AGENTES DA LICITAÇÃO</a:t>
            </a:r>
            <a:endParaRPr lang="pt-BR" sz="3500" b="1" kern="0" spc="-3" dirty="0"/>
          </a:p>
        </p:txBody>
      </p:sp>
    </p:spTree>
    <p:extLst>
      <p:ext uri="{BB962C8B-B14F-4D97-AF65-F5344CB8AC3E}">
        <p14:creationId xmlns:p14="http://schemas.microsoft.com/office/powerpoint/2010/main" val="22132039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28575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28575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2381250" y="562803"/>
            <a:ext cx="6254750" cy="5043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REQUISITOS GERAIS - AGENTES DA LICITAÇÃO:</a:t>
            </a: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endParaRPr lang="pt-BR" sz="2333" b="1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F0000"/>
              </a:buClr>
            </a:pPr>
            <a:endParaRPr lang="pt-BR" sz="2333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-Preferencialmente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efetivo ou empregado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dos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quadros permanentes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FF0000"/>
              </a:buClr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- atribuições relacionadas; formação compatível; ou qualificação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pt-BR" sz="2167" u="sng" dirty="0">
                <a:latin typeface="Times New Roman" pitchFamily="18" charset="0"/>
                <a:cs typeface="Times New Roman" pitchFamily="18" charset="0"/>
              </a:rPr>
              <a:t>escola de governo criada e mantida pelo poder público;</a:t>
            </a: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endParaRPr lang="pt-BR" sz="1500" dirty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2354192"/>
            <a:ext cx="1206500" cy="157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is 1"/>
          <p:cNvSpPr/>
          <p:nvPr/>
        </p:nvSpPr>
        <p:spPr>
          <a:xfrm>
            <a:off x="4953000" y="2618551"/>
            <a:ext cx="825500" cy="619949"/>
          </a:xfrm>
          <a:prstGeom prst="mathPlu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3" name="Chave esquerda 2"/>
          <p:cNvSpPr/>
          <p:nvPr/>
        </p:nvSpPr>
        <p:spPr>
          <a:xfrm>
            <a:off x="2180167" y="1831924"/>
            <a:ext cx="317500" cy="33020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</p:spTree>
    <p:extLst>
      <p:ext uri="{BB962C8B-B14F-4D97-AF65-F5344CB8AC3E}">
        <p14:creationId xmlns:p14="http://schemas.microsoft.com/office/powerpoint/2010/main" val="3498447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5" y="964458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>
                <a:latin typeface="Josefin Sans" pitchFamily="2" charset="0"/>
              </a:rPr>
              <a:t>AGENTES DE CONTRATAÇÃO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17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5A0156-FBDE-D7CF-BBBC-DF18185F72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4968" y="1417340"/>
            <a:ext cx="7834064" cy="2564805"/>
          </a:xfrm>
        </p:spPr>
        <p:txBody>
          <a:bodyPr>
            <a:noAutofit/>
          </a:bodyPr>
          <a:lstStyle/>
          <a:p>
            <a:pPr algn="l"/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 licitação: um caminho obrigatório</a:t>
            </a:r>
            <a:b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Exceções: </a:t>
            </a:r>
            <a:b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“Dispensa  x  Inexigibilidade”</a:t>
            </a:r>
          </a:p>
        </p:txBody>
      </p:sp>
    </p:spTree>
    <p:extLst>
      <p:ext uri="{BB962C8B-B14F-4D97-AF65-F5344CB8AC3E}">
        <p14:creationId xmlns:p14="http://schemas.microsoft.com/office/powerpoint/2010/main" val="42726312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31C6E9C6-90E3-0F06-DB97-CBD936FD5809}"/>
              </a:ext>
            </a:extLst>
          </p:cNvPr>
          <p:cNvSpPr txBox="1"/>
          <p:nvPr/>
        </p:nvSpPr>
        <p:spPr>
          <a:xfrm>
            <a:off x="971600" y="1273324"/>
            <a:ext cx="6872553" cy="332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Art. 8º A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licitação será conduzida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por </a:t>
            </a:r>
            <a:r>
              <a:rPr lang="pt-BR" sz="2333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AGENTE DE CONTRATAÇÃO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pessoa designada pela autoridade competente, entre </a:t>
            </a:r>
            <a:r>
              <a:rPr lang="pt-BR" sz="2333" b="1" u="sng" dirty="0">
                <a:latin typeface="Times New Roman" pitchFamily="18" charset="0"/>
                <a:cs typeface="Times New Roman" pitchFamily="18" charset="0"/>
              </a:rPr>
              <a:t>servidores efetivos ou empregados públicos dos quadros permanentes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da Administração Pública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para tomar decisões, acompanhar o trâmite da licitação, dar impulso ao procedimento licitatório e executar quaisquer outras atividades necessárias ao bom andamento do certame até a homologação.</a:t>
            </a:r>
          </a:p>
        </p:txBody>
      </p:sp>
    </p:spTree>
    <p:extLst>
      <p:ext uri="{BB962C8B-B14F-4D97-AF65-F5344CB8AC3E}">
        <p14:creationId xmlns:p14="http://schemas.microsoft.com/office/powerpoint/2010/main" val="15618638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4D0E92E-F43E-2308-88D0-9E82DBE477C7}"/>
              </a:ext>
            </a:extLst>
          </p:cNvPr>
          <p:cNvSpPr txBox="1"/>
          <p:nvPr/>
        </p:nvSpPr>
        <p:spPr>
          <a:xfrm>
            <a:off x="810948" y="1303228"/>
            <a:ext cx="75221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Auxiliado por </a:t>
            </a:r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equipe de apoio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órgão técnico ou jurídico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e eventuais </a:t>
            </a:r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contratados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No pregão, permanece sendo </a:t>
            </a:r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pregoeiro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endParaRPr lang="pt-BR" sz="28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Poderá ser </a:t>
            </a:r>
            <a:r>
              <a:rPr lang="pt-BR" sz="2800" b="1" dirty="0">
                <a:latin typeface="Times New Roman" pitchFamily="18" charset="0"/>
                <a:cs typeface="Times New Roman" pitchFamily="18" charset="0"/>
              </a:rPr>
              <a:t>substituído por comissão </a:t>
            </a:r>
            <a:r>
              <a:rPr lang="pt-BR" sz="2800" dirty="0">
                <a:latin typeface="Times New Roman" pitchFamily="18" charset="0"/>
                <a:cs typeface="Times New Roman" pitchFamily="18" charset="0"/>
              </a:rPr>
              <a:t>[mínimo de 3 membros];</a:t>
            </a:r>
          </a:p>
        </p:txBody>
      </p:sp>
    </p:spTree>
    <p:extLst>
      <p:ext uri="{BB962C8B-B14F-4D97-AF65-F5344CB8AC3E}">
        <p14:creationId xmlns:p14="http://schemas.microsoft.com/office/powerpoint/2010/main" val="31902955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11">
            <a:extLst>
              <a:ext uri="{FF2B5EF4-FFF2-40B4-BE49-F238E27FC236}">
                <a16:creationId xmlns:a16="http://schemas.microsoft.com/office/drawing/2014/main" id="{858B5585-07D1-3618-1D21-9E3FA5DC7E28}"/>
              </a:ext>
            </a:extLst>
          </p:cNvPr>
          <p:cNvSpPr txBox="1"/>
          <p:nvPr/>
        </p:nvSpPr>
        <p:spPr>
          <a:xfrm>
            <a:off x="1835696" y="675845"/>
            <a:ext cx="5715000" cy="436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FF0000"/>
              </a:buClr>
            </a:pPr>
            <a:r>
              <a:rPr lang="pt-BR" sz="2917" b="1" dirty="0">
                <a:latin typeface="Times New Roman" pitchFamily="18" charset="0"/>
                <a:cs typeface="Times New Roman" pitchFamily="18" charset="0"/>
              </a:rPr>
              <a:t>RESUMO</a:t>
            </a: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Agente de contratação;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Pregoeiro; 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Comissão;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Banca.</a:t>
            </a:r>
          </a:p>
          <a:p>
            <a:endParaRPr lang="pt-BR" sz="1500" dirty="0"/>
          </a:p>
        </p:txBody>
      </p:sp>
    </p:spTree>
    <p:extLst>
      <p:ext uri="{BB962C8B-B14F-4D97-AF65-F5344CB8AC3E}">
        <p14:creationId xmlns:p14="http://schemas.microsoft.com/office/powerpoint/2010/main" val="33715934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>
                <a:latin typeface="Josefin Sans" pitchFamily="2" charset="0"/>
              </a:rPr>
              <a:t>VEDAÇÕES AOS AGENTES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5547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11">
            <a:extLst>
              <a:ext uri="{FF2B5EF4-FFF2-40B4-BE49-F238E27FC236}">
                <a16:creationId xmlns:a16="http://schemas.microsoft.com/office/drawing/2014/main" id="{3DA5DA74-FD5E-24CA-1EBF-ED33A74DD7FD}"/>
              </a:ext>
            </a:extLst>
          </p:cNvPr>
          <p:cNvSpPr txBox="1"/>
          <p:nvPr/>
        </p:nvSpPr>
        <p:spPr>
          <a:xfrm>
            <a:off x="755576" y="913284"/>
            <a:ext cx="784887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500" dirty="0">
                <a:latin typeface="Times New Roman" panose="02020603050405020304" pitchFamily="18" charset="0"/>
                <a:cs typeface="Times New Roman" pitchFamily="18" charset="0"/>
              </a:rPr>
              <a:t>VEDADO AO AGENTE PÚBLICO [ART. 9º]:</a:t>
            </a:r>
          </a:p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endParaRPr lang="pt-BR" sz="25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pt-BR" sz="25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pt-BR" sz="2500" dirty="0">
                <a:latin typeface="Times New Roman" panose="02020603050405020304" pitchFamily="18" charset="0"/>
                <a:cs typeface="Times New Roman" pitchFamily="18" charset="0"/>
              </a:rPr>
              <a:t>§ 1º </a:t>
            </a:r>
            <a:r>
              <a:rPr lang="pt-BR" sz="2500" b="1" dirty="0">
                <a:latin typeface="Times New Roman" panose="02020603050405020304" pitchFamily="18" charset="0"/>
                <a:cs typeface="Times New Roman" pitchFamily="18" charset="0"/>
              </a:rPr>
              <a:t>Não poderá participar, direta ou indiretamente, da licitação ou da execução do contrato: </a:t>
            </a:r>
            <a:r>
              <a:rPr lang="pt-BR" sz="2500" b="1" u="sng" dirty="0">
                <a:latin typeface="Times New Roman" panose="02020603050405020304" pitchFamily="18" charset="0"/>
                <a:cs typeface="Times New Roman" pitchFamily="18" charset="0"/>
              </a:rPr>
              <a:t>agente público de órgão ou entidade licitante ou contratante</a:t>
            </a:r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§ 2º </a:t>
            </a:r>
            <a:r>
              <a:rPr lang="pt-BR" sz="2500" b="1" dirty="0">
                <a:latin typeface="Times New Roman" panose="02020603050405020304" pitchFamily="18" charset="0"/>
                <a:cs typeface="Times New Roman" pitchFamily="18" charset="0"/>
              </a:rPr>
              <a:t>vedações estendem-se a </a:t>
            </a:r>
            <a:r>
              <a:rPr lang="pt-BR" sz="2500" b="1" u="sng" dirty="0">
                <a:latin typeface="Times New Roman" panose="02020603050405020304" pitchFamily="18" charset="0"/>
                <a:cs typeface="Times New Roman" pitchFamily="18" charset="0"/>
              </a:rPr>
              <a:t>terceiro que auxilie </a:t>
            </a:r>
            <a:r>
              <a:rPr lang="pt-BR" sz="2500" b="1" dirty="0">
                <a:latin typeface="Times New Roman" panose="02020603050405020304" pitchFamily="18" charset="0"/>
                <a:cs typeface="Times New Roman" pitchFamily="18" charset="0"/>
              </a:rPr>
              <a:t>a condução da contratação;</a:t>
            </a:r>
            <a:endParaRPr lang="pt-BR" sz="25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7896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17">
            <a:extLst>
              <a:ext uri="{FF2B5EF4-FFF2-40B4-BE49-F238E27FC236}">
                <a16:creationId xmlns:a16="http://schemas.microsoft.com/office/drawing/2014/main" id="{9669A9A9-A253-B1B2-2658-526C86AD736A}"/>
              </a:ext>
            </a:extLst>
          </p:cNvPr>
          <p:cNvSpPr txBox="1"/>
          <p:nvPr/>
        </p:nvSpPr>
        <p:spPr>
          <a:xfrm>
            <a:off x="603250" y="1057300"/>
            <a:ext cx="7937500" cy="3964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39" indent="-285739"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DESTAQUES: NÃO PODERÃO DISPUTAR A LICITAÇÃO OU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PARTICIPAR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DA EXECUÇÃO DE CONTRATO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DIRETA OU INDIRETAMENTE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[ART. 14]:</a:t>
            </a:r>
          </a:p>
          <a:p>
            <a:pPr lvl="0"/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Tx/>
              <a:buChar char="-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autor do projeto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333" b="1" u="sng" dirty="0">
                <a:latin typeface="Times New Roman" pitchFamily="18" charset="0"/>
                <a:cs typeface="Times New Roman" pitchFamily="18" charset="0"/>
              </a:rPr>
              <a:t>isoladamente ou em consórcio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Mas, </a:t>
            </a:r>
            <a:r>
              <a:rPr lang="pt-BR" sz="2333" b="1" dirty="0">
                <a:latin typeface="Times New Roman" pitchFamily="18" charset="0"/>
                <a:ea typeface="Calibri"/>
                <a:cs typeface="Times New Roman" pitchFamily="18" charset="0"/>
              </a:rPr>
              <a:t>poderá </a:t>
            </a:r>
            <a:r>
              <a:rPr lang="pt-BR" sz="2333" dirty="0">
                <a:latin typeface="Times New Roman" pitchFamily="18" charset="0"/>
                <a:ea typeface="Calibri"/>
                <a:cs typeface="Times New Roman" pitchFamily="18" charset="0"/>
              </a:rPr>
              <a:t>participar no </a:t>
            </a:r>
            <a:r>
              <a:rPr lang="pt-BR" sz="2333" b="1" dirty="0">
                <a:latin typeface="Times New Roman" pitchFamily="18" charset="0"/>
                <a:ea typeface="Calibri"/>
                <a:cs typeface="Times New Roman" pitchFamily="18" charset="0"/>
              </a:rPr>
              <a:t>apoio do planejamento ou da gestão do contrato;</a:t>
            </a:r>
          </a:p>
          <a:p>
            <a:pPr marL="238115" indent="-238115" algn="just">
              <a:buFontTx/>
              <a:buChar char="-"/>
            </a:pPr>
            <a:endParaRPr lang="pt-BR" sz="2333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38115" indent="-238115" algn="just">
              <a:buFontTx/>
              <a:buChar char="-"/>
            </a:pPr>
            <a:r>
              <a:rPr lang="pt-BR" sz="2333" b="1" dirty="0">
                <a:latin typeface="Times New Roman" pitchFamily="18" charset="0"/>
                <a:ea typeface="Calibri"/>
                <a:cs typeface="Times New Roman" pitchFamily="18" charset="0"/>
              </a:rPr>
              <a:t>PJ ou PF sancionada </a:t>
            </a:r>
            <a:r>
              <a:rPr lang="pt-BR" sz="2333" dirty="0">
                <a:latin typeface="Times New Roman" pitchFamily="18" charset="0"/>
                <a:ea typeface="Calibri"/>
                <a:cs typeface="Times New Roman" pitchFamily="18" charset="0"/>
              </a:rPr>
              <a:t>ao tempo da licitação </a:t>
            </a:r>
            <a:r>
              <a:rPr lang="pt-BR" sz="2333" b="1" dirty="0">
                <a:latin typeface="Times New Roman" pitchFamily="18" charset="0"/>
                <a:ea typeface="Calibri"/>
                <a:cs typeface="Times New Roman" pitchFamily="18" charset="0"/>
              </a:rPr>
              <a:t>e eventuais substitutos fraudulentos; </a:t>
            </a:r>
          </a:p>
          <a:p>
            <a:pPr algn="just"/>
            <a:endParaRPr lang="pt-BR" sz="1833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6481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ícone do grupo isolado sinal símbolo ilustração vetorial. cinco pessoas  reuniram ícones. desenho vetorial preto e branco 4320558 Vetor no Vecteez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88539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628" name="CaixaDeTexto 17"/>
          <p:cNvSpPr txBox="1"/>
          <p:nvPr/>
        </p:nvSpPr>
        <p:spPr>
          <a:xfrm>
            <a:off x="571500" y="720388"/>
            <a:ext cx="4000500" cy="23490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VÍNCULO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Técnico;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Comercial;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Econômico;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Financeiro;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Trabalhista; </a:t>
            </a: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083" b="1" dirty="0">
                <a:latin typeface="Times New Roman" pitchFamily="18" charset="0"/>
                <a:cs typeface="Times New Roman" pitchFamily="18" charset="0"/>
              </a:rPr>
              <a:t>Civil.</a:t>
            </a:r>
          </a:p>
        </p:txBody>
      </p:sp>
      <p:sp>
        <p:nvSpPr>
          <p:cNvPr id="1048629" name="Retângulo 26"/>
          <p:cNvSpPr/>
          <p:nvPr/>
        </p:nvSpPr>
        <p:spPr>
          <a:xfrm>
            <a:off x="796396" y="4191001"/>
            <a:ext cx="3693323" cy="794914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1833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DIRIGENTE DO ÓRGÃO OU ENTIDADE</a:t>
            </a:r>
            <a:endParaRPr lang="pt-BR" sz="1833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630" name="Retângulo 27"/>
          <p:cNvSpPr/>
          <p:nvPr/>
        </p:nvSpPr>
        <p:spPr>
          <a:xfrm>
            <a:off x="4572000" y="4205487"/>
            <a:ext cx="3683000" cy="801175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1833" dirty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  <a:cs typeface="SimSun"/>
              </a:rPr>
              <a:t>AGENTE PÚBLICO</a:t>
            </a:r>
            <a:r>
              <a:rPr lang="pt-BR" sz="1833" dirty="0">
                <a:solidFill>
                  <a:schemeClr val="bg1">
                    <a:lumMod val="95000"/>
                  </a:schemeClr>
                </a:solidFill>
                <a:latin typeface="Calibri"/>
                <a:ea typeface="Calibri"/>
                <a:cs typeface="SimSun"/>
              </a:rPr>
              <a:t> </a:t>
            </a:r>
            <a:r>
              <a:rPr lang="pt-BR" sz="1833" dirty="0">
                <a:solidFill>
                  <a:schemeClr val="bg1">
                    <a:lumMod val="95000"/>
                  </a:schemeClr>
                </a:solidFill>
                <a:latin typeface="Times New Roman"/>
                <a:ea typeface="Calibri"/>
                <a:cs typeface="SimSun"/>
              </a:rPr>
              <a:t>[LICITAÇÃO, FISCALIZAÇÃO OU GESTÃO]</a:t>
            </a:r>
            <a:endParaRPr lang="pt-BR" sz="1833" dirty="0">
              <a:solidFill>
                <a:schemeClr val="bg1">
                  <a:lumMod val="95000"/>
                </a:schemeClr>
              </a:solidFill>
              <a:latin typeface="Calibri"/>
              <a:ea typeface="Calibri"/>
              <a:cs typeface="SimSun"/>
            </a:endParaRPr>
          </a:p>
        </p:txBody>
      </p:sp>
      <p:cxnSp>
        <p:nvCxnSpPr>
          <p:cNvPr id="3" name="Conector de seta reta 2"/>
          <p:cNvCxnSpPr/>
          <p:nvPr/>
        </p:nvCxnSpPr>
        <p:spPr>
          <a:xfrm>
            <a:off x="4848838" y="3089036"/>
            <a:ext cx="258024" cy="2389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 flipH="1">
            <a:off x="3817380" y="3077633"/>
            <a:ext cx="318058" cy="2617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17"/>
          <p:cNvSpPr txBox="1"/>
          <p:nvPr/>
        </p:nvSpPr>
        <p:spPr>
          <a:xfrm>
            <a:off x="4572000" y="720388"/>
            <a:ext cx="3810000" cy="23498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PARENTESCO</a:t>
            </a: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Cônjuge/companheiro;</a:t>
            </a: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parente em linha </a:t>
            </a:r>
            <a:r>
              <a:rPr lang="pt-BR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reta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, colateral ou por afinidade, até o terceiro grau</a:t>
            </a:r>
            <a:endParaRPr lang="pt-BR" sz="21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21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1667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esenhos Para Colorir Caneta PNG Image | Transparent PNG Free Download on  Seek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5321" y1="17131" x2="65321" y2="17131"/>
                        <a14:foregroundMark x1="35392" y1="58964" x2="35392" y2="58964"/>
                        <a14:foregroundMark x1="36817" y1="79681" x2="36817" y2="79681"/>
                        <a14:foregroundMark x1="58432" y1="52191" x2="58432" y2="52191"/>
                        <a14:foregroundMark x1="70071" y1="27092" x2="70071" y2="27092"/>
                        <a14:foregroundMark x1="73397" y1="14741" x2="73397" y2="14741"/>
                        <a14:foregroundMark x1="72209" y1="14741" x2="72209" y2="147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232" y="3089036"/>
            <a:ext cx="1749268" cy="1043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6" descr="Pin em icones novos"/>
          <p:cNvSpPr>
            <a:spLocks noChangeAspect="1" noChangeArrowheads="1"/>
          </p:cNvSpPr>
          <p:nvPr/>
        </p:nvSpPr>
        <p:spPr bwMode="auto">
          <a:xfrm>
            <a:off x="415396" y="-120386"/>
            <a:ext cx="254000" cy="25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pt-BR" sz="1500"/>
          </a:p>
        </p:txBody>
      </p:sp>
      <p:sp>
        <p:nvSpPr>
          <p:cNvPr id="22" name="AutoShape 8" descr="Pin em icones novos"/>
          <p:cNvSpPr>
            <a:spLocks noChangeAspect="1" noChangeArrowheads="1"/>
          </p:cNvSpPr>
          <p:nvPr/>
        </p:nvSpPr>
        <p:spPr bwMode="auto">
          <a:xfrm>
            <a:off x="591548" y="359139"/>
            <a:ext cx="254000" cy="25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pt-BR" sz="1500"/>
          </a:p>
        </p:txBody>
      </p:sp>
      <p:sp>
        <p:nvSpPr>
          <p:cNvPr id="23" name="AutoShape 10" descr="Pin em icones novos"/>
          <p:cNvSpPr>
            <a:spLocks noChangeAspect="1" noChangeArrowheads="1"/>
          </p:cNvSpPr>
          <p:nvPr/>
        </p:nvSpPr>
        <p:spPr bwMode="auto">
          <a:xfrm>
            <a:off x="669396" y="133615"/>
            <a:ext cx="254000" cy="25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pt-BR" sz="1500"/>
          </a:p>
        </p:txBody>
      </p:sp>
      <p:sp>
        <p:nvSpPr>
          <p:cNvPr id="24" name="AutoShape 12" descr="Pin em icones novos"/>
          <p:cNvSpPr>
            <a:spLocks noChangeAspect="1" noChangeArrowheads="1"/>
          </p:cNvSpPr>
          <p:nvPr/>
        </p:nvSpPr>
        <p:spPr bwMode="auto">
          <a:xfrm>
            <a:off x="796396" y="260615"/>
            <a:ext cx="254000" cy="25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pt-BR" sz="1500"/>
          </a:p>
        </p:txBody>
      </p:sp>
      <p:pic>
        <p:nvPicPr>
          <p:cNvPr id="2062" name="Picture 14" descr="Pin em icones novo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416" y="3167818"/>
            <a:ext cx="970166" cy="97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CaixaDeTexto 24"/>
          <p:cNvSpPr txBox="1"/>
          <p:nvPr/>
        </p:nvSpPr>
        <p:spPr>
          <a:xfrm>
            <a:off x="1321430" y="260615"/>
            <a:ext cx="3250570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- Terceiros que possuam: </a:t>
            </a:r>
          </a:p>
        </p:txBody>
      </p:sp>
    </p:spTree>
    <p:extLst>
      <p:ext uri="{BB962C8B-B14F-4D97-AF65-F5344CB8AC3E}">
        <p14:creationId xmlns:p14="http://schemas.microsoft.com/office/powerpoint/2010/main" val="3719836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>
                <a:latin typeface="Josefin Sans" pitchFamily="2" charset="0"/>
              </a:rPr>
              <a:t>EDITAL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0681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object 2"/>
          <p:cNvSpPr txBox="1"/>
          <p:nvPr/>
        </p:nvSpPr>
        <p:spPr>
          <a:xfrm>
            <a:off x="1016000" y="444501"/>
            <a:ext cx="7112000" cy="4341034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R="2969" algn="ctr">
              <a:spcBef>
                <a:spcPts val="67"/>
              </a:spcBef>
            </a:pPr>
            <a:r>
              <a:rPr sz="2917" dirty="0">
                <a:latin typeface="Times New Roman"/>
                <a:cs typeface="Times New Roman"/>
              </a:rPr>
              <a:t>“O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CONTEÚDO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dirty="0">
                <a:latin typeface="Times New Roman"/>
                <a:cs typeface="Times New Roman"/>
              </a:rPr>
              <a:t>DO</a:t>
            </a:r>
            <a:r>
              <a:rPr sz="2917" spc="-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EDITAL </a:t>
            </a:r>
            <a:r>
              <a:rPr sz="2917" dirty="0">
                <a:latin typeface="Times New Roman"/>
                <a:cs typeface="Times New Roman"/>
              </a:rPr>
              <a:t>É</a:t>
            </a:r>
            <a:r>
              <a:rPr sz="2917" spc="-1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UMA</a:t>
            </a:r>
            <a:endParaRPr sz="2917" dirty="0">
              <a:latin typeface="Times New Roman"/>
              <a:cs typeface="Times New Roman"/>
            </a:endParaRPr>
          </a:p>
          <a:p>
            <a:pPr marL="8059" marR="11452" algn="ctr">
              <a:lnSpc>
                <a:spcPct val="191500"/>
              </a:lnSpc>
              <a:spcBef>
                <a:spcPts val="10"/>
              </a:spcBef>
            </a:pPr>
            <a:r>
              <a:rPr sz="2917" spc="-3" dirty="0">
                <a:latin typeface="Times New Roman"/>
                <a:cs typeface="Times New Roman"/>
              </a:rPr>
              <a:t>DECORRÊNCIA</a:t>
            </a:r>
            <a:r>
              <a:rPr sz="2917" dirty="0">
                <a:latin typeface="Times New Roman"/>
                <a:cs typeface="Times New Roman"/>
              </a:rPr>
              <a:t> DE</a:t>
            </a:r>
            <a:r>
              <a:rPr sz="2917" spc="-3" dirty="0">
                <a:latin typeface="Times New Roman"/>
                <a:cs typeface="Times New Roman"/>
              </a:rPr>
              <a:t> </a:t>
            </a:r>
            <a:r>
              <a:rPr sz="2917" dirty="0">
                <a:latin typeface="Times New Roman"/>
                <a:cs typeface="Times New Roman"/>
              </a:rPr>
              <a:t>DECISÕES</a:t>
            </a:r>
            <a:r>
              <a:rPr sz="2917" spc="-3" dirty="0">
                <a:latin typeface="Times New Roman"/>
                <a:cs typeface="Times New Roman"/>
              </a:rPr>
              <a:t> ADOTADAS</a:t>
            </a:r>
            <a:r>
              <a:rPr sz="291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PELA </a:t>
            </a:r>
            <a:r>
              <a:rPr sz="2917" spc="-323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AUTORIDADE</a:t>
            </a:r>
            <a:r>
              <a:rPr sz="2917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ADMINISTRATIVA</a:t>
            </a:r>
            <a:r>
              <a:rPr sz="2917" dirty="0">
                <a:latin typeface="Times New Roman"/>
                <a:cs typeface="Times New Roman"/>
              </a:rPr>
              <a:t> NAS </a:t>
            </a:r>
            <a:r>
              <a:rPr sz="2917" spc="3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SUBFASES</a:t>
            </a:r>
            <a:r>
              <a:rPr sz="2917" spc="-10" dirty="0">
                <a:latin typeface="Times New Roman"/>
                <a:cs typeface="Times New Roman"/>
              </a:rPr>
              <a:t> </a:t>
            </a:r>
            <a:r>
              <a:rPr sz="2917" dirty="0">
                <a:latin typeface="Times New Roman"/>
                <a:cs typeface="Times New Roman"/>
              </a:rPr>
              <a:t>DA </a:t>
            </a:r>
            <a:r>
              <a:rPr sz="2917" spc="-3" dirty="0">
                <a:latin typeface="Times New Roman"/>
                <a:cs typeface="Times New Roman"/>
              </a:rPr>
              <a:t>FASE</a:t>
            </a:r>
            <a:r>
              <a:rPr sz="2917" spc="-13" dirty="0">
                <a:latin typeface="Times New Roman"/>
                <a:cs typeface="Times New Roman"/>
              </a:rPr>
              <a:t> </a:t>
            </a:r>
            <a:r>
              <a:rPr sz="2917" spc="-3" dirty="0">
                <a:latin typeface="Times New Roman"/>
                <a:cs typeface="Times New Roman"/>
              </a:rPr>
              <a:t>PREPARATÓRIA”</a:t>
            </a:r>
            <a:endParaRPr sz="2917" dirty="0">
              <a:latin typeface="Times New Roman"/>
              <a:cs typeface="Times New Roman"/>
            </a:endParaRPr>
          </a:p>
          <a:p>
            <a:pPr>
              <a:spcBef>
                <a:spcPts val="7"/>
              </a:spcBef>
            </a:pPr>
            <a:endParaRPr sz="1833" dirty="0">
              <a:latin typeface="Times New Roman"/>
              <a:cs typeface="Times New Roman"/>
            </a:endParaRPr>
          </a:p>
          <a:p>
            <a:pPr marL="1222014" algn="r"/>
            <a:r>
              <a:rPr sz="1000" spc="-3" dirty="0">
                <a:latin typeface="Times New Roman"/>
                <a:cs typeface="Times New Roman"/>
              </a:rPr>
              <a:t>JUSTEN</a:t>
            </a:r>
            <a:r>
              <a:rPr sz="1000" spc="-10" dirty="0">
                <a:latin typeface="Times New Roman"/>
                <a:cs typeface="Times New Roman"/>
              </a:rPr>
              <a:t> </a:t>
            </a:r>
            <a:r>
              <a:rPr sz="1000" spc="-3" dirty="0">
                <a:latin typeface="Times New Roman"/>
                <a:cs typeface="Times New Roman"/>
              </a:rPr>
              <a:t>FILHO,</a:t>
            </a:r>
            <a:r>
              <a:rPr sz="1000" dirty="0">
                <a:latin typeface="Times New Roman"/>
                <a:cs typeface="Times New Roman"/>
              </a:rPr>
              <a:t> </a:t>
            </a:r>
            <a:r>
              <a:rPr sz="1000" spc="-3" dirty="0">
                <a:latin typeface="Times New Roman"/>
                <a:cs typeface="Times New Roman"/>
              </a:rPr>
              <a:t>Marçal.</a:t>
            </a:r>
            <a:r>
              <a:rPr sz="1000" spc="254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São </a:t>
            </a:r>
            <a:r>
              <a:rPr sz="1000" spc="-3" dirty="0">
                <a:latin typeface="Times New Roman"/>
                <a:cs typeface="Times New Roman"/>
              </a:rPr>
              <a:t>Paulo,</a:t>
            </a:r>
            <a:r>
              <a:rPr sz="1000" spc="-7" dirty="0">
                <a:latin typeface="Times New Roman"/>
                <a:cs typeface="Times New Roman"/>
              </a:rPr>
              <a:t> </a:t>
            </a:r>
            <a:r>
              <a:rPr sz="1000" spc="-3" dirty="0">
                <a:latin typeface="Times New Roman"/>
                <a:cs typeface="Times New Roman"/>
              </a:rPr>
              <a:t>2021.</a:t>
            </a:r>
            <a:r>
              <a:rPr sz="1000" spc="-7" dirty="0">
                <a:latin typeface="Times New Roman"/>
                <a:cs typeface="Times New Roman"/>
              </a:rPr>
              <a:t> </a:t>
            </a:r>
            <a:r>
              <a:rPr sz="1000" dirty="0">
                <a:latin typeface="Times New Roman"/>
                <a:cs typeface="Times New Roman"/>
              </a:rPr>
              <a:t>p </a:t>
            </a:r>
            <a:r>
              <a:rPr sz="1000" spc="-3" dirty="0">
                <a:latin typeface="Times New Roman"/>
                <a:cs typeface="Times New Roman"/>
              </a:rPr>
              <a:t>314</a:t>
            </a:r>
            <a:endParaRPr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object 2"/>
          <p:cNvSpPr txBox="1"/>
          <p:nvPr/>
        </p:nvSpPr>
        <p:spPr>
          <a:xfrm>
            <a:off x="3867212" y="487825"/>
            <a:ext cx="1661049" cy="316342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456399" indent="-447916">
              <a:spcBef>
                <a:spcPts val="67"/>
              </a:spcBef>
              <a:buFont typeface="Wingdings"/>
              <a:buChar char=""/>
              <a:tabLst>
                <a:tab pos="455975" algn="l"/>
                <a:tab pos="456399" algn="l"/>
              </a:tabLst>
            </a:pPr>
            <a:r>
              <a:rPr sz="2000" spc="-3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D</a:t>
            </a:r>
            <a:r>
              <a:rPr sz="2000" spc="-3" dirty="0">
                <a:latin typeface="Times New Roman"/>
                <a:cs typeface="Times New Roman"/>
              </a:rPr>
              <a:t>ITAL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048635" name="object 4"/>
          <p:cNvSpPr txBox="1"/>
          <p:nvPr/>
        </p:nvSpPr>
        <p:spPr>
          <a:xfrm>
            <a:off x="850282" y="804168"/>
            <a:ext cx="7468218" cy="4196764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v"/>
            </a:pPr>
            <a:r>
              <a:rPr sz="1833" b="1" spc="-3" dirty="0">
                <a:latin typeface="Times New Roman"/>
                <a:cs typeface="Times New Roman"/>
              </a:rPr>
              <a:t>DEVERÁ</a:t>
            </a:r>
            <a:r>
              <a:rPr sz="1833" b="1" dirty="0">
                <a:latin typeface="Times New Roman"/>
                <a:cs typeface="Times New Roman"/>
              </a:rPr>
              <a:t> </a:t>
            </a:r>
            <a:r>
              <a:rPr sz="1833" b="1" spc="-3" dirty="0">
                <a:latin typeface="Times New Roman"/>
                <a:cs typeface="Times New Roman"/>
              </a:rPr>
              <a:t>CONTER:</a:t>
            </a:r>
            <a:r>
              <a:rPr sz="1833" b="1" dirty="0">
                <a:latin typeface="Times New Roman"/>
                <a:cs typeface="Times New Roman"/>
              </a:rPr>
              <a:t> </a:t>
            </a:r>
            <a:endParaRPr lang="pt-BR" sz="1833" b="1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objeto</a:t>
            </a:r>
            <a:r>
              <a:rPr sz="1833" b="1" spc="-3" dirty="0">
                <a:latin typeface="Times New Roman"/>
                <a:cs typeface="Times New Roman"/>
              </a:rPr>
              <a:t>;</a:t>
            </a:r>
            <a:r>
              <a:rPr sz="1833" b="1" dirty="0">
                <a:latin typeface="Times New Roman"/>
                <a:cs typeface="Times New Roman"/>
              </a:rPr>
              <a:t> </a:t>
            </a:r>
            <a:endParaRPr lang="pt-BR" sz="1833" b="1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convocação</a:t>
            </a:r>
            <a:r>
              <a:rPr sz="1833" b="1" spc="-3" dirty="0">
                <a:latin typeface="Times New Roman"/>
                <a:cs typeface="Times New Roman"/>
              </a:rPr>
              <a:t>; </a:t>
            </a:r>
            <a:r>
              <a:rPr sz="1833" b="1" dirty="0">
                <a:latin typeface="Times New Roman"/>
                <a:cs typeface="Times New Roman"/>
              </a:rPr>
              <a:t> </a:t>
            </a:r>
            <a:endParaRPr lang="pt-BR" sz="1833" b="1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julgamento</a:t>
            </a:r>
            <a:r>
              <a:rPr sz="1833" b="1" spc="-3" dirty="0">
                <a:latin typeface="Times New Roman"/>
                <a:cs typeface="Times New Roman"/>
              </a:rPr>
              <a:t>;</a:t>
            </a:r>
            <a:r>
              <a:rPr sz="1833" b="1" spc="237" dirty="0">
                <a:latin typeface="Times New Roman"/>
                <a:cs typeface="Times New Roman"/>
              </a:rPr>
              <a:t> </a:t>
            </a:r>
            <a:endParaRPr lang="pt-BR" sz="1833" b="1" spc="237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habilitação</a:t>
            </a:r>
            <a:r>
              <a:rPr sz="1833" b="1" spc="-3" dirty="0">
                <a:latin typeface="Times New Roman"/>
                <a:cs typeface="Times New Roman"/>
              </a:rPr>
              <a:t>;</a:t>
            </a:r>
            <a:r>
              <a:rPr sz="1833" b="1" spc="254" dirty="0">
                <a:latin typeface="Times New Roman"/>
                <a:cs typeface="Times New Roman"/>
              </a:rPr>
              <a:t> </a:t>
            </a:r>
            <a:endParaRPr lang="pt-BR" sz="1833" b="1" spc="254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recursos</a:t>
            </a:r>
            <a:r>
              <a:rPr sz="1833" b="1" spc="-3" dirty="0">
                <a:latin typeface="Times New Roman"/>
                <a:cs typeface="Times New Roman"/>
              </a:rPr>
              <a:t>;</a:t>
            </a:r>
            <a:r>
              <a:rPr sz="1833" b="1" spc="241" dirty="0">
                <a:latin typeface="Times New Roman"/>
                <a:cs typeface="Times New Roman"/>
              </a:rPr>
              <a:t> </a:t>
            </a:r>
            <a:endParaRPr lang="pt-BR" sz="1833" b="1" spc="241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latin typeface="Times New Roman"/>
                <a:cs typeface="Times New Roman"/>
              </a:rPr>
              <a:t>penalidades</a:t>
            </a:r>
            <a:r>
              <a:rPr sz="1833" b="1" spc="-3" dirty="0">
                <a:latin typeface="Times New Roman"/>
                <a:cs typeface="Times New Roman"/>
              </a:rPr>
              <a:t>;</a:t>
            </a:r>
            <a:r>
              <a:rPr sz="1833" b="1" spc="241" dirty="0">
                <a:latin typeface="Times New Roman"/>
                <a:cs typeface="Times New Roman"/>
              </a:rPr>
              <a:t> </a:t>
            </a:r>
            <a:endParaRPr lang="pt-BR" sz="1833" b="1" spc="241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fiscalização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;</a:t>
            </a:r>
            <a:r>
              <a:rPr sz="1833" b="1" spc="237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endParaRPr lang="pt-BR" sz="1833" b="1" spc="237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gestão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257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do contrato; </a:t>
            </a:r>
            <a:endParaRPr lang="pt-BR" sz="1833" b="1" spc="-3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entrega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; </a:t>
            </a:r>
            <a:endParaRPr lang="pt-BR" sz="1833" b="1" spc="-3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pagamento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. </a:t>
            </a:r>
            <a:endParaRPr lang="pt-BR" sz="1833" b="1" spc="-3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declaração</a:t>
            </a:r>
            <a:r>
              <a:rPr sz="1833" spc="-3" dirty="0">
                <a:solidFill>
                  <a:srgbClr val="FF0000"/>
                </a:solidFill>
                <a:latin typeface="Times New Roman"/>
                <a:cs typeface="Times New Roman"/>
              </a:rPr>
              <a:t> de </a:t>
            </a:r>
            <a:r>
              <a:rPr sz="183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spc="-3" dirty="0">
                <a:solidFill>
                  <a:srgbClr val="FF0000"/>
                </a:solidFill>
                <a:latin typeface="Times New Roman"/>
                <a:cs typeface="Times New Roman"/>
              </a:rPr>
              <a:t>que</a:t>
            </a:r>
            <a:r>
              <a:rPr sz="183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spc="-3" dirty="0">
                <a:solidFill>
                  <a:srgbClr val="FF0000"/>
                </a:solidFill>
                <a:latin typeface="Times New Roman"/>
                <a:cs typeface="Times New Roman"/>
              </a:rPr>
              <a:t>as</a:t>
            </a:r>
            <a:r>
              <a:rPr sz="1833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propostas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compreendem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a</a:t>
            </a:r>
            <a:r>
              <a:rPr sz="1833" b="1" spc="26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integralidade</a:t>
            </a:r>
            <a:r>
              <a:rPr sz="1833" b="1" spc="26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dos 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custos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para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atendimento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>
                <a:solidFill>
                  <a:srgbClr val="FF0000"/>
                </a:solidFill>
                <a:latin typeface="Times New Roman"/>
                <a:cs typeface="Times New Roman"/>
              </a:rPr>
              <a:t>dos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direitos</a:t>
            </a:r>
            <a:r>
              <a:rPr sz="1833" b="1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33" b="1" spc="-3" dirty="0" err="1">
                <a:solidFill>
                  <a:srgbClr val="FF0000"/>
                </a:solidFill>
                <a:latin typeface="Times New Roman"/>
                <a:cs typeface="Times New Roman"/>
              </a:rPr>
              <a:t>trabalhistas</a:t>
            </a:r>
            <a:r>
              <a:rPr lang="pt-BR" sz="1833" spc="-3" dirty="0">
                <a:solidFill>
                  <a:srgbClr val="FF0000"/>
                </a:solidFill>
                <a:latin typeface="Times New Roman"/>
                <a:cs typeface="Times New Roman"/>
              </a:rPr>
              <a:t> [Habilitação]</a:t>
            </a:r>
            <a:r>
              <a:rPr lang="pt-BR" sz="1833" dirty="0">
                <a:solidFill>
                  <a:srgbClr val="FF0000"/>
                </a:solidFill>
                <a:latin typeface="Times New Roman"/>
                <a:cs typeface="Times New Roman"/>
              </a:rPr>
              <a:t>;</a:t>
            </a:r>
            <a:endParaRPr sz="1833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2" name="Retângulo de cantos arredondados 1"/>
          <p:cNvSpPr/>
          <p:nvPr/>
        </p:nvSpPr>
        <p:spPr>
          <a:xfrm>
            <a:off x="6096001" y="1397000"/>
            <a:ext cx="1647239" cy="63500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ETP</a:t>
            </a:r>
          </a:p>
        </p:txBody>
      </p:sp>
      <p:cxnSp>
        <p:nvCxnSpPr>
          <p:cNvPr id="4" name="Conector de seta reta 3"/>
          <p:cNvCxnSpPr/>
          <p:nvPr/>
        </p:nvCxnSpPr>
        <p:spPr>
          <a:xfrm flipH="1" flipV="1">
            <a:off x="2476500" y="1397000"/>
            <a:ext cx="3429000" cy="127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de seta reta 8"/>
          <p:cNvCxnSpPr/>
          <p:nvPr/>
        </p:nvCxnSpPr>
        <p:spPr>
          <a:xfrm flipH="1">
            <a:off x="2476500" y="1656474"/>
            <a:ext cx="342900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 flipH="1">
            <a:off x="2476500" y="1815224"/>
            <a:ext cx="3429000" cy="4247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/>
          <p:nvPr/>
        </p:nvCxnSpPr>
        <p:spPr>
          <a:xfrm flipH="1">
            <a:off x="2484164" y="1942225"/>
            <a:ext cx="3429000" cy="12327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e seta reta 16"/>
          <p:cNvCxnSpPr/>
          <p:nvPr/>
        </p:nvCxnSpPr>
        <p:spPr>
          <a:xfrm flipH="1">
            <a:off x="3111501" y="2069225"/>
            <a:ext cx="2801663" cy="14232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/>
          <p:nvPr/>
        </p:nvCxnSpPr>
        <p:spPr>
          <a:xfrm flipH="1">
            <a:off x="2984501" y="2196225"/>
            <a:ext cx="2928663" cy="15502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C25D7A9A-CC73-93ED-16E2-6F943248009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27584" y="913284"/>
            <a:ext cx="7201048" cy="480125"/>
          </a:xfrm>
          <a:prstGeom prst="rect">
            <a:avLst/>
          </a:prstGeom>
          <a:noFill/>
        </p:spPr>
        <p:txBody>
          <a:bodyPr wrap="square" lIns="79242" tIns="39621" rIns="79242" bIns="39621" rtlCol="0">
            <a:spAutoFit/>
          </a:bodyPr>
          <a:lstStyle/>
          <a:p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37 - CF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375249F-46AB-3189-F0AA-C9536FD61B32}"/>
              </a:ext>
            </a:extLst>
          </p:cNvPr>
          <p:cNvSpPr txBox="1">
            <a:spLocks/>
          </p:cNvSpPr>
          <p:nvPr/>
        </p:nvSpPr>
        <p:spPr>
          <a:xfrm>
            <a:off x="643466" y="1393409"/>
            <a:ext cx="7857067" cy="3847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XXI -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ressalvados os casos especificados na legislação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as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obras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serviços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compras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alienações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serão contratados mediante processo de licitação pública 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 assegure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igualdade de condições a todos os concorrentes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com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cláusulas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estabeleçam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obrigações de pagamento,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mantidas as condições efetivas da proposta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nos termos da lei, o qual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somente permitirá as exigências de qualificação técnica e econômica indispensáveis à garantia do cumprimento das obrigações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pt-BR" sz="2600" dirty="0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9291119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object 2"/>
          <p:cNvSpPr txBox="1"/>
          <p:nvPr/>
        </p:nvSpPr>
        <p:spPr>
          <a:xfrm>
            <a:off x="3867212" y="487825"/>
            <a:ext cx="1661049" cy="316342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456399" indent="-447916">
              <a:spcBef>
                <a:spcPts val="67"/>
              </a:spcBef>
              <a:buFont typeface="Wingdings"/>
              <a:buChar char=""/>
              <a:tabLst>
                <a:tab pos="455975" algn="l"/>
                <a:tab pos="456399" algn="l"/>
              </a:tabLst>
            </a:pPr>
            <a:r>
              <a:rPr sz="2000" spc="-3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D</a:t>
            </a:r>
            <a:r>
              <a:rPr sz="2000" spc="-3" dirty="0">
                <a:latin typeface="Times New Roman"/>
                <a:cs typeface="Times New Roman"/>
              </a:rPr>
              <a:t>ITAL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048635" name="object 4"/>
          <p:cNvSpPr txBox="1"/>
          <p:nvPr/>
        </p:nvSpPr>
        <p:spPr>
          <a:xfrm>
            <a:off x="1099290" y="1079501"/>
            <a:ext cx="7028711" cy="3561398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167" b="1" spc="-3" dirty="0">
                <a:latin typeface="Times New Roman"/>
                <a:cs typeface="Times New Roman"/>
              </a:rPr>
              <a:t>Minutas [editais e contratos] e cláusulas padronizadas, sempre que possível;</a:t>
            </a:r>
          </a:p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endParaRPr lang="pt-BR" sz="2167" b="1" spc="-3" dirty="0">
              <a:latin typeface="Times New Roman"/>
              <a:cs typeface="Times New Roman"/>
            </a:endParaRPr>
          </a:p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167" b="1" spc="-3" dirty="0">
                <a:latin typeface="Times New Roman"/>
                <a:cs typeface="Times New Roman"/>
              </a:rPr>
              <a:t>Dispensa de Parecer Jurídico;</a:t>
            </a:r>
          </a:p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endParaRPr lang="pt-BR" sz="2167" b="1" spc="-3" dirty="0">
              <a:latin typeface="Times New Roman"/>
              <a:cs typeface="Times New Roman"/>
            </a:endParaRPr>
          </a:p>
          <a:p>
            <a:pPr marL="8483" marR="3393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</a:pPr>
            <a:endParaRPr lang="pt-BR" sz="2167" b="1" spc="-3" dirty="0">
              <a:latin typeface="Times New Roman"/>
              <a:cs typeface="Times New Roman"/>
            </a:endParaRPr>
          </a:p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endParaRPr lang="pt-BR" sz="1833" b="1" spc="-3" dirty="0">
              <a:latin typeface="Times New Roman"/>
              <a:cs typeface="Times New Roman"/>
            </a:endParaRPr>
          </a:p>
          <a:p>
            <a:pPr marL="294222" marR="3393" indent="-285739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Ø"/>
            </a:pPr>
            <a:endParaRPr lang="pt-BR" sz="1833" b="1" spc="-3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v"/>
            </a:pPr>
            <a:endParaRPr lang="pt-BR" sz="1833" b="1" spc="-3" dirty="0">
              <a:latin typeface="Times New Roman"/>
              <a:cs typeface="Times New Roman"/>
            </a:endParaRPr>
          </a:p>
          <a:p>
            <a:pPr marL="246598" marR="3393" indent="-238115" algn="just">
              <a:lnSpc>
                <a:spcPct val="110500"/>
              </a:lnSpc>
              <a:spcBef>
                <a:spcPts val="67"/>
              </a:spcBef>
              <a:buClr>
                <a:srgbClr val="FF0000"/>
              </a:buClr>
              <a:buFont typeface="Wingdings" pitchFamily="2" charset="2"/>
              <a:buChar char="v"/>
            </a:pPr>
            <a:endParaRPr sz="1833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320424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CaixaDeTexto 2"/>
          <p:cNvSpPr txBox="1"/>
          <p:nvPr/>
        </p:nvSpPr>
        <p:spPr>
          <a:xfrm>
            <a:off x="674427" y="1905000"/>
            <a:ext cx="76835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Art. 25.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[...]</a:t>
            </a:r>
          </a:p>
          <a:p>
            <a:pPr algn="just"/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§ 3º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Todos os elementos do edital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, incluídos minuta de contrato, termos de referência, anteprojeto, projetos e outros anexos,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deverão ser divulgados em sítio eletrônico oficial na mesma data de divulgação do edital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sem necessidade de registro ou de identificação para acesso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pt-BR" sz="1500" dirty="0"/>
          </a:p>
        </p:txBody>
      </p:sp>
      <p:sp>
        <p:nvSpPr>
          <p:cNvPr id="1048645" name="CaixaDeTexto 3"/>
          <p:cNvSpPr txBox="1"/>
          <p:nvPr/>
        </p:nvSpPr>
        <p:spPr>
          <a:xfrm>
            <a:off x="946211" y="1079500"/>
            <a:ext cx="69063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SENHA OU RESTRIÇÃO DE ACESSO</a:t>
            </a:r>
          </a:p>
        </p:txBody>
      </p:sp>
      <p:sp>
        <p:nvSpPr>
          <p:cNvPr id="1048646" name="object 2"/>
          <p:cNvSpPr txBox="1"/>
          <p:nvPr/>
        </p:nvSpPr>
        <p:spPr>
          <a:xfrm>
            <a:off x="3867212" y="487825"/>
            <a:ext cx="1661049" cy="316342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456399" indent="-447916">
              <a:spcBef>
                <a:spcPts val="67"/>
              </a:spcBef>
              <a:buFont typeface="Wingdings"/>
              <a:buChar char=""/>
              <a:tabLst>
                <a:tab pos="455975" algn="l"/>
                <a:tab pos="456399" algn="l"/>
              </a:tabLst>
            </a:pPr>
            <a:r>
              <a:rPr sz="2000" spc="-3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D</a:t>
            </a:r>
            <a:r>
              <a:rPr sz="2000" spc="-3" dirty="0">
                <a:latin typeface="Times New Roman"/>
                <a:cs typeface="Times New Roman"/>
              </a:rPr>
              <a:t>ITAL</a:t>
            </a:r>
            <a:endParaRPr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CaixaDeTexto 3"/>
          <p:cNvSpPr txBox="1"/>
          <p:nvPr/>
        </p:nvSpPr>
        <p:spPr>
          <a:xfrm>
            <a:off x="657881" y="1016000"/>
            <a:ext cx="768350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Art. 25.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[...]</a:t>
            </a:r>
          </a:p>
          <a:p>
            <a:pPr algn="just"/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§ 7º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Independentemente do prazo de duração do contrato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, será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obrigatória a previsão no edital de </a:t>
            </a:r>
            <a:r>
              <a:rPr lang="pt-BR" sz="2500" b="1" u="sng" dirty="0">
                <a:latin typeface="Times New Roman" pitchFamily="18" charset="0"/>
                <a:cs typeface="Times New Roman" pitchFamily="18" charset="0"/>
              </a:rPr>
              <a:t>índice de reajustamento de preço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, com </a:t>
            </a:r>
            <a:r>
              <a:rPr lang="pt-BR" sz="2500" b="1" u="sng" dirty="0">
                <a:latin typeface="Times New Roman" pitchFamily="18" charset="0"/>
                <a:cs typeface="Times New Roman" pitchFamily="18" charset="0"/>
              </a:rPr>
              <a:t>data-base vinculada à data do orçamento estimado 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com a possibilidade de ser estabelecido </a:t>
            </a:r>
            <a:r>
              <a:rPr lang="pt-BR" sz="2500" b="1" u="sng" dirty="0">
                <a:latin typeface="Times New Roman" pitchFamily="18" charset="0"/>
                <a:cs typeface="Times New Roman" pitchFamily="18" charset="0"/>
              </a:rPr>
              <a:t>mais de um índice específico 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ou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setorial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, em conformidade com a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realidade de mercado 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dos respectivos insumos.</a:t>
            </a:r>
          </a:p>
        </p:txBody>
      </p:sp>
      <p:sp>
        <p:nvSpPr>
          <p:cNvPr id="1048648" name="object 2"/>
          <p:cNvSpPr txBox="1"/>
          <p:nvPr/>
        </p:nvSpPr>
        <p:spPr>
          <a:xfrm>
            <a:off x="3867212" y="487825"/>
            <a:ext cx="1661049" cy="316342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456399" indent="-447916">
              <a:spcBef>
                <a:spcPts val="67"/>
              </a:spcBef>
              <a:buFont typeface="Wingdings"/>
              <a:buChar char=""/>
              <a:tabLst>
                <a:tab pos="455975" algn="l"/>
                <a:tab pos="456399" algn="l"/>
              </a:tabLst>
            </a:pPr>
            <a:r>
              <a:rPr sz="2000" spc="-3" dirty="0">
                <a:latin typeface="Times New Roman"/>
                <a:cs typeface="Times New Roman"/>
              </a:rPr>
              <a:t>E</a:t>
            </a:r>
            <a:r>
              <a:rPr sz="2000" dirty="0">
                <a:latin typeface="Times New Roman"/>
                <a:cs typeface="Times New Roman"/>
              </a:rPr>
              <a:t>D</a:t>
            </a:r>
            <a:r>
              <a:rPr sz="2000" spc="-3" dirty="0">
                <a:latin typeface="Times New Roman"/>
                <a:cs typeface="Times New Roman"/>
              </a:rPr>
              <a:t>ITAL</a:t>
            </a:r>
            <a:endParaRPr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LOCAIS DE PUBLICAÇÃO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1594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object 8"/>
          <p:cNvSpPr txBox="1"/>
          <p:nvPr/>
        </p:nvSpPr>
        <p:spPr>
          <a:xfrm>
            <a:off x="1365250" y="187386"/>
            <a:ext cx="5016500" cy="2073190"/>
          </a:xfrm>
          <a:prstGeom prst="rect">
            <a:avLst/>
          </a:prstGeom>
        </p:spPr>
        <p:txBody>
          <a:bodyPr vert="horz" wrap="square" lIns="0" tIns="8059" rIns="0" bIns="0" rtlCol="0">
            <a:spAutoFit/>
          </a:bodyPr>
          <a:lstStyle/>
          <a:p>
            <a:pPr marL="246598" indent="-238115">
              <a:spcBef>
                <a:spcPts val="63"/>
              </a:spcBef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pt-BR" sz="2167" b="1" spc="-3" dirty="0">
                <a:latin typeface="Times New Roman"/>
                <a:cs typeface="Times New Roman"/>
              </a:rPr>
              <a:t>Locais de publicação:</a:t>
            </a:r>
          </a:p>
          <a:p>
            <a:pPr marL="8483">
              <a:spcBef>
                <a:spcPts val="63"/>
              </a:spcBef>
            </a:pPr>
            <a:r>
              <a:rPr lang="pt-BR" sz="2167" spc="-3" dirty="0">
                <a:latin typeface="Times New Roman"/>
                <a:cs typeface="Times New Roman"/>
              </a:rPr>
              <a:t> - Portal Nacional de Contratações Públicas;</a:t>
            </a:r>
          </a:p>
          <a:p>
            <a:pPr marL="8483">
              <a:spcBef>
                <a:spcPts val="63"/>
              </a:spcBef>
            </a:pPr>
            <a:r>
              <a:rPr lang="pt-BR" sz="2167" spc="-3" dirty="0">
                <a:latin typeface="Times New Roman"/>
                <a:cs typeface="Times New Roman"/>
              </a:rPr>
              <a:t> - Site do Órgão</a:t>
            </a:r>
          </a:p>
          <a:p>
            <a:pPr marL="8483">
              <a:spcBef>
                <a:spcPts val="63"/>
              </a:spcBef>
            </a:pPr>
            <a:r>
              <a:rPr lang="pt-BR" sz="2167" spc="-3" dirty="0">
                <a:latin typeface="Times New Roman"/>
                <a:cs typeface="Times New Roman"/>
              </a:rPr>
              <a:t> - Diário Oficial respectivo;</a:t>
            </a:r>
          </a:p>
          <a:p>
            <a:pPr marL="223564" indent="-215627">
              <a:spcBef>
                <a:spcPts val="63"/>
              </a:spcBef>
              <a:buFontTx/>
              <a:buChar char="-"/>
            </a:pPr>
            <a:r>
              <a:rPr lang="pt-BR" sz="2167" spc="-3" dirty="0">
                <a:latin typeface="Times New Roman"/>
                <a:cs typeface="Times New Roman"/>
              </a:rPr>
              <a:t>Jornal de grande circulação</a:t>
            </a:r>
          </a:p>
          <a:p>
            <a:pPr marL="223564" indent="-215627">
              <a:spcBef>
                <a:spcPts val="63"/>
              </a:spcBef>
              <a:buFontTx/>
              <a:buChar char="-"/>
            </a:pPr>
            <a:r>
              <a:rPr lang="pt-BR" sz="2167" spc="-3" dirty="0">
                <a:latin typeface="Times New Roman"/>
                <a:cs typeface="Times New Roman"/>
              </a:rPr>
              <a:t>JGC local – 31/12</a:t>
            </a:r>
            <a:endParaRPr sz="2167" dirty="0">
              <a:latin typeface="Times New Roman"/>
              <a:cs typeface="Times New Roman"/>
            </a:endParaRPr>
          </a:p>
        </p:txBody>
      </p:sp>
      <p:graphicFrame>
        <p:nvGraphicFramePr>
          <p:cNvPr id="4194304" name="object 9"/>
          <p:cNvGraphicFramePr>
            <a:graphicFrameLocks noGrp="1"/>
          </p:cNvGraphicFramePr>
          <p:nvPr/>
        </p:nvGraphicFramePr>
        <p:xfrm>
          <a:off x="570236" y="2540000"/>
          <a:ext cx="7997272" cy="29475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7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6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2400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00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00"/>
                        </a:lnSpc>
                      </a:pPr>
                      <a:r>
                        <a:rPr sz="25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PNCP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64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SITE</a:t>
                      </a:r>
                      <a:r>
                        <a:rPr sz="2500" spc="-40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DO</a:t>
                      </a:r>
                      <a:endParaRPr sz="25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70"/>
                        </a:lnSpc>
                      </a:pPr>
                      <a:r>
                        <a:rPr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ÓRGÃO/ENTE</a:t>
                      </a:r>
                      <a:endParaRPr sz="25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98450">
                        <a:lnSpc>
                          <a:spcPts val="1800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298450">
                        <a:lnSpc>
                          <a:spcPts val="1800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298450">
                        <a:lnSpc>
                          <a:spcPts val="1800"/>
                        </a:lnSpc>
                      </a:pPr>
                      <a:r>
                        <a:rPr sz="25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D.</a:t>
                      </a:r>
                      <a:r>
                        <a:rPr sz="2500" spc="-5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O.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</a:pPr>
                      <a:endParaRPr lang="pt-BR" sz="2500" spc="-5" dirty="0">
                        <a:solidFill>
                          <a:srgbClr val="FFFF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sz="25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JORNAL</a:t>
                      </a:r>
                      <a:r>
                        <a:rPr sz="2500" spc="-3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GC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JORNAL</a:t>
                      </a:r>
                      <a:r>
                        <a:rPr lang="pt-BR" sz="2500" spc="-3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pt-BR"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GC Local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5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Municípios 31/12/23</a:t>
                      </a:r>
                      <a:endParaRPr lang="pt-BR" sz="25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3505">
                <a:tc>
                  <a:txBody>
                    <a:bodyPr/>
                    <a:lstStyle/>
                    <a:p>
                      <a:pPr marR="15875" algn="ctr">
                        <a:lnSpc>
                          <a:spcPct val="100000"/>
                        </a:lnSpc>
                      </a:pP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marR="15875" algn="ctr">
                        <a:lnSpc>
                          <a:spcPct val="100000"/>
                        </a:lnSpc>
                      </a:pPr>
                      <a:r>
                        <a:rPr sz="2500" spc="-5" dirty="0" err="1">
                          <a:latin typeface="Times New Roman"/>
                          <a:cs typeface="Times New Roman"/>
                        </a:rPr>
                        <a:t>Edital</a:t>
                      </a:r>
                      <a:r>
                        <a:rPr sz="25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5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latin typeface="Times New Roman"/>
                          <a:cs typeface="Times New Roman"/>
                        </a:rPr>
                        <a:t>anexos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lvl="1" algn="ctr">
                        <a:lnSpc>
                          <a:spcPct val="100000"/>
                        </a:lnSpc>
                      </a:pP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500" spc="-5" dirty="0" err="1">
                          <a:latin typeface="Times New Roman"/>
                          <a:cs typeface="Times New Roman"/>
                        </a:rPr>
                        <a:t>Edital</a:t>
                      </a:r>
                      <a:r>
                        <a:rPr sz="2500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500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500" spc="-5" dirty="0">
                          <a:latin typeface="Times New Roman"/>
                          <a:cs typeface="Times New Roman"/>
                        </a:rPr>
                        <a:t>anexos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500" spc="-5" dirty="0">
                          <a:latin typeface="Times New Roman"/>
                          <a:cs typeface="Times New Roman"/>
                        </a:rPr>
                        <a:t>[facultado]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500" spc="-5" dirty="0" err="1">
                          <a:latin typeface="Times New Roman"/>
                          <a:cs typeface="Times New Roman"/>
                        </a:rPr>
                        <a:t>Extrato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500" spc="-5" dirty="0" err="1">
                          <a:latin typeface="Times New Roman"/>
                          <a:cs typeface="Times New Roman"/>
                        </a:rPr>
                        <a:t>Extrato</a:t>
                      </a: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1800" spc="-5" dirty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[Consórcio]</a:t>
                      </a:r>
                      <a:endParaRPr sz="18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BR" sz="2500" spc="-5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BR" sz="2500" spc="-5" dirty="0">
                          <a:latin typeface="Times New Roman"/>
                          <a:cs typeface="Times New Roman"/>
                        </a:rPr>
                        <a:t>Extrato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5842000" y="1700348"/>
            <a:ext cx="2476500" cy="3810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OBRIGATÓRIA</a:t>
            </a:r>
          </a:p>
        </p:txBody>
      </p:sp>
      <p:cxnSp>
        <p:nvCxnSpPr>
          <p:cNvPr id="5" name="Conector de seta reta 4"/>
          <p:cNvCxnSpPr/>
          <p:nvPr/>
        </p:nvCxnSpPr>
        <p:spPr>
          <a:xfrm flipH="1">
            <a:off x="2032000" y="1957886"/>
            <a:ext cx="3683000" cy="522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>
            <a:off x="6032500" y="2151925"/>
            <a:ext cx="0" cy="261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de seta reta 8"/>
          <p:cNvCxnSpPr/>
          <p:nvPr/>
        </p:nvCxnSpPr>
        <p:spPr>
          <a:xfrm>
            <a:off x="7239000" y="2151925"/>
            <a:ext cx="63500" cy="261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9"/>
          <p:cNvCxnSpPr/>
          <p:nvPr/>
        </p:nvCxnSpPr>
        <p:spPr>
          <a:xfrm flipH="1">
            <a:off x="5016500" y="2024925"/>
            <a:ext cx="696310" cy="388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PRAZOS DE PUBLICAÇÃO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4716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object 2"/>
          <p:cNvSpPr txBox="1"/>
          <p:nvPr/>
        </p:nvSpPr>
        <p:spPr>
          <a:xfrm>
            <a:off x="1016000" y="211579"/>
            <a:ext cx="6794500" cy="290631"/>
          </a:xfrm>
          <a:prstGeom prst="rect">
            <a:avLst/>
          </a:prstGeom>
        </p:spPr>
        <p:txBody>
          <a:bodyPr vert="horz" wrap="square" lIns="0" tIns="8483" rIns="0" bIns="0" rtlCol="0">
            <a:spAutoFit/>
          </a:bodyPr>
          <a:lstStyle/>
          <a:p>
            <a:pPr marL="520448" indent="-512389" algn="ctr">
              <a:spcBef>
                <a:spcPts val="67"/>
              </a:spcBef>
              <a:buFont typeface="Wingdings"/>
              <a:buChar char=""/>
              <a:tabLst>
                <a:tab pos="520448" algn="l"/>
                <a:tab pos="520872" algn="l"/>
              </a:tabLst>
            </a:pPr>
            <a:r>
              <a:rPr lang="pt-BR" sz="1833" b="1" dirty="0">
                <a:latin typeface="Times New Roman"/>
                <a:cs typeface="Times New Roman"/>
              </a:rPr>
              <a:t>PERÍODO MÍNIMO ENTRE PUBLICAÇÃO E PROPOSTAS</a:t>
            </a:r>
            <a:endParaRPr sz="1833" b="1" dirty="0">
              <a:latin typeface="Times New Roman"/>
              <a:cs typeface="Times New Roman"/>
            </a:endParaRPr>
          </a:p>
        </p:txBody>
      </p:sp>
      <p:graphicFrame>
        <p:nvGraphicFramePr>
          <p:cNvPr id="4194305" name="object 7"/>
          <p:cNvGraphicFramePr>
            <a:graphicFrameLocks noGrp="1"/>
          </p:cNvGraphicFramePr>
          <p:nvPr/>
        </p:nvGraphicFramePr>
        <p:xfrm>
          <a:off x="1206501" y="647622"/>
          <a:ext cx="6720690" cy="49083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0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8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9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5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100" b="1" spc="-5" dirty="0">
                          <a:solidFill>
                            <a:srgbClr val="F1F1F1"/>
                          </a:solidFill>
                          <a:latin typeface="Times New Roman"/>
                          <a:cs typeface="Times New Roman"/>
                        </a:rPr>
                        <a:t>BENS</a:t>
                      </a: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62610">
                        <a:lnSpc>
                          <a:spcPct val="100000"/>
                        </a:lnSpc>
                      </a:pPr>
                      <a:r>
                        <a:rPr sz="2100" b="1" spc="-5" dirty="0">
                          <a:solidFill>
                            <a:srgbClr val="F1F1F1"/>
                          </a:solidFill>
                          <a:latin typeface="Times New Roman"/>
                          <a:cs typeface="Times New Roman"/>
                        </a:rPr>
                        <a:t>SERVIÇOS/OBRAS</a:t>
                      </a: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339">
                <a:tc>
                  <a:txBody>
                    <a:bodyPr/>
                    <a:lstStyle/>
                    <a:p>
                      <a:pPr marL="68580" marR="6159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menor</a:t>
                      </a:r>
                      <a:r>
                        <a:rPr sz="1700" spc="-4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preço</a:t>
                      </a:r>
                      <a:r>
                        <a:rPr sz="17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ou </a:t>
                      </a:r>
                      <a:r>
                        <a:rPr sz="1700" spc="-434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maior</a:t>
                      </a:r>
                      <a:r>
                        <a:rPr sz="1700" spc="-4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desconto</a:t>
                      </a:r>
                    </a:p>
                  </a:txBody>
                  <a:tcPr marL="0" marR="0" marT="3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700" b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64769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menor</a:t>
                      </a:r>
                      <a:r>
                        <a:rPr sz="1700" spc="34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preço</a:t>
                      </a:r>
                      <a:r>
                        <a:rPr sz="1700" spc="35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ou </a:t>
                      </a:r>
                      <a:r>
                        <a:rPr sz="1700" spc="-3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maior</a:t>
                      </a:r>
                      <a:r>
                        <a:rPr sz="1700" spc="-3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desconto</a:t>
                      </a:r>
                      <a:endParaRPr sz="17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serviços</a:t>
                      </a:r>
                      <a:r>
                        <a:rPr sz="1700" spc="28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r>
                        <a:rPr sz="1700" spc="27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obras</a:t>
                      </a:r>
                      <a:endParaRPr sz="17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comuns</a:t>
                      </a:r>
                      <a:endParaRPr sz="17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sz="17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Demais</a:t>
                      </a:r>
                      <a:r>
                        <a:rPr sz="1700" spc="-3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casos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</a:pPr>
                      <a:r>
                        <a:rPr sz="1700" b="1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menor</a:t>
                      </a:r>
                      <a:r>
                        <a:rPr sz="1700" spc="35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preço</a:t>
                      </a:r>
                      <a:r>
                        <a:rPr sz="1700" spc="36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ou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66675" marR="641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maior desconto 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serviços</a:t>
                      </a:r>
                      <a:r>
                        <a:rPr sz="1700" spc="27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r>
                        <a:rPr sz="1700" spc="26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obras </a:t>
                      </a:r>
                      <a:r>
                        <a:rPr sz="1700" spc="-3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especiais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sz="17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13">
                <a:tc rowSpan="4"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rowSpan="4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7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maior lance</a:t>
                      </a:r>
                      <a:endParaRPr lang="pt-BR" sz="1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150" marR="5715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700" b="1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 dias úteis</a:t>
                      </a:r>
                      <a:endParaRPr lang="pt-BR" sz="1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150" marR="5715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0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125"/>
                        </a:spcAft>
                      </a:pPr>
                      <a:r>
                        <a:rPr lang="pt-BR" sz="17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técnica e preço ou de melhor técnica ou conteúdo artístico</a:t>
                      </a:r>
                      <a:endParaRPr lang="pt-BR" sz="1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150" marR="5715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125"/>
                        </a:spcAft>
                      </a:pPr>
                      <a:r>
                        <a:rPr lang="pt-BR" sz="1700" b="1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 dias úteis.</a:t>
                      </a:r>
                      <a:endParaRPr lang="pt-BR" sz="1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150" marR="5715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8339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marR="502284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contrataç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ã</a:t>
                      </a:r>
                      <a:r>
                        <a:rPr sz="1700" dirty="0">
                          <a:latin typeface="Times New Roman" pitchFamily="18" charset="0"/>
                          <a:cs typeface="Times New Roman" pitchFamily="18" charset="0"/>
                        </a:rPr>
                        <a:t>o 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integrada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r>
                        <a:rPr sz="17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3188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 marR="64135">
                        <a:lnSpc>
                          <a:spcPct val="100000"/>
                        </a:lnSpc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demais</a:t>
                      </a:r>
                      <a:r>
                        <a:rPr sz="1700" spc="1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casos</a:t>
                      </a:r>
                      <a:r>
                        <a:rPr sz="1700" spc="17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ou </a:t>
                      </a:r>
                      <a:r>
                        <a:rPr sz="1700" spc="-38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contratação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spc="-5" dirty="0">
                          <a:latin typeface="Times New Roman" pitchFamily="18" charset="0"/>
                          <a:cs typeface="Times New Roman" pitchFamily="18" charset="0"/>
                        </a:rPr>
                        <a:t>semi-integrada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</a:pP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sz="1700" b="1" spc="-25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dias</a:t>
                      </a:r>
                      <a:r>
                        <a:rPr sz="1700" b="1" spc="-2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700" b="1" spc="-5" dirty="0">
                          <a:latin typeface="Times New Roman" pitchFamily="18" charset="0"/>
                          <a:cs typeface="Times New Roman" pitchFamily="18" charset="0"/>
                        </a:rPr>
                        <a:t>úteis</a:t>
                      </a:r>
                      <a:endParaRPr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1">
            <a:extLst>
              <a:ext uri="{FF2B5EF4-FFF2-40B4-BE49-F238E27FC236}">
                <a16:creationId xmlns:a16="http://schemas.microsoft.com/office/drawing/2014/main" id="{27E3C678-E1C5-2A7A-792B-BA5ABF40F711}"/>
              </a:ext>
            </a:extLst>
          </p:cNvPr>
          <p:cNvSpPr txBox="1"/>
          <p:nvPr/>
        </p:nvSpPr>
        <p:spPr>
          <a:xfrm>
            <a:off x="891646" y="1561356"/>
            <a:ext cx="7360708" cy="1754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39" indent="-285739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Modificações no edital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nova divulgação na mesma forma </a:t>
            </a: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de sua divulgação, </a:t>
            </a: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exceto quando a alteração não comprometer a formulação das propostas</a:t>
            </a:r>
          </a:p>
        </p:txBody>
      </p:sp>
    </p:spTree>
    <p:extLst>
      <p:ext uri="{BB962C8B-B14F-4D97-AF65-F5344CB8AC3E}">
        <p14:creationId xmlns:p14="http://schemas.microsoft.com/office/powerpoint/2010/main" val="41008858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CRITÉRIOS DE JULGAMENTO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4925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CaixaDeTexto 1"/>
          <p:cNvSpPr txBox="1"/>
          <p:nvPr/>
        </p:nvSpPr>
        <p:spPr>
          <a:xfrm>
            <a:off x="919288" y="467856"/>
            <a:ext cx="7440800" cy="4812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 algn="ctr">
              <a:buFont typeface="Wingdings" pitchFamily="2" charset="2"/>
              <a:buChar char="ü"/>
            </a:pPr>
            <a:r>
              <a:rPr lang="pt-BR" sz="2333" b="1" i="1" dirty="0">
                <a:latin typeface="Times New Roman" pitchFamily="18" charset="0"/>
                <a:cs typeface="Times New Roman" pitchFamily="18" charset="0"/>
              </a:rPr>
              <a:t>CRITÉRIOS DE JULGAMENTO</a:t>
            </a:r>
          </a:p>
          <a:p>
            <a:pPr lvl="0" algn="ctr"/>
            <a:r>
              <a:rPr lang="pt-BR" sz="2333" b="1" i="1" dirty="0">
                <a:latin typeface="Times New Roman" pitchFamily="18" charset="0"/>
                <a:cs typeface="Times New Roman" pitchFamily="18" charset="0"/>
              </a:rPr>
              <a:t> [TIPOS DE LICITAÇÃO]</a:t>
            </a:r>
          </a:p>
          <a:p>
            <a:pPr lvl="0"/>
            <a:endParaRPr lang="pt-BR" sz="2000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menor preço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[aquisição de produtos de limpeza]</a:t>
            </a:r>
          </a:p>
          <a:p>
            <a:pPr lvl="0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melhor técnica ou conteúdo artístico;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[premiações culturais]</a:t>
            </a:r>
          </a:p>
          <a:p>
            <a:pPr lvl="0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técnica e preço;  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[serviços da GEPAM]</a:t>
            </a:r>
          </a:p>
          <a:p>
            <a:pPr lvl="0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maior retorno econômico;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[contratos de eficiência]</a:t>
            </a:r>
          </a:p>
          <a:p>
            <a:pPr lvl="0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maior desconto;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[medicamentos]</a:t>
            </a:r>
          </a:p>
          <a:p>
            <a:br>
              <a:rPr lang="pt-BR" sz="1500" i="1" dirty="0"/>
            </a:br>
            <a:r>
              <a:rPr lang="pt-BR" sz="1500" i="1" dirty="0"/>
              <a:t> </a:t>
            </a:r>
            <a:endParaRPr lang="pt-BR" sz="1500" dirty="0"/>
          </a:p>
          <a:p>
            <a:endParaRPr lang="pt-BR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C25D7A9A-CC73-93ED-16E2-6F943248009C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27584" y="913284"/>
            <a:ext cx="7201048" cy="480125"/>
          </a:xfrm>
          <a:prstGeom prst="rect">
            <a:avLst/>
          </a:prstGeom>
          <a:noFill/>
        </p:spPr>
        <p:txBody>
          <a:bodyPr wrap="square" lIns="79242" tIns="39621" rIns="79242" bIns="39621" rtlCol="0">
            <a:spAutoFit/>
          </a:bodyPr>
          <a:lstStyle/>
          <a:p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37 - CF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35B156B-415E-FC83-3063-5AB71142E375}"/>
              </a:ext>
            </a:extLst>
          </p:cNvPr>
          <p:cNvSpPr txBox="1">
            <a:spLocks/>
          </p:cNvSpPr>
          <p:nvPr/>
        </p:nvSpPr>
        <p:spPr>
          <a:xfrm>
            <a:off x="643466" y="1633364"/>
            <a:ext cx="7857067" cy="2693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igualdade de condições a todos os concorrentes</a:t>
            </a:r>
            <a:b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mantidas as condições efetivas da proposta</a:t>
            </a:r>
            <a:b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t-BR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somente permitirá as exigências de qualificação técnica e econômica indispensáveis à garantia do cumprimento das obrigações</a:t>
            </a:r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  </a:t>
            </a:r>
          </a:p>
        </p:txBody>
      </p:sp>
    </p:spTree>
    <p:extLst>
      <p:ext uri="{BB962C8B-B14F-4D97-AF65-F5344CB8AC3E}">
        <p14:creationId xmlns:p14="http://schemas.microsoft.com/office/powerpoint/2010/main" val="2926985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125121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IMPUGNAÇÃO E ESCLARECIMENTO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8884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1">
            <a:extLst>
              <a:ext uri="{FF2B5EF4-FFF2-40B4-BE49-F238E27FC236}">
                <a16:creationId xmlns:a16="http://schemas.microsoft.com/office/drawing/2014/main" id="{09CA6922-9184-B605-8D14-71DA07927D86}"/>
              </a:ext>
            </a:extLst>
          </p:cNvPr>
          <p:cNvSpPr txBox="1"/>
          <p:nvPr/>
        </p:nvSpPr>
        <p:spPr>
          <a:xfrm>
            <a:off x="542396" y="1067234"/>
            <a:ext cx="8059208" cy="3580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 algn="ctr">
              <a:buFont typeface="Wingdings" pitchFamily="2" charset="2"/>
              <a:buChar char="ü"/>
            </a:pPr>
            <a:r>
              <a:rPr lang="pt-BR" sz="2167" b="1" i="1" dirty="0">
                <a:latin typeface="Times New Roman" pitchFamily="18" charset="0"/>
                <a:cs typeface="Times New Roman" pitchFamily="18" charset="0"/>
              </a:rPr>
              <a:t>IMPUGNAÇÕES E ESCLARECIMENTOS</a:t>
            </a:r>
          </a:p>
          <a:p>
            <a:pPr marL="238115" indent="-238115" algn="just">
              <a:buFont typeface="Wingdings" pitchFamily="2" charset="2"/>
              <a:buChar char="ü"/>
            </a:pPr>
            <a:endParaRPr lang="pt-BR" sz="2167" i="1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Impugnação [art. 164]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Qualquer pessoa 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irregularidade na aplicação da Lei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Protocolar: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 até 3 dias úteis antes da data de abertura;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Resposta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: será divulgada em sítio eletrônico oficial no prazo de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até 3 dias úteis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limitado ao último dia útil anterior à data da abertura do certame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/>
            <a:endParaRPr lang="pt-BR" sz="2333" dirty="0"/>
          </a:p>
          <a:p>
            <a:pPr lvl="0"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1500" dirty="0"/>
          </a:p>
        </p:txBody>
      </p:sp>
    </p:spTree>
    <p:extLst>
      <p:ext uri="{BB962C8B-B14F-4D97-AF65-F5344CB8AC3E}">
        <p14:creationId xmlns:p14="http://schemas.microsoft.com/office/powerpoint/2010/main" val="28734643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CaixaDeTexto 1"/>
          <p:cNvSpPr txBox="1"/>
          <p:nvPr/>
        </p:nvSpPr>
        <p:spPr>
          <a:xfrm>
            <a:off x="698500" y="825500"/>
            <a:ext cx="7810500" cy="3837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 algn="ctr">
              <a:buFont typeface="Wingdings" pitchFamily="2" charset="2"/>
              <a:buChar char="ü"/>
            </a:pPr>
            <a:r>
              <a:rPr lang="pt-BR" sz="2167" b="1" i="1" dirty="0">
                <a:latin typeface="Times New Roman" pitchFamily="18" charset="0"/>
                <a:cs typeface="Times New Roman" pitchFamily="18" charset="0"/>
              </a:rPr>
              <a:t>IMPUGNAÇÕES E ESCLARECIMENTOS</a:t>
            </a:r>
          </a:p>
          <a:p>
            <a:pPr marL="238115" indent="-238115" algn="just">
              <a:buFont typeface="Wingdings" pitchFamily="2" charset="2"/>
              <a:buChar char="ü"/>
            </a:pPr>
            <a:endParaRPr lang="pt-BR" sz="2167" i="1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Esclarecimentos [art. 164]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 - Qualquer pessoa </a:t>
            </a:r>
          </a:p>
          <a:p>
            <a:pPr marL="285739" indent="-285739" algn="just">
              <a:buFontTx/>
              <a:buChar char="-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solicitar esclarecimento sobre os termos do edital</a:t>
            </a:r>
          </a:p>
          <a:p>
            <a:pPr marL="285739" indent="-285739" algn="just">
              <a:buFontTx/>
              <a:buChar char="-"/>
            </a:pP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Efeito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vinculante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 [TCU e IN 73/22]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Protocolar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 o pedido até 3 dias úteis antes da data de abertura </a:t>
            </a:r>
          </a:p>
          <a:p>
            <a:pPr lvl="0"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000" b="1" dirty="0">
                <a:latin typeface="Times New Roman" pitchFamily="18" charset="0"/>
                <a:cs typeface="Times New Roman" pitchFamily="18" charset="0"/>
              </a:rPr>
              <a:t>Resposta</a:t>
            </a:r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: até 3 dias úteis, limitado ao último dia útil anterior à data da abertura do certame;</a:t>
            </a:r>
          </a:p>
          <a:p>
            <a:pPr lvl="0" algn="just"/>
            <a:endParaRPr lang="pt-BR" sz="2333" dirty="0"/>
          </a:p>
          <a:p>
            <a:pPr lvl="0"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pt-BR" sz="15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RECURSOS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2337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CaixaDeTexto 1"/>
          <p:cNvSpPr txBox="1"/>
          <p:nvPr/>
        </p:nvSpPr>
        <p:spPr>
          <a:xfrm>
            <a:off x="666750" y="712747"/>
            <a:ext cx="8027458" cy="1836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ü"/>
            </a:pPr>
            <a:r>
              <a:rPr lang="pt-BR" sz="2833" b="1" dirty="0">
                <a:latin typeface="Times New Roman" pitchFamily="18" charset="0"/>
                <a:cs typeface="Times New Roman" pitchFamily="18" charset="0"/>
              </a:rPr>
              <a:t>RECURSOS E PEDIDOS DE RECONSIDERAÇÃO</a:t>
            </a:r>
          </a:p>
          <a:p>
            <a:pPr marL="238115" indent="-238115" algn="just">
              <a:buFont typeface="Wingdings" pitchFamily="2" charset="2"/>
              <a:buChar char="Ø"/>
            </a:pPr>
            <a:endParaRPr lang="pt-BR" sz="2833" b="1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833" dirty="0">
                <a:latin typeface="Times New Roman" pitchFamily="18" charset="0"/>
                <a:cs typeface="Times New Roman" pitchFamily="18" charset="0"/>
              </a:rPr>
              <a:t> Efeito suspensivo, ambos;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CaixaDeTexto 1"/>
          <p:cNvSpPr txBox="1"/>
          <p:nvPr/>
        </p:nvSpPr>
        <p:spPr>
          <a:xfrm>
            <a:off x="698500" y="121196"/>
            <a:ext cx="7977956" cy="545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ü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RECURSOS</a:t>
            </a:r>
          </a:p>
          <a:p>
            <a:pPr marL="238115" indent="-238115" algn="just">
              <a:buFont typeface="Wingdings" pitchFamily="2" charset="2"/>
              <a:buChar char="Ø"/>
            </a:pPr>
            <a:endParaRPr lang="pt-BR" sz="2167" b="1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intenção de recorrer deverá ser manifestada imediatamente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sob pena de preclusão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38115" indent="-238115" algn="just">
              <a:buFont typeface="Wingdings" pitchFamily="2" charset="2"/>
              <a:buChar char="Ø"/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167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INs</a:t>
            </a:r>
            <a:r>
              <a:rPr lang="pt-BR" sz="2167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manifestação de recorrer: </a:t>
            </a:r>
            <a:r>
              <a:rPr lang="pt-BR" sz="2167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prazo não inferior a 10 min</a:t>
            </a:r>
            <a:r>
              <a:rPr lang="pt-BR" sz="2167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sob pena de preclusão;</a:t>
            </a:r>
          </a:p>
          <a:p>
            <a:pPr lvl="0"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3 dias úteis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contado da data de intimação ou de lavratura da ata, em face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julgamento das propostas,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ato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habilitação, inabilitação, anulação ou revogação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da licitação e extinção contratual unilateral;</a:t>
            </a:r>
          </a:p>
          <a:p>
            <a:pPr marL="238115" indent="-238115" algn="just">
              <a:buFont typeface="Wingdings" pitchFamily="2" charset="2"/>
              <a:buChar char="Ø"/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prazo para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contrarrazões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é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3 dias úteis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38115" indent="-238115" algn="just">
              <a:buFont typeface="Wingdings" pitchFamily="2" charset="2"/>
              <a:buChar char="Ø"/>
            </a:pPr>
            <a:endParaRPr lang="pt-BR" sz="2167" b="1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apreciação dar-se-á em fase única.</a:t>
            </a:r>
            <a:endParaRPr lang="pt-BR" sz="2167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3711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2" name="CaixaDeTexto 1"/>
          <p:cNvSpPr txBox="1"/>
          <p:nvPr/>
        </p:nvSpPr>
        <p:spPr>
          <a:xfrm>
            <a:off x="571500" y="127000"/>
            <a:ext cx="7783397" cy="568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ü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RECURSOS</a:t>
            </a:r>
          </a:p>
          <a:p>
            <a:pPr marL="285739" indent="-285739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dirigido à autoridade que tiver editado o ato ou proferido a decisão recorrida</a:t>
            </a:r>
          </a:p>
          <a:p>
            <a:pPr marL="285739" indent="-285739" algn="just">
              <a:lnSpc>
                <a:spcPct val="150000"/>
              </a:lnSpc>
              <a:buFont typeface="Wingdings" pitchFamily="2" charset="2"/>
              <a:buChar char="Ø"/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se não reconsiderar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o ato ou a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decisão no prazo de 3 (três) dias úteis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encaminhará o recurso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à autoridade superior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a qual deverá proferir sua decisão no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prazo máximo de 10 (dez) dias úteis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contado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do recebimento dos autos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39" indent="-285739" algn="just">
              <a:lnSpc>
                <a:spcPct val="150000"/>
              </a:lnSpc>
              <a:buFont typeface="Wingdings" pitchFamily="2" charset="2"/>
              <a:buChar char="Ø"/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acolhimento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do recurso implicará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invalidação apenas de ato insuscetível de aproveitamento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pt-BR" sz="15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3" name="CaixaDeTexto 1"/>
          <p:cNvSpPr txBox="1"/>
          <p:nvPr/>
        </p:nvSpPr>
        <p:spPr>
          <a:xfrm>
            <a:off x="698500" y="681931"/>
            <a:ext cx="79322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ü"/>
            </a:pPr>
            <a:r>
              <a:rPr lang="pt-BR" sz="2500" b="1" dirty="0">
                <a:latin typeface="Times New Roman" pitchFamily="18" charset="0"/>
                <a:cs typeface="Times New Roman" pitchFamily="18" charset="0"/>
              </a:rPr>
              <a:t>Pedido de reconsideração [art. 165, II]</a:t>
            </a:r>
          </a:p>
          <a:p>
            <a:pPr marL="238115" indent="-238115" algn="ctr">
              <a:buFont typeface="Wingdings" pitchFamily="2" charset="2"/>
              <a:buChar char="v"/>
            </a:pPr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ato do qual não caiba recurso hierárquico;</a:t>
            </a:r>
          </a:p>
          <a:p>
            <a:pPr marL="380985" indent="-380985" algn="just">
              <a:buFont typeface="Wingdings" pitchFamily="2" charset="2"/>
              <a:buChar char="Ø"/>
            </a:pPr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3 dias úteis, contado da data de intimação;</a:t>
            </a:r>
          </a:p>
          <a:p>
            <a:pPr marL="380985" indent="-380985" algn="just">
              <a:buFont typeface="Wingdings" pitchFamily="2" charset="2"/>
              <a:buChar char="Ø"/>
            </a:pPr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E, no caso de aplicação de sanção de declaração de inidoneidade – apresentado em até 15 dias úteis e apreciados em até 20 dias úteis</a:t>
            </a:r>
          </a:p>
          <a:p>
            <a:endParaRPr lang="pt-BR" sz="15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85292"/>
            <a:ext cx="6840761" cy="126403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HABILITAÇÃO </a:t>
            </a:r>
          </a:p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kern="0" spc="-3" dirty="0">
                <a:latin typeface="Josefin Sans" pitchFamily="2" charset="0"/>
              </a:rPr>
              <a:t>Pontos relevantes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7828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Retângulo 1"/>
          <p:cNvSpPr/>
          <p:nvPr/>
        </p:nvSpPr>
        <p:spPr>
          <a:xfrm>
            <a:off x="745454" y="825500"/>
            <a:ext cx="7747000" cy="3734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15" indent="-238115" algn="ctr">
              <a:buFont typeface="Wingdings" pitchFamily="2" charset="2"/>
              <a:buChar char="ü"/>
            </a:pPr>
            <a:r>
              <a:rPr lang="pt-BR" sz="2667" b="1" i="1" dirty="0">
                <a:latin typeface="Times New Roman" pitchFamily="18" charset="0"/>
                <a:cs typeface="Times New Roman" pitchFamily="18" charset="0"/>
              </a:rPr>
              <a:t>HABILITAÇÃO</a:t>
            </a:r>
            <a:endParaRPr lang="pt-BR" sz="2667" b="1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>
              <a:buFont typeface="Wingdings" pitchFamily="2" charset="2"/>
              <a:buChar char="Ø"/>
            </a:pPr>
            <a:endParaRPr lang="pt-BR" sz="1500" dirty="0"/>
          </a:p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Pode ser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realizada por processo eletrônico</a:t>
            </a:r>
          </a:p>
          <a:p>
            <a:pPr marL="238115" indent="-238115">
              <a:buFont typeface="Wingdings" pitchFamily="2" charset="2"/>
              <a:buChar char="Ø"/>
            </a:pPr>
            <a:endParaRPr lang="pt-BR" sz="2333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1500" dirty="0"/>
              <a:t> </a:t>
            </a:r>
          </a:p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Documentos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poderão ser: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original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por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cópia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ou por qualquer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outro meio admitido pela Administração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pt-BR" sz="1000" dirty="0">
                <a:latin typeface="Times New Roman" pitchFamily="18" charset="0"/>
                <a:cs typeface="Times New Roman" pitchFamily="18" charset="0"/>
              </a:rPr>
              <a:t>[art. 70, I]</a:t>
            </a:r>
          </a:p>
          <a:p>
            <a:pPr marL="238115" indent="-238115">
              <a:buFont typeface="Wingdings" pitchFamily="2" charset="2"/>
              <a:buChar char="Ø"/>
            </a:pPr>
            <a:endParaRPr lang="pt-BR" sz="1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1500" dirty="0"/>
              <a:t> </a:t>
            </a:r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Habilitação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pode ser substituída por registro cadastral admitido em Edital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 [Órgão ou Entidade Pública]; </a:t>
            </a:r>
            <a:r>
              <a:rPr lang="pt-BR" sz="1000" dirty="0"/>
              <a:t>[art. 70, II]</a:t>
            </a:r>
          </a:p>
          <a:p>
            <a:r>
              <a:rPr lang="pt-BR" sz="1500" dirty="0"/>
              <a:t>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1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755576" y="984371"/>
            <a:ext cx="6768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Josefin Sans" pitchFamily="2" charset="0"/>
              </a:rPr>
              <a:t>LEI FEDERAL Nº 8.666/93</a:t>
            </a:r>
            <a:endParaRPr lang="pt-BR" sz="4400" b="1" dirty="0">
              <a:latin typeface="+mj-lt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972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90348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671" name="Retângulo 1"/>
          <p:cNvSpPr/>
          <p:nvPr/>
        </p:nvSpPr>
        <p:spPr>
          <a:xfrm>
            <a:off x="745454" y="825500"/>
            <a:ext cx="7747000" cy="3605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15" indent="-238115">
              <a:buFont typeface="Wingdings" pitchFamily="2" charset="2"/>
              <a:buChar char="Ø"/>
            </a:pPr>
            <a:endParaRPr lang="pt-BR" sz="1500" dirty="0"/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Pode ser dispensada a  habilitação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[total ou parcialmente]: </a:t>
            </a:r>
          </a:p>
          <a:p>
            <a:pPr lvl="2">
              <a:lnSpc>
                <a:spcPct val="150000"/>
              </a:lnSpc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entrega imediata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2">
              <a:lnSpc>
                <a:spcPct val="150000"/>
              </a:lnSpc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contratações inferiores a 1/4 (um quarto) do limite para dispensa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[valor: R$ 12.500,00] </a:t>
            </a:r>
          </a:p>
          <a:p>
            <a:pPr lvl="2">
              <a:lnSpc>
                <a:spcPct val="150000"/>
              </a:lnSpc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 - produto para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pesquisa e desenvolvimento até trezentos mil reais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pt-BR" sz="1000" dirty="0">
                <a:latin typeface="Times New Roman" pitchFamily="18" charset="0"/>
                <a:cs typeface="Times New Roman" pitchFamily="18" charset="0"/>
              </a:rPr>
              <a:t>[art. III].</a:t>
            </a:r>
          </a:p>
          <a:p>
            <a:r>
              <a:rPr lang="pt-BR" sz="1500" dirty="0"/>
              <a:t> 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Retângulo 3"/>
          <p:cNvSpPr/>
          <p:nvPr/>
        </p:nvSpPr>
        <p:spPr>
          <a:xfrm>
            <a:off x="4835482" y="220069"/>
            <a:ext cx="2273037" cy="514350"/>
          </a:xfrm>
          <a:prstGeom prst="rect">
            <a:avLst/>
          </a:prstGeom>
          <a:solidFill>
            <a:srgbClr val="FF0000"/>
          </a:solidFill>
          <a:ln w="25400" cap="flat" cmpd="sng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pt-BR" sz="1500"/>
          </a:p>
        </p:txBody>
      </p:sp>
      <p:sp>
        <p:nvSpPr>
          <p:cNvPr id="1048673" name="Retângulo 4"/>
          <p:cNvSpPr/>
          <p:nvPr/>
        </p:nvSpPr>
        <p:spPr>
          <a:xfrm>
            <a:off x="3401669" y="1348003"/>
            <a:ext cx="2313331" cy="702204"/>
          </a:xfrm>
          <a:prstGeom prst="rect">
            <a:avLst/>
          </a:prstGeom>
          <a:solidFill>
            <a:srgbClr val="4F81BD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JURÍDICA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674" name="Retângulo 5"/>
          <p:cNvSpPr/>
          <p:nvPr/>
        </p:nvSpPr>
        <p:spPr>
          <a:xfrm>
            <a:off x="3393576" y="4450157"/>
            <a:ext cx="2321424" cy="662517"/>
          </a:xfrm>
          <a:prstGeom prst="rect">
            <a:avLst/>
          </a:prstGeom>
          <a:solidFill>
            <a:srgbClr val="4F81BD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TÉCNICA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675" name="Retângulo 6"/>
          <p:cNvSpPr/>
          <p:nvPr/>
        </p:nvSpPr>
        <p:spPr>
          <a:xfrm>
            <a:off x="3393576" y="2349500"/>
            <a:ext cx="2321424" cy="762000"/>
          </a:xfrm>
          <a:prstGeom prst="rect">
            <a:avLst/>
          </a:prstGeom>
          <a:solidFill>
            <a:srgbClr val="4F81BD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FISCAL, SOCIAL E TRABALHISTA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676" name="Retângulo 7"/>
          <p:cNvSpPr/>
          <p:nvPr/>
        </p:nvSpPr>
        <p:spPr>
          <a:xfrm>
            <a:off x="3401668" y="3350296"/>
            <a:ext cx="2313332" cy="741892"/>
          </a:xfrm>
          <a:prstGeom prst="rect">
            <a:avLst/>
          </a:prstGeom>
          <a:solidFill>
            <a:srgbClr val="4F81BD"/>
          </a:solidFill>
          <a:ln w="25400" cap="flat" cmpd="sng">
            <a:solidFill>
              <a:srgbClr val="395E8A"/>
            </a:solidFill>
            <a:prstDash val="solid"/>
            <a:round/>
            <a:headEnd/>
            <a:tailEnd/>
          </a:ln>
        </p:spPr>
        <p:txBody>
          <a:bodyPr vert="horz" wrap="square" lIns="76200" tIns="38100" rIns="76200" bIns="38100" anchor="ctr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33"/>
              </a:spcAft>
            </a:pPr>
            <a:r>
              <a:rPr lang="pt-BR" sz="2000" dirty="0">
                <a:solidFill>
                  <a:schemeClr val="bg1"/>
                </a:solidFill>
                <a:latin typeface="Times New Roman"/>
                <a:ea typeface="Calibri"/>
                <a:cs typeface="SimSun"/>
              </a:rPr>
              <a:t>ECONÔMICO-FINANCEIRA</a:t>
            </a:r>
            <a:endParaRPr lang="pt-BR" sz="2000" dirty="0">
              <a:solidFill>
                <a:schemeClr val="bg1"/>
              </a:solidFill>
              <a:latin typeface="Calibri"/>
              <a:ea typeface="Calibri"/>
              <a:cs typeface="SimSun"/>
            </a:endParaRPr>
          </a:p>
        </p:txBody>
      </p:sp>
      <p:sp>
        <p:nvSpPr>
          <p:cNvPr id="1048677" name="Caixa de Texto 2"/>
          <p:cNvSpPr/>
          <p:nvPr/>
        </p:nvSpPr>
        <p:spPr>
          <a:xfrm>
            <a:off x="6426653" y="924053"/>
            <a:ext cx="1406653" cy="34208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76200" tIns="38100" rIns="76200" bIns="38100" anchor="t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</a:pPr>
            <a:r>
              <a:rPr lang="pt-BR" sz="20833" dirty="0">
                <a:latin typeface="Times New Roman" pitchFamily="18" charset="0"/>
                <a:ea typeface="Calibri"/>
                <a:cs typeface="Times New Roman" pitchFamily="18" charset="0"/>
              </a:rPr>
              <a:t>4</a:t>
            </a:r>
          </a:p>
        </p:txBody>
      </p:sp>
      <p:cxnSp>
        <p:nvCxnSpPr>
          <p:cNvPr id="3145731" name="Conector reto 9"/>
          <p:cNvCxnSpPr>
            <a:cxnSpLocks/>
          </p:cNvCxnSpPr>
          <p:nvPr/>
        </p:nvCxnSpPr>
        <p:spPr>
          <a:xfrm flipH="1">
            <a:off x="2383676" y="747465"/>
            <a:ext cx="2829983" cy="365654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</p:spPr>
      </p:cxnSp>
      <p:cxnSp>
        <p:nvCxnSpPr>
          <p:cNvPr id="3145732" name="Conector de seta reta 10"/>
          <p:cNvCxnSpPr>
            <a:cxnSpLocks/>
          </p:cNvCxnSpPr>
          <p:nvPr/>
        </p:nvCxnSpPr>
        <p:spPr>
          <a:xfrm>
            <a:off x="2383676" y="1699105"/>
            <a:ext cx="632883" cy="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145734" name="Conector de seta reta 12"/>
          <p:cNvCxnSpPr>
            <a:cxnSpLocks/>
          </p:cNvCxnSpPr>
          <p:nvPr/>
        </p:nvCxnSpPr>
        <p:spPr>
          <a:xfrm>
            <a:off x="2384206" y="3765259"/>
            <a:ext cx="632354" cy="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145735" name="Conector de seta reta 13"/>
          <p:cNvCxnSpPr>
            <a:cxnSpLocks/>
          </p:cNvCxnSpPr>
          <p:nvPr/>
        </p:nvCxnSpPr>
        <p:spPr>
          <a:xfrm>
            <a:off x="2383676" y="4827476"/>
            <a:ext cx="632883" cy="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cxnSp>
        <p:nvCxnSpPr>
          <p:cNvPr id="3145736" name="Conector reto 14"/>
          <p:cNvCxnSpPr>
            <a:cxnSpLocks/>
          </p:cNvCxnSpPr>
          <p:nvPr/>
        </p:nvCxnSpPr>
        <p:spPr>
          <a:xfrm>
            <a:off x="2383676" y="1113119"/>
            <a:ext cx="0" cy="3714358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</p:spPr>
      </p:cxnSp>
      <p:sp>
        <p:nvSpPr>
          <p:cNvPr id="1048678" name="Rectangle 13"/>
          <p:cNvSpPr>
            <a:spLocks noChangeArrowheads="1"/>
          </p:cNvSpPr>
          <p:nvPr/>
        </p:nvSpPr>
        <p:spPr bwMode="auto">
          <a:xfrm>
            <a:off x="412750" y="163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79" name="Rectangle 14"/>
          <p:cNvSpPr>
            <a:spLocks noChangeArrowheads="1"/>
          </p:cNvSpPr>
          <p:nvPr/>
        </p:nvSpPr>
        <p:spPr bwMode="auto">
          <a:xfrm>
            <a:off x="2549679" y="218438"/>
            <a:ext cx="4570162" cy="8463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r>
              <a:rPr lang="pt-BR" sz="2500" u="sng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 dimensões da </a:t>
            </a:r>
            <a:r>
              <a:rPr lang="pt-BR" sz="2500" u="sng" dirty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HABILITAÇÃO</a:t>
            </a:r>
            <a:endParaRPr lang="pt-BR" sz="2500" dirty="0">
              <a:latin typeface="Times New Roman" pitchFamily="18" charset="0"/>
              <a:cs typeface="Times New Roman" pitchFamily="18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80" name="Rectangle 15"/>
          <p:cNvSpPr>
            <a:spLocks noChangeArrowheads="1"/>
          </p:cNvSpPr>
          <p:nvPr/>
        </p:nvSpPr>
        <p:spPr bwMode="auto">
          <a:xfrm>
            <a:off x="412750" y="752488"/>
            <a:ext cx="153953" cy="6540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br>
              <a:rPr lang="pt-BR" sz="750">
                <a:latin typeface="Arial" pitchFamily="34" charset="0"/>
                <a:cs typeface="Arial" pitchFamily="34" charset="0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81" name="Rectangle 16"/>
          <p:cNvSpPr>
            <a:spLocks noChangeArrowheads="1"/>
          </p:cNvSpPr>
          <p:nvPr/>
        </p:nvSpPr>
        <p:spPr bwMode="auto">
          <a:xfrm>
            <a:off x="412750" y="827572"/>
            <a:ext cx="153953" cy="8848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750">
                <a:latin typeface="Arial" pitchFamily="34" charset="0"/>
                <a:cs typeface="Arial" pitchFamily="34" charset="0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82" name="Rectangle 17"/>
          <p:cNvSpPr>
            <a:spLocks noChangeArrowheads="1"/>
          </p:cNvSpPr>
          <p:nvPr/>
        </p:nvSpPr>
        <p:spPr bwMode="auto">
          <a:xfrm>
            <a:off x="412750" y="827572"/>
            <a:ext cx="153953" cy="8848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750">
                <a:latin typeface="Arial" pitchFamily="34" charset="0"/>
                <a:cs typeface="Arial" pitchFamily="34" charset="0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83" name="Rectangle 18"/>
          <p:cNvSpPr>
            <a:spLocks noChangeArrowheads="1"/>
          </p:cNvSpPr>
          <p:nvPr/>
        </p:nvSpPr>
        <p:spPr bwMode="auto">
          <a:xfrm>
            <a:off x="412750" y="827572"/>
            <a:ext cx="153953" cy="88485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750">
                <a:latin typeface="Arial" pitchFamily="34" charset="0"/>
                <a:cs typeface="Arial" pitchFamily="34" charset="0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84" name="Rectangle 19"/>
          <p:cNvSpPr>
            <a:spLocks noChangeArrowheads="1"/>
          </p:cNvSpPr>
          <p:nvPr/>
        </p:nvSpPr>
        <p:spPr bwMode="auto">
          <a:xfrm>
            <a:off x="412750" y="898136"/>
            <a:ext cx="153953" cy="74373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1333">
                <a:latin typeface="Arial" pitchFamily="34" charset="0"/>
                <a:cs typeface="Arial" pitchFamily="34" charset="0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145737" name="Conector de seta reta 42"/>
          <p:cNvCxnSpPr>
            <a:cxnSpLocks/>
          </p:cNvCxnSpPr>
          <p:nvPr/>
        </p:nvCxnSpPr>
        <p:spPr>
          <a:xfrm>
            <a:off x="2383676" y="2716168"/>
            <a:ext cx="632354" cy="0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90348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04" name="CaixaDeTexto 2"/>
          <p:cNvSpPr txBox="1"/>
          <p:nvPr/>
        </p:nvSpPr>
        <p:spPr>
          <a:xfrm>
            <a:off x="460823" y="1270001"/>
            <a:ext cx="8217958" cy="3012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exigência de atestados será restrita às parcelas de maior relevância ou valor significativo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do objeto da licitação: as de valor individual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igual ou superior a 4%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do total estimado da contratação;</a:t>
            </a:r>
          </a:p>
          <a:p>
            <a:pPr lvl="0"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Será admitida a exigência de atestados com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quantidades mínimas de até 50% (cinquenta por cento)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das parcelas, vedadas limitações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tempo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e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locais específicos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relativas aos atestados.</a:t>
            </a:r>
          </a:p>
          <a:p>
            <a:pPr lvl="0" algn="just"/>
            <a:endParaRPr lang="pt-BR" sz="1833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endParaRPr lang="pt-BR" sz="1500" dirty="0"/>
          </a:p>
        </p:txBody>
      </p:sp>
      <p:sp>
        <p:nvSpPr>
          <p:cNvPr id="1048705" name="Rectangle 5"/>
          <p:cNvSpPr>
            <a:spLocks noChangeArrowheads="1"/>
          </p:cNvSpPr>
          <p:nvPr/>
        </p:nvSpPr>
        <p:spPr bwMode="auto">
          <a:xfrm>
            <a:off x="4622024" y="163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706" name="Rectangle 7"/>
          <p:cNvSpPr>
            <a:spLocks noChangeArrowheads="1"/>
          </p:cNvSpPr>
          <p:nvPr/>
        </p:nvSpPr>
        <p:spPr bwMode="auto">
          <a:xfrm>
            <a:off x="4979012" y="486031"/>
            <a:ext cx="201978" cy="2820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761970" fontAlgn="base">
              <a:spcBef>
                <a:spcPct val="0"/>
              </a:spcBef>
              <a:spcAft>
                <a:spcPct val="0"/>
              </a:spcAft>
            </a:pPr>
            <a:r>
              <a:rPr lang="pt-BR" sz="1333" dirty="0">
                <a:latin typeface="Arial" pitchFamily="34" charset="0"/>
                <a:ea typeface="Times New Roman" pitchFamily="18" charset="0"/>
                <a:cs typeface="SimSun" pitchFamily="2" charset="-122"/>
              </a:rPr>
              <a:t>;</a:t>
            </a:r>
            <a:endParaRPr lang="pt-BR" sz="1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15+ Desenhos de Calendário para Imprimir e Colorir (Moldes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3664818"/>
            <a:ext cx="2513853" cy="178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ícone linear de destinos de voo. locais de viagens em todo o mundo.  ilustração de linh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011" y="3624739"/>
            <a:ext cx="1915583" cy="191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2"/>
          <p:cNvSpPr txBox="1"/>
          <p:nvPr/>
        </p:nvSpPr>
        <p:spPr>
          <a:xfrm>
            <a:off x="2381250" y="212925"/>
            <a:ext cx="4635500" cy="546212"/>
          </a:xfrm>
          <a:prstGeom prst="rect">
            <a:avLst/>
          </a:prstGeom>
          <a:solidFill>
            <a:srgbClr val="FF0000"/>
          </a:solidFill>
          <a:ln w="25400">
            <a:solidFill>
              <a:srgbClr val="385D89"/>
            </a:solidFill>
          </a:ln>
        </p:spPr>
        <p:txBody>
          <a:bodyPr vert="horz" wrap="square" lIns="0" tIns="134465" rIns="0" bIns="0" rtlCol="0">
            <a:spAutoFit/>
          </a:bodyPr>
          <a:lstStyle/>
          <a:p>
            <a:pPr marL="85257" algn="ctr">
              <a:spcBef>
                <a:spcPts val="1059"/>
              </a:spcBef>
            </a:pPr>
            <a:r>
              <a:rPr sz="2667" spc="-3" dirty="0">
                <a:solidFill>
                  <a:srgbClr val="FFFFFF"/>
                </a:solidFill>
                <a:latin typeface="Times New Roman"/>
                <a:cs typeface="Times New Roman"/>
              </a:rPr>
              <a:t>QUALIFICAÇÃO</a:t>
            </a:r>
            <a:r>
              <a:rPr sz="2667" spc="-1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67" dirty="0">
                <a:solidFill>
                  <a:srgbClr val="FFFFFF"/>
                </a:solidFill>
                <a:latin typeface="Times New Roman"/>
                <a:cs typeface="Times New Roman"/>
              </a:rPr>
              <a:t>TÉCNICA</a:t>
            </a:r>
            <a:endParaRPr sz="2667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90348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04" name="CaixaDeTexto 2"/>
          <p:cNvSpPr txBox="1"/>
          <p:nvPr/>
        </p:nvSpPr>
        <p:spPr>
          <a:xfrm>
            <a:off x="460823" y="1270000"/>
            <a:ext cx="8217958" cy="390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39" indent="-285739" algn="just">
              <a:buFont typeface="Wingdings" pitchFamily="2" charset="2"/>
              <a:buChar char="Ø"/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Serviços contínuos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: poderá exigir certidão ou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atestado que demonstre que o licitante tenha executado serviços similares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 ao objeto da licitação, em períodos sucessivos ou não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, por um prazo mínimo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que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não poderá ser superior a 3 (três) anos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39" indent="-285739" algn="just">
              <a:buFont typeface="Wingdings" pitchFamily="2" charset="2"/>
              <a:buChar char="Ø"/>
            </a:pPr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Os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profissionais indicados 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pelo licitante 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deverão participar da obra ou serviço objeto da licitação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e será a</a:t>
            </a: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dmitida a sua substituição por profissionais de experiência equivalente ou superior</a:t>
            </a: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, aprovada pela Administração.</a:t>
            </a:r>
          </a:p>
          <a:p>
            <a:pPr lvl="0" algn="just"/>
            <a:endParaRPr lang="pt-BR" sz="1833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endParaRPr lang="pt-BR" sz="1500" dirty="0"/>
          </a:p>
        </p:txBody>
      </p:sp>
      <p:sp>
        <p:nvSpPr>
          <p:cNvPr id="1048705" name="Rectangle 5"/>
          <p:cNvSpPr>
            <a:spLocks noChangeArrowheads="1"/>
          </p:cNvSpPr>
          <p:nvPr/>
        </p:nvSpPr>
        <p:spPr bwMode="auto">
          <a:xfrm>
            <a:off x="4622024" y="163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706" name="Rectangle 7"/>
          <p:cNvSpPr>
            <a:spLocks noChangeArrowheads="1"/>
          </p:cNvSpPr>
          <p:nvPr/>
        </p:nvSpPr>
        <p:spPr bwMode="auto">
          <a:xfrm>
            <a:off x="4979012" y="486031"/>
            <a:ext cx="201978" cy="2820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761970" fontAlgn="base">
              <a:spcBef>
                <a:spcPct val="0"/>
              </a:spcBef>
              <a:spcAft>
                <a:spcPct val="0"/>
              </a:spcAft>
            </a:pPr>
            <a:r>
              <a:rPr lang="pt-BR" sz="1333" dirty="0">
                <a:latin typeface="Arial" pitchFamily="34" charset="0"/>
                <a:ea typeface="Times New Roman" pitchFamily="18" charset="0"/>
                <a:cs typeface="SimSun" pitchFamily="2" charset="-122"/>
              </a:rPr>
              <a:t>;</a:t>
            </a:r>
            <a:endParaRPr lang="pt-BR" sz="1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2"/>
          <p:cNvSpPr txBox="1"/>
          <p:nvPr/>
        </p:nvSpPr>
        <p:spPr>
          <a:xfrm>
            <a:off x="2381250" y="408858"/>
            <a:ext cx="4635500" cy="546212"/>
          </a:xfrm>
          <a:prstGeom prst="rect">
            <a:avLst/>
          </a:prstGeom>
          <a:solidFill>
            <a:srgbClr val="FF0000"/>
          </a:solidFill>
          <a:ln w="25400">
            <a:solidFill>
              <a:srgbClr val="385D89"/>
            </a:solidFill>
          </a:ln>
        </p:spPr>
        <p:txBody>
          <a:bodyPr vert="horz" wrap="square" lIns="0" tIns="134465" rIns="0" bIns="0" rtlCol="0">
            <a:spAutoFit/>
          </a:bodyPr>
          <a:lstStyle/>
          <a:p>
            <a:pPr marL="85257" algn="ctr">
              <a:spcBef>
                <a:spcPts val="1059"/>
              </a:spcBef>
            </a:pPr>
            <a:r>
              <a:rPr sz="2667" spc="-3" dirty="0">
                <a:solidFill>
                  <a:srgbClr val="FFFFFF"/>
                </a:solidFill>
                <a:latin typeface="Times New Roman"/>
                <a:cs typeface="Times New Roman"/>
              </a:rPr>
              <a:t>QUALIFICAÇÃO</a:t>
            </a:r>
            <a:r>
              <a:rPr sz="2667" spc="-17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667" dirty="0">
                <a:solidFill>
                  <a:srgbClr val="FFFFFF"/>
                </a:solidFill>
                <a:latin typeface="Times New Roman"/>
                <a:cs typeface="Times New Roman"/>
              </a:rPr>
              <a:t>TÉCNICA</a:t>
            </a:r>
            <a:endParaRPr sz="2667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28406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90348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07" name="CaixaDeTexto 2"/>
          <p:cNvSpPr txBox="1"/>
          <p:nvPr/>
        </p:nvSpPr>
        <p:spPr>
          <a:xfrm>
            <a:off x="698500" y="958465"/>
            <a:ext cx="7556500" cy="4453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Declaração de que cumpre as exigências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reserva de cargos para pessoa com deficiência e para reabilitado da Previdência Social; [art. 63, IV]</a:t>
            </a:r>
            <a:r>
              <a:rPr lang="en-US" sz="2167" b="1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dever</a:t>
            </a:r>
            <a:r>
              <a:rPr lang="pt-BR" altLang="en-US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lang="en-US" altLang="en-US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pt-BR" sz="2167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Declaração de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veracidade [art. 63, I]; - </a:t>
            </a:r>
            <a:r>
              <a:rPr lang="pt-BR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poderá</a:t>
            </a:r>
          </a:p>
          <a:p>
            <a:pPr algn="just"/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380985" indent="-380985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Declaração de que as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propostas econômicas compreendem a integralidade dos custos para atendimento dos direitos trabalhistas [art. 63, §1º] – </a:t>
            </a:r>
            <a:r>
              <a:rPr lang="pt-BR" sz="2167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constará no edital</a:t>
            </a:r>
          </a:p>
          <a:p>
            <a:pPr algn="just"/>
            <a:r>
              <a:rPr lang="pt-BR" sz="2167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pt-BR" sz="2167" b="1" dirty="0">
              <a:latin typeface="Times New Roman" pitchFamily="18" charset="0"/>
              <a:cs typeface="Times New Roman" pitchFamily="18" charset="0"/>
            </a:endParaRPr>
          </a:p>
          <a:p>
            <a:br>
              <a:rPr lang="pt-BR" sz="1500" b="1" i="1" dirty="0"/>
            </a:br>
            <a:r>
              <a:rPr lang="pt-BR" sz="1500" b="1" i="1" dirty="0"/>
              <a:t> </a:t>
            </a:r>
            <a:endParaRPr lang="pt-BR" sz="1500" b="1" dirty="0"/>
          </a:p>
          <a:p>
            <a:endParaRPr lang="pt-BR" sz="1500" b="1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0" y="290348"/>
            <a:ext cx="1010708" cy="39158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08" name="CaixaDeTexto 1"/>
          <p:cNvSpPr txBox="1"/>
          <p:nvPr/>
        </p:nvSpPr>
        <p:spPr>
          <a:xfrm>
            <a:off x="1016000" y="1016000"/>
            <a:ext cx="7239000" cy="309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39" indent="-285739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Será admitida a exigência da relação dos compromissos assumidos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pelo licitante que importem em diminuição da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disponibilidade do pessoal técnico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Possíveis: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atestados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relativos a potencial s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ubcontratado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limitado a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25% (vinte e cinco por cento) do objeto </a:t>
            </a: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buFont typeface="Wingdings" pitchFamily="2" charset="2"/>
              <a:buChar char="Ø"/>
            </a:pPr>
            <a:endParaRPr lang="pt-BR" sz="2167" b="1" dirty="0">
              <a:latin typeface="Times New Roman" pitchFamily="18" charset="0"/>
              <a:cs typeface="Times New Roman" pitchFamily="18" charset="0"/>
            </a:endParaRPr>
          </a:p>
          <a:p>
            <a:pPr marL="285739" indent="-285739" algn="just"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mais de um licitante poderá apresentar atestado relativo ao mesmo potencial subcontratado.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2" y="-1714501"/>
            <a:ext cx="5715000" cy="9144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6" y="930709"/>
            <a:ext cx="6840761" cy="6363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3600" b="1" spc="-3" dirty="0"/>
              <a:t>INSTRUMENTOS AUXILIARES</a:t>
            </a:r>
            <a:endParaRPr lang="pt-BR" sz="3500" b="1" kern="0" spc="-3" dirty="0">
              <a:latin typeface="Josefi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2589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E176041C-9DA3-D063-229D-F4A19D16BC06}"/>
              </a:ext>
            </a:extLst>
          </p:cNvPr>
          <p:cNvSpPr txBox="1"/>
          <p:nvPr/>
        </p:nvSpPr>
        <p:spPr>
          <a:xfrm>
            <a:off x="869609" y="964674"/>
            <a:ext cx="79208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78. </a:t>
            </a:r>
            <a:r>
              <a:rPr lang="pt-BR" sz="3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São procedimentos auxiliares das licitações e das contratações</a:t>
            </a:r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regidas por esta Lei:</a:t>
            </a:r>
          </a:p>
          <a:p>
            <a:pPr algn="just"/>
            <a:r>
              <a:rPr lang="pt-BR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credenciamento;</a:t>
            </a:r>
          </a:p>
          <a:p>
            <a:pPr algn="just"/>
            <a:r>
              <a:rPr lang="pt-BR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pré-qualificação;</a:t>
            </a:r>
          </a:p>
          <a:p>
            <a:pPr algn="just"/>
            <a:r>
              <a:rPr lang="pt-BR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 - procedimento de manifestação de interesse;</a:t>
            </a:r>
          </a:p>
          <a:p>
            <a:pPr algn="just"/>
            <a:r>
              <a:rPr lang="pt-BR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IV - sistema de registro de preços;</a:t>
            </a:r>
          </a:p>
          <a:p>
            <a:pPr algn="just"/>
            <a:r>
              <a:rPr lang="pt-BR" sz="3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 - registro cadastral.</a:t>
            </a:r>
          </a:p>
        </p:txBody>
      </p:sp>
    </p:spTree>
    <p:extLst>
      <p:ext uri="{BB962C8B-B14F-4D97-AF65-F5344CB8AC3E}">
        <p14:creationId xmlns:p14="http://schemas.microsoft.com/office/powerpoint/2010/main" val="30368962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">
            <a:extLst>
              <a:ext uri="{FF2B5EF4-FFF2-40B4-BE49-F238E27FC236}">
                <a16:creationId xmlns:a16="http://schemas.microsoft.com/office/drawing/2014/main" id="{C38F8436-D1C2-8661-AA89-76F987C117D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63" y="-1030932"/>
            <a:ext cx="9505725" cy="7050778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719571" y="1524961"/>
            <a:ext cx="770485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500" b="1" spc="-3" dirty="0">
                <a:solidFill>
                  <a:srgbClr val="C00000"/>
                </a:solidFill>
                <a:latin typeface="Josefin Sans" pitchFamily="2" charset="0"/>
              </a:rPr>
              <a:t>OS INSTRUMENTOS AUXILIARES NÃO SÃO MODALIDADES!</a:t>
            </a:r>
            <a:endParaRPr lang="pt-BR" sz="4500" b="1" dirty="0">
              <a:solidFill>
                <a:srgbClr val="C00000"/>
              </a:solidFill>
              <a:latin typeface="Josefin Sans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4413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D17E935-8631-79BA-59E1-4CA210808F52}"/>
              </a:ext>
            </a:extLst>
          </p:cNvPr>
          <p:cNvSpPr txBox="1"/>
          <p:nvPr/>
        </p:nvSpPr>
        <p:spPr>
          <a:xfrm>
            <a:off x="827584" y="1345332"/>
            <a:ext cx="792087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não possuem rito específico na Lei, apenas alguns critérios [SRP];</a:t>
            </a:r>
          </a:p>
          <a:p>
            <a:pPr algn="just"/>
            <a:endParaRPr lang="pt-BR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Regulamento trará detalhes [cuidado!]</a:t>
            </a:r>
          </a:p>
          <a:p>
            <a:pPr algn="just"/>
            <a:endParaRPr lang="pt-BR" sz="3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51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63DA3-F194-6B7F-0DC6-53B069BD62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821" y="709200"/>
            <a:ext cx="3682998" cy="769441"/>
          </a:xfrm>
        </p:spPr>
        <p:txBody>
          <a:bodyPr/>
          <a:lstStyle/>
          <a:p>
            <a:pPr algn="just"/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t-BR" sz="25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Pouco previa sobre o planejamento;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19FB7490-CDA2-4692-BF05-98A23F61155D}"/>
              </a:ext>
            </a:extLst>
          </p:cNvPr>
          <p:cNvSpPr txBox="1">
            <a:spLocks/>
          </p:cNvSpPr>
          <p:nvPr/>
        </p:nvSpPr>
        <p:spPr>
          <a:xfrm>
            <a:off x="1241564" y="131730"/>
            <a:ext cx="6406871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000" b="0" i="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366492">
              <a:defRPr>
                <a:latin typeface="+mn-lt"/>
                <a:ea typeface="+mn-ea"/>
                <a:cs typeface="+mn-cs"/>
              </a:defRPr>
            </a:lvl2pPr>
            <a:lvl3pPr marL="732983">
              <a:defRPr>
                <a:latin typeface="+mn-lt"/>
                <a:ea typeface="+mn-ea"/>
                <a:cs typeface="+mn-cs"/>
              </a:defRPr>
            </a:lvl3pPr>
            <a:lvl4pPr marL="1099475">
              <a:defRPr>
                <a:latin typeface="+mn-lt"/>
                <a:ea typeface="+mn-ea"/>
                <a:cs typeface="+mn-cs"/>
              </a:defRPr>
            </a:lvl4pPr>
            <a:lvl5pPr marL="1465966">
              <a:defRPr>
                <a:latin typeface="+mn-lt"/>
                <a:ea typeface="+mn-ea"/>
                <a:cs typeface="+mn-cs"/>
              </a:defRPr>
            </a:lvl5pPr>
            <a:lvl6pPr marL="1832458">
              <a:defRPr>
                <a:latin typeface="+mn-lt"/>
                <a:ea typeface="+mn-ea"/>
                <a:cs typeface="+mn-cs"/>
              </a:defRPr>
            </a:lvl6pPr>
            <a:lvl7pPr marL="2198949">
              <a:defRPr>
                <a:latin typeface="+mn-lt"/>
                <a:ea typeface="+mn-ea"/>
                <a:cs typeface="+mn-cs"/>
              </a:defRPr>
            </a:lvl7pPr>
            <a:lvl8pPr marL="2565441">
              <a:defRPr>
                <a:latin typeface="+mn-lt"/>
                <a:ea typeface="+mn-ea"/>
                <a:cs typeface="+mn-cs"/>
              </a:defRPr>
            </a:lvl8pPr>
            <a:lvl9pPr marL="2931932">
              <a:defRPr>
                <a:latin typeface="+mn-lt"/>
                <a:ea typeface="+mn-ea"/>
                <a:cs typeface="+mn-cs"/>
              </a:defRPr>
            </a:lvl9pPr>
          </a:lstStyle>
          <a:p>
            <a:pPr defTabSz="761970"/>
            <a:r>
              <a:rPr lang="pt-BR" sz="2500" b="1" kern="0" dirty="0"/>
              <a:t>              </a:t>
            </a:r>
            <a:r>
              <a:rPr lang="pt-BR" sz="2500" b="1" u="sng" kern="0" dirty="0"/>
              <a:t>8.666</a:t>
            </a:r>
            <a:r>
              <a:rPr lang="pt-BR" sz="2500" b="1" kern="0" dirty="0"/>
              <a:t>                                        </a:t>
            </a:r>
            <a:r>
              <a:rPr lang="pt-BR" sz="2500" b="1" u="sng" kern="0" dirty="0"/>
              <a:t>14.133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EBC8A50-D323-4821-9F73-3A0D46893FAD}"/>
              </a:ext>
            </a:extLst>
          </p:cNvPr>
          <p:cNvCxnSpPr>
            <a:cxnSpLocks/>
          </p:cNvCxnSpPr>
          <p:nvPr/>
        </p:nvCxnSpPr>
        <p:spPr>
          <a:xfrm>
            <a:off x="4445000" y="663500"/>
            <a:ext cx="0" cy="47975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ítulo 1">
            <a:extLst>
              <a:ext uri="{FF2B5EF4-FFF2-40B4-BE49-F238E27FC236}">
                <a16:creationId xmlns:a16="http://schemas.microsoft.com/office/drawing/2014/main" id="{959988B8-4AD4-490C-A969-EF883028C54C}"/>
              </a:ext>
            </a:extLst>
          </p:cNvPr>
          <p:cNvSpPr txBox="1">
            <a:spLocks/>
          </p:cNvSpPr>
          <p:nvPr/>
        </p:nvSpPr>
        <p:spPr>
          <a:xfrm>
            <a:off x="4686247" y="674484"/>
            <a:ext cx="3936991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Estabelece um rito específico e unificado [art. 18];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940FC24-21DA-4A55-82E4-755D347B5E13}"/>
              </a:ext>
            </a:extLst>
          </p:cNvPr>
          <p:cNvSpPr txBox="1">
            <a:spLocks/>
          </p:cNvSpPr>
          <p:nvPr/>
        </p:nvSpPr>
        <p:spPr>
          <a:xfrm>
            <a:off x="444821" y="1554566"/>
            <a:ext cx="3428996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Pesquisa de preços;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5592AE18-9B5F-433F-AA5C-03054DCC74A8}"/>
              </a:ext>
            </a:extLst>
          </p:cNvPr>
          <p:cNvSpPr txBox="1">
            <a:spLocks/>
          </p:cNvSpPr>
          <p:nvPr/>
        </p:nvSpPr>
        <p:spPr>
          <a:xfrm>
            <a:off x="444821" y="2020693"/>
            <a:ext cx="3662291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Não trazia peças de introdução, mas de licitação;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F3C71A98-B6CE-4D0D-AC1D-607FCC2D1A5B}"/>
              </a:ext>
            </a:extLst>
          </p:cNvPr>
          <p:cNvSpPr txBox="1">
            <a:spLocks/>
          </p:cNvSpPr>
          <p:nvPr/>
        </p:nvSpPr>
        <p:spPr>
          <a:xfrm>
            <a:off x="4671660" y="1497848"/>
            <a:ext cx="3936991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Estabelece fontes de preços;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927168BD-4F1F-40FD-9432-323353AB565D}"/>
              </a:ext>
            </a:extLst>
          </p:cNvPr>
          <p:cNvSpPr txBox="1">
            <a:spLocks/>
          </p:cNvSpPr>
          <p:nvPr/>
        </p:nvSpPr>
        <p:spPr>
          <a:xfrm>
            <a:off x="4698792" y="2020694"/>
            <a:ext cx="3936991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prevê as peças/documentos que vão inaugurar o processo;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82BC2887-CFBF-40FF-9591-2BCF3C5038B9}"/>
              </a:ext>
            </a:extLst>
          </p:cNvPr>
          <p:cNvSpPr txBox="1">
            <a:spLocks/>
          </p:cNvSpPr>
          <p:nvPr/>
        </p:nvSpPr>
        <p:spPr>
          <a:xfrm>
            <a:off x="508209" y="2846193"/>
            <a:ext cx="3683000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Dividia as compras pela natureza [obras, serviços e aquisições] e as modalidades por valor.</a:t>
            </a: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E4AA8B56-5978-4B2D-8A84-90659108565E}"/>
              </a:ext>
            </a:extLst>
          </p:cNvPr>
          <p:cNvSpPr txBox="1">
            <a:spLocks/>
          </p:cNvSpPr>
          <p:nvPr/>
        </p:nvSpPr>
        <p:spPr>
          <a:xfrm>
            <a:off x="4762182" y="2781336"/>
            <a:ext cx="3936991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Unifica os processos, tecendo diferenciações pela natureza e as modalidades são definidas pelo objeto.</a:t>
            </a:r>
          </a:p>
        </p:txBody>
      </p:sp>
      <p:pic>
        <p:nvPicPr>
          <p:cNvPr id="15" name="Picture 6">
            <a:extLst>
              <a:ext uri="{FF2B5EF4-FFF2-40B4-BE49-F238E27FC236}">
                <a16:creationId xmlns:a16="http://schemas.microsoft.com/office/drawing/2014/main" id="{4E63B012-2A4F-4F79-A039-25CB078BF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2436" y="74041"/>
            <a:ext cx="1000182" cy="41656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FE5C9D8-DD24-F7B3-0996-C301EAE571AC}"/>
              </a:ext>
            </a:extLst>
          </p:cNvPr>
          <p:cNvSpPr txBox="1">
            <a:spLocks/>
          </p:cNvSpPr>
          <p:nvPr/>
        </p:nvSpPr>
        <p:spPr>
          <a:xfrm>
            <a:off x="520754" y="4466482"/>
            <a:ext cx="368300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Processos físicos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7DBBB9E3-0888-04EB-8327-FF7A17B153CE}"/>
              </a:ext>
            </a:extLst>
          </p:cNvPr>
          <p:cNvSpPr txBox="1">
            <a:spLocks/>
          </p:cNvSpPr>
          <p:nvPr/>
        </p:nvSpPr>
        <p:spPr>
          <a:xfrm>
            <a:off x="4785066" y="4463750"/>
            <a:ext cx="3936991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Processos eletrônicos 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ABA9C83B-7E6C-D901-9CED-371A1B45FA3C}"/>
              </a:ext>
            </a:extLst>
          </p:cNvPr>
          <p:cNvSpPr txBox="1">
            <a:spLocks/>
          </p:cNvSpPr>
          <p:nvPr/>
        </p:nvSpPr>
        <p:spPr>
          <a:xfrm>
            <a:off x="519020" y="4927515"/>
            <a:ext cx="3683000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Veracidade documental</a:t>
            </a:r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EF724444-DD46-1639-4553-2945AA232B33}"/>
              </a:ext>
            </a:extLst>
          </p:cNvPr>
          <p:cNvSpPr txBox="1">
            <a:spLocks/>
          </p:cNvSpPr>
          <p:nvPr/>
        </p:nvSpPr>
        <p:spPr>
          <a:xfrm>
            <a:off x="4803967" y="4888500"/>
            <a:ext cx="3936991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Times New Roman"/>
                <a:ea typeface="+mj-ea"/>
                <a:cs typeface="Times New Roman"/>
              </a:defRPr>
            </a:lvl1pPr>
          </a:lstStyle>
          <a:p>
            <a:pPr algn="just" defTabSz="761970"/>
            <a:r>
              <a:rPr lang="pt-BR" sz="2500" kern="0" dirty="0"/>
              <a:t>- Doc. simples e diligências</a:t>
            </a:r>
          </a:p>
        </p:txBody>
      </p:sp>
    </p:spTree>
    <p:extLst>
      <p:ext uri="{BB962C8B-B14F-4D97-AF65-F5344CB8AC3E}">
        <p14:creationId xmlns:p14="http://schemas.microsoft.com/office/powerpoint/2010/main" val="226369834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E9595892-57AE-E423-F306-23B5681D81E7}"/>
              </a:ext>
            </a:extLst>
          </p:cNvPr>
          <p:cNvSpPr txBox="1"/>
          <p:nvPr/>
        </p:nvSpPr>
        <p:spPr>
          <a:xfrm>
            <a:off x="860757" y="1017334"/>
            <a:ext cx="79208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Lei 8.666/93</a:t>
            </a:r>
          </a:p>
          <a:p>
            <a:pPr algn="just"/>
            <a:endParaRPr lang="pt-BR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CRC 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pt-BR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REGISTRO DE PREÇOS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pt-BR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PRÉ QUALIFICAÇÃO</a:t>
            </a:r>
          </a:p>
          <a:p>
            <a:pPr algn="just"/>
            <a:endParaRPr lang="pt-BR" sz="30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3427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A8F8253-7444-6C1C-980B-42907D40E8C8}"/>
              </a:ext>
            </a:extLst>
          </p:cNvPr>
          <p:cNvSpPr txBox="1"/>
          <p:nvPr/>
        </p:nvSpPr>
        <p:spPr>
          <a:xfrm>
            <a:off x="1259632" y="3649588"/>
            <a:ext cx="77048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500" b="1" spc="-3" dirty="0">
                <a:latin typeface="Josefin Sans" pitchFamily="2" charset="0"/>
              </a:rPr>
              <a:t>EM ALGUNS CASOS</a:t>
            </a:r>
          </a:p>
          <a:p>
            <a:pPr algn="r"/>
            <a:r>
              <a:rPr lang="pt-BR" sz="2500" b="1" spc="-3" dirty="0">
                <a:latin typeface="Josefin Sans" pitchFamily="2" charset="0"/>
              </a:rPr>
              <a:t>NEM TÃO AUXILIARES...</a:t>
            </a:r>
            <a:endParaRPr lang="pt-BR" sz="2500" b="1" dirty="0">
              <a:latin typeface="Josefin Sans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4772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36BEFBE-8CD1-0DC8-D93E-EC99AC0647E7}"/>
              </a:ext>
            </a:extLst>
          </p:cNvPr>
          <p:cNvSpPr txBox="1"/>
          <p:nvPr/>
        </p:nvSpPr>
        <p:spPr>
          <a:xfrm>
            <a:off x="971600" y="1201316"/>
            <a:ext cx="747118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28. [...]</a:t>
            </a:r>
          </a:p>
          <a:p>
            <a:pPr algn="just"/>
            <a:endParaRPr lang="pt-BR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1º Além das modalidades referidas no caput deste artigo, 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Administração </a:t>
            </a:r>
            <a:r>
              <a:rPr lang="pt-BR" sz="32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pode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servir-se dos procedimentos auxiliares 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previstos no 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art. 78 desta Lei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80895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25E88BBA-02A3-FE5F-5B6B-2EE0DE360DFB}"/>
              </a:ext>
            </a:extLst>
          </p:cNvPr>
          <p:cNvSpPr txBox="1"/>
          <p:nvPr/>
        </p:nvSpPr>
        <p:spPr>
          <a:xfrm>
            <a:off x="836407" y="1129308"/>
            <a:ext cx="747118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78. [...]</a:t>
            </a:r>
          </a:p>
          <a:p>
            <a:pPr algn="just"/>
            <a:endParaRPr lang="pt-BR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1º Os procedimentos auxiliares de que trata o caput deste artigo 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obedecerão a critérios claros e objetivos definidos em regulamento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748507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A8AB574-906B-91FB-E50F-675D49AF4852}"/>
              </a:ext>
            </a:extLst>
          </p:cNvPr>
          <p:cNvSpPr txBox="1"/>
          <p:nvPr/>
        </p:nvSpPr>
        <p:spPr>
          <a:xfrm>
            <a:off x="836407" y="1118562"/>
            <a:ext cx="747118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78. [...]</a:t>
            </a:r>
          </a:p>
          <a:p>
            <a:pPr algn="just"/>
            <a:endParaRPr lang="pt-BR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2º O 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julgamento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que decorrer dos procedimentos auxiliares </a:t>
            </a:r>
            <a:r>
              <a:rPr lang="pt-BR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das licitações previstos nos incisos II e III do caput deste artigo </a:t>
            </a:r>
            <a:r>
              <a:rPr lang="pt-BR" sz="3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seguirá o mesmo procedimento das licitações.</a:t>
            </a:r>
          </a:p>
        </p:txBody>
      </p:sp>
    </p:spTree>
    <p:extLst>
      <p:ext uri="{BB962C8B-B14F-4D97-AF65-F5344CB8AC3E}">
        <p14:creationId xmlns:p14="http://schemas.microsoft.com/office/powerpoint/2010/main" val="131296692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2195736" y="1887505"/>
            <a:ext cx="583264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REGISTRO CADASTRAL</a:t>
            </a:r>
          </a:p>
        </p:txBody>
      </p:sp>
    </p:spTree>
    <p:extLst>
      <p:ext uri="{BB962C8B-B14F-4D97-AF65-F5344CB8AC3E}">
        <p14:creationId xmlns:p14="http://schemas.microsoft.com/office/powerpoint/2010/main" val="376299975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CaixaDeTexto 1"/>
          <p:cNvSpPr txBox="1"/>
          <p:nvPr/>
        </p:nvSpPr>
        <p:spPr>
          <a:xfrm>
            <a:off x="591716" y="69253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REGISTRO CADASTRAL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D2B0AE-817C-4A21-B8AC-ACDD219CB511}"/>
              </a:ext>
            </a:extLst>
          </p:cNvPr>
          <p:cNvSpPr txBox="1"/>
          <p:nvPr/>
        </p:nvSpPr>
        <p:spPr>
          <a:xfrm>
            <a:off x="1259632" y="1489348"/>
            <a:ext cx="6360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PNCP [SICAF];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Documentos de habilitação;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Registro de execuções anteriores;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Já existia na Lei 8.666/93.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42776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CaixaDeTexto 1"/>
          <p:cNvSpPr txBox="1"/>
          <p:nvPr/>
        </p:nvSpPr>
        <p:spPr>
          <a:xfrm>
            <a:off x="755576" y="19320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REGISTRO CADASTRAL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D2B0AE-817C-4A21-B8AC-ACDD219CB511}"/>
              </a:ext>
            </a:extLst>
          </p:cNvPr>
          <p:cNvSpPr txBox="1"/>
          <p:nvPr/>
        </p:nvSpPr>
        <p:spPr>
          <a:xfrm>
            <a:off x="329216" y="913284"/>
            <a:ext cx="87072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87. Para os fins desta Lei, os órgãos e entidades da Administração Pública </a:t>
            </a:r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deverão utilizar o sistema de registro cadastral unificado disponível no Portal Nacional de Contratações Públicas (PNCP)</a:t>
            </a:r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para efeito de cadastro unificado de licitantes, na forma disposta em regulamento.</a:t>
            </a: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1º O sistema de registro cadastral unificado será público e deverá ser amplamente divulgado e estar permanentemente aberto aos interessados, e será obrigatória a realização de chamamento público pela internet, no mínimo anualmente, para atualização dos registros existentes e para ingresso de novos interessados.</a:t>
            </a: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2º É </a:t>
            </a:r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proibida a exigência, pelo órgão ou entidade licitante, de registro cadastral complementar para acesso a edital e anexos.</a:t>
            </a: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§ 3º A </a:t>
            </a:r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Administração poderá realizar licitação restrita a fornecedores cadastrados</a:t>
            </a:r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atendidos os critérios, as condições e os limites estabelecidos em regulamento, bem como a ampla publicidade dos procedimentos para o cadastramento.</a:t>
            </a:r>
          </a:p>
        </p:txBody>
      </p:sp>
    </p:spTree>
    <p:extLst>
      <p:ext uri="{BB962C8B-B14F-4D97-AF65-F5344CB8AC3E}">
        <p14:creationId xmlns:p14="http://schemas.microsoft.com/office/powerpoint/2010/main" val="27300765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CaixaDeTexto 1"/>
          <p:cNvSpPr txBox="1"/>
          <p:nvPr/>
        </p:nvSpPr>
        <p:spPr>
          <a:xfrm>
            <a:off x="542396" y="33722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REGISTRO CADASTRAL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D2B0AE-817C-4A21-B8AC-ACDD219CB511}"/>
              </a:ext>
            </a:extLst>
          </p:cNvPr>
          <p:cNvSpPr txBox="1"/>
          <p:nvPr/>
        </p:nvSpPr>
        <p:spPr>
          <a:xfrm>
            <a:off x="323528" y="1489348"/>
            <a:ext cx="86769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70. A documentação referida neste Capítulo poderá ser: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apresentada em original, por cópia ou por qualquer outro meio expressamente admitido pela Administração;</a:t>
            </a:r>
          </a:p>
          <a:p>
            <a:pPr algn="just"/>
            <a:endParaRPr lang="pt-BR" sz="25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</a:t>
            </a:r>
            <a:r>
              <a:rPr lang="pt-BR" sz="2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substituída por registro cadastral emitido por órgão ou entidade pública</a:t>
            </a:r>
            <a:r>
              <a:rPr lang="pt-BR" sz="2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desde que previsto no edital e que o registro tenha sido feito em obediência ao disposto nesta Lei;</a:t>
            </a:r>
          </a:p>
        </p:txBody>
      </p:sp>
    </p:spTree>
    <p:extLst>
      <p:ext uri="{BB962C8B-B14F-4D97-AF65-F5344CB8AC3E}">
        <p14:creationId xmlns:p14="http://schemas.microsoft.com/office/powerpoint/2010/main" val="182003085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CaixaDeTexto 1"/>
          <p:cNvSpPr txBox="1"/>
          <p:nvPr/>
        </p:nvSpPr>
        <p:spPr>
          <a:xfrm>
            <a:off x="542396" y="337220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REGISTRO CADASTRAL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D2B0AE-817C-4A21-B8AC-ACDD219CB511}"/>
              </a:ext>
            </a:extLst>
          </p:cNvPr>
          <p:cNvSpPr txBox="1"/>
          <p:nvPr/>
        </p:nvSpPr>
        <p:spPr>
          <a:xfrm>
            <a:off x="179512" y="841276"/>
            <a:ext cx="86769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FUNCIONALIDADE FUTURA:</a:t>
            </a:r>
          </a:p>
          <a:p>
            <a:pPr marL="342900" indent="-342900" algn="just">
              <a:buFontTx/>
              <a:buChar char="-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Art. 37. O julgamento por melhor técnica ou por técnica e preço deverá ser realizado por:</a:t>
            </a: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verificação da capacitação e da experiência do licitante, comprovadas por meio da apresentação de atestados de obras, produtos ou serviços previamente realizados;</a:t>
            </a:r>
          </a:p>
          <a:p>
            <a:pPr algn="just"/>
            <a:r>
              <a:rPr lang="pt-BR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atribuição de notas a quesitos de natureza qualitativa por banca designada para esse fim, de acordo com orientações e limites definidos em edital, considerados a demonstração de conhecimento do objeto, a metodologia e o programa de trabalho, a qualificação das equipes técnicas e a relação dos produtos que serão entregues;</a:t>
            </a:r>
          </a:p>
          <a:p>
            <a:pPr algn="just"/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 - atribuição de notas por desempenho do licitante em contratações anteriores aferida nos documentos comprobatórios de que trata o </a:t>
            </a:r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§ 3º do art. 88 desta Lei </a:t>
            </a:r>
            <a:r>
              <a:rPr lang="pt-BR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 em registro cadastral unificado disponível no Portal Nacional de Contratações Públicas (PNCP).</a:t>
            </a:r>
            <a:endParaRPr lang="pt-B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5F30B661-0D0C-BB74-220F-6A27F050F9E4}"/>
              </a:ext>
            </a:extLst>
          </p:cNvPr>
          <p:cNvSpPr txBox="1">
            <a:spLocks/>
          </p:cNvSpPr>
          <p:nvPr/>
        </p:nvSpPr>
        <p:spPr>
          <a:xfrm>
            <a:off x="1115616" y="1201316"/>
            <a:ext cx="748883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debates sobre a transição;</a:t>
            </a: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preservação do regime contratual;</a:t>
            </a: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ETP como potencial solução no contexto impugnatório da antiga Lei;</a:t>
            </a:r>
            <a:br>
              <a:rPr lang="pt-BR" sz="2600" dirty="0"/>
            </a:b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71565129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/>
          <p:cNvCxnSpPr/>
          <p:nvPr/>
        </p:nvCxnSpPr>
        <p:spPr>
          <a:xfrm>
            <a:off x="794133" y="1017334"/>
            <a:ext cx="0" cy="904063"/>
          </a:xfrm>
          <a:prstGeom prst="straightConnector1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7092280" y="4945732"/>
            <a:ext cx="16829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D5D15D-5C9C-448C-9AC3-B5920070918D}"/>
              </a:ext>
            </a:extLst>
          </p:cNvPr>
          <p:cNvSpPr txBox="1"/>
          <p:nvPr/>
        </p:nvSpPr>
        <p:spPr>
          <a:xfrm>
            <a:off x="2483768" y="1911087"/>
            <a:ext cx="4608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CREDENCIAMENTO</a:t>
            </a:r>
          </a:p>
        </p:txBody>
      </p:sp>
    </p:spTree>
    <p:extLst>
      <p:ext uri="{BB962C8B-B14F-4D97-AF65-F5344CB8AC3E}">
        <p14:creationId xmlns:p14="http://schemas.microsoft.com/office/powerpoint/2010/main" val="217721060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53445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46975" y="1111290"/>
            <a:ext cx="84969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Histórico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Jurisprudência do TCU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Doutrina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“Nasceu para solucionar situações específicas e interpretado como hipótese de inexigibilidade”</a:t>
            </a:r>
          </a:p>
        </p:txBody>
      </p:sp>
    </p:spTree>
    <p:extLst>
      <p:ext uri="{BB962C8B-B14F-4D97-AF65-F5344CB8AC3E}">
        <p14:creationId xmlns:p14="http://schemas.microsoft.com/office/powerpoint/2010/main" val="1332367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58DA29B-FB1B-AC12-C38A-790BBBC6C57B}"/>
              </a:ext>
            </a:extLst>
          </p:cNvPr>
          <p:cNvSpPr/>
          <p:nvPr/>
        </p:nvSpPr>
        <p:spPr>
          <a:xfrm>
            <a:off x="684795" y="900757"/>
            <a:ext cx="2232248" cy="12241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Abertura do Processo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D67B70B-EA9B-8B71-BDA7-26FA78B5F0C2}"/>
              </a:ext>
            </a:extLst>
          </p:cNvPr>
          <p:cNvSpPr/>
          <p:nvPr/>
        </p:nvSpPr>
        <p:spPr>
          <a:xfrm>
            <a:off x="3426510" y="899058"/>
            <a:ext cx="2340260" cy="12241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Definição do objeto, forma de execução, preço e elaboração do edital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78931026-573D-853A-EAFF-E6C4737F4637}"/>
              </a:ext>
            </a:extLst>
          </p:cNvPr>
          <p:cNvSpPr/>
          <p:nvPr/>
        </p:nvSpPr>
        <p:spPr>
          <a:xfrm>
            <a:off x="6267530" y="899057"/>
            <a:ext cx="2340260" cy="122413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Análise do Jurídico [se for o caso]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B9F77179-340B-4886-A359-1856443FEF29}"/>
              </a:ext>
            </a:extLst>
          </p:cNvPr>
          <p:cNvSpPr/>
          <p:nvPr/>
        </p:nvSpPr>
        <p:spPr>
          <a:xfrm>
            <a:off x="6294534" y="2611398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Publicação do Edital</a:t>
            </a:r>
          </a:p>
          <a:p>
            <a:pPr algn="ctr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CF363590-6404-5A61-A1E9-7D8DADC7B4BD}"/>
              </a:ext>
            </a:extLst>
          </p:cNvPr>
          <p:cNvSpPr/>
          <p:nvPr/>
        </p:nvSpPr>
        <p:spPr>
          <a:xfrm>
            <a:off x="2992551" y="1237082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eta: para a Direita 15">
            <a:extLst>
              <a:ext uri="{FF2B5EF4-FFF2-40B4-BE49-F238E27FC236}">
                <a16:creationId xmlns:a16="http://schemas.microsoft.com/office/drawing/2014/main" id="{C72D9979-E7DE-8A34-535C-CE935F870C0C}"/>
              </a:ext>
            </a:extLst>
          </p:cNvPr>
          <p:cNvSpPr/>
          <p:nvPr/>
        </p:nvSpPr>
        <p:spPr>
          <a:xfrm>
            <a:off x="5837130" y="123708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28BE4B7F-6E8C-80A4-BB15-48CFFD01353B}"/>
              </a:ext>
            </a:extLst>
          </p:cNvPr>
          <p:cNvSpPr/>
          <p:nvPr/>
        </p:nvSpPr>
        <p:spPr>
          <a:xfrm rot="5400000">
            <a:off x="7257639" y="2064198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eta: para a Direita 18">
            <a:extLst>
              <a:ext uri="{FF2B5EF4-FFF2-40B4-BE49-F238E27FC236}">
                <a16:creationId xmlns:a16="http://schemas.microsoft.com/office/drawing/2014/main" id="{4C3CD127-65B4-E6CE-3B1A-A9013B045C45}"/>
              </a:ext>
            </a:extLst>
          </p:cNvPr>
          <p:cNvSpPr/>
          <p:nvPr/>
        </p:nvSpPr>
        <p:spPr>
          <a:xfrm rot="10964936">
            <a:off x="5863275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eta: para a Direita 19">
            <a:extLst>
              <a:ext uri="{FF2B5EF4-FFF2-40B4-BE49-F238E27FC236}">
                <a16:creationId xmlns:a16="http://schemas.microsoft.com/office/drawing/2014/main" id="{A9B167EC-D378-4479-7963-435B4930D9E1}"/>
              </a:ext>
            </a:extLst>
          </p:cNvPr>
          <p:cNvSpPr/>
          <p:nvPr/>
        </p:nvSpPr>
        <p:spPr>
          <a:xfrm rot="10800000">
            <a:off x="3013186" y="2958961"/>
            <a:ext cx="360040" cy="5480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379FAF7A-C91B-FDD7-F667-5EE01C263240}"/>
              </a:ext>
            </a:extLst>
          </p:cNvPr>
          <p:cNvSpPr/>
          <p:nvPr/>
        </p:nvSpPr>
        <p:spPr>
          <a:xfrm>
            <a:off x="657792" y="2601861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Termo de credenciamento ou contrato</a:t>
            </a:r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95D4ED80-1BCF-BFEA-4E58-C51E8F80509E}"/>
              </a:ext>
            </a:extLst>
          </p:cNvPr>
          <p:cNvSpPr/>
          <p:nvPr/>
        </p:nvSpPr>
        <p:spPr>
          <a:xfrm>
            <a:off x="3455876" y="2601861"/>
            <a:ext cx="2286254" cy="1243212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Sessão</a:t>
            </a:r>
          </a:p>
          <a:p>
            <a:pPr algn="ctr"/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2516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53445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95536" y="1106571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3200" dirty="0">
                <a:effectLst/>
                <a:latin typeface="Arial" panose="020B0604020202020204" pitchFamily="34" charset="0"/>
              </a:rPr>
              <a:t>Art. 74. É inexigível a licitação quando inviável a competição, em especial nos casos de:</a:t>
            </a:r>
            <a:endParaRPr lang="pt-BR" sz="3200" dirty="0">
              <a:effectLst/>
            </a:endParaRPr>
          </a:p>
          <a:p>
            <a:pPr algn="just"/>
            <a:r>
              <a:rPr lang="pt-BR" sz="3200" dirty="0">
                <a:effectLst/>
                <a:latin typeface="Arial" panose="020B0604020202020204" pitchFamily="34" charset="0"/>
              </a:rPr>
              <a:t>[...]</a:t>
            </a:r>
            <a:endParaRPr lang="pt-BR" sz="3200" dirty="0">
              <a:effectLst/>
            </a:endParaRPr>
          </a:p>
          <a:p>
            <a:pPr algn="just"/>
            <a:r>
              <a:rPr lang="pt-BR" sz="3200" dirty="0">
                <a:effectLst/>
                <a:latin typeface="Arial" panose="020B0604020202020204" pitchFamily="34" charset="0"/>
              </a:rPr>
              <a:t>IV - objetos que </a:t>
            </a:r>
            <a:r>
              <a:rPr lang="pt-BR" sz="3200" b="1" dirty="0">
                <a:effectLst/>
                <a:latin typeface="Arial" panose="020B0604020202020204" pitchFamily="34" charset="0"/>
              </a:rPr>
              <a:t>devam ou possam </a:t>
            </a:r>
            <a:r>
              <a:rPr lang="pt-BR" sz="3200" dirty="0">
                <a:effectLst/>
                <a:latin typeface="Arial" panose="020B0604020202020204" pitchFamily="34" charset="0"/>
              </a:rPr>
              <a:t>ser contratados por meio de credenciamento;</a:t>
            </a:r>
            <a:endParaRPr lang="pt-BR" sz="3200" dirty="0">
              <a:effectLst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9603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53445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95536" y="1106571"/>
            <a:ext cx="84969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79</a:t>
            </a: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</a:rPr>
              <a:t>I - </a:t>
            </a:r>
            <a:r>
              <a:rPr lang="pt-BR" sz="1800" b="1" dirty="0">
                <a:effectLst/>
                <a:latin typeface="Arial" panose="020B0604020202020204" pitchFamily="34" charset="0"/>
              </a:rPr>
              <a:t>paralela e não excludente</a:t>
            </a:r>
            <a:r>
              <a:rPr lang="pt-BR" sz="1800" dirty="0">
                <a:effectLst/>
                <a:latin typeface="Arial" panose="020B0604020202020204" pitchFamily="34" charset="0"/>
              </a:rPr>
              <a:t>: caso em que é viável e vantajosa para a Administração a realização de </a:t>
            </a:r>
            <a:r>
              <a:rPr lang="pt-BR" sz="1800" u="sng" dirty="0">
                <a:effectLst/>
                <a:latin typeface="Arial" panose="020B0604020202020204" pitchFamily="34" charset="0"/>
              </a:rPr>
              <a:t>contratações simultâneas em condições padronizadas</a:t>
            </a:r>
            <a:r>
              <a:rPr lang="pt-BR" sz="1800" dirty="0">
                <a:effectLst/>
                <a:latin typeface="Arial" panose="020B0604020202020204" pitchFamily="34" charset="0"/>
              </a:rPr>
              <a:t>;</a:t>
            </a:r>
          </a:p>
          <a:p>
            <a:pPr algn="just"/>
            <a:endParaRPr lang="pt-BR" sz="2400" dirty="0">
              <a:effectLst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</a:rPr>
              <a:t>II - </a:t>
            </a:r>
            <a:r>
              <a:rPr lang="pt-BR" sz="1800" b="1" dirty="0">
                <a:effectLst/>
                <a:latin typeface="Arial" panose="020B0604020202020204" pitchFamily="34" charset="0"/>
              </a:rPr>
              <a:t>com seleção a critério de terceiros</a:t>
            </a:r>
            <a:r>
              <a:rPr lang="pt-BR" sz="1800" dirty="0">
                <a:effectLst/>
                <a:latin typeface="Arial" panose="020B0604020202020204" pitchFamily="34" charset="0"/>
              </a:rPr>
              <a:t>: caso em que a </a:t>
            </a:r>
            <a:r>
              <a:rPr lang="pt-BR" sz="1800" u="sng" dirty="0">
                <a:effectLst/>
                <a:latin typeface="Arial" panose="020B0604020202020204" pitchFamily="34" charset="0"/>
              </a:rPr>
              <a:t>seleção do contratado está a cargo do beneficiário direto da prestação</a:t>
            </a:r>
            <a:r>
              <a:rPr lang="pt-BR" sz="1800" dirty="0">
                <a:effectLst/>
                <a:latin typeface="Arial" panose="020B0604020202020204" pitchFamily="34" charset="0"/>
              </a:rPr>
              <a:t>;</a:t>
            </a:r>
          </a:p>
          <a:p>
            <a:pPr algn="just"/>
            <a:endParaRPr lang="pt-BR" sz="2400" dirty="0">
              <a:effectLst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</a:rPr>
              <a:t>III - </a:t>
            </a:r>
            <a:r>
              <a:rPr lang="pt-BR" sz="1800" b="1" dirty="0">
                <a:effectLst/>
                <a:latin typeface="Arial" panose="020B0604020202020204" pitchFamily="34" charset="0"/>
              </a:rPr>
              <a:t>em mercados fluidos</a:t>
            </a:r>
            <a:r>
              <a:rPr lang="pt-BR" sz="1800" dirty="0">
                <a:effectLst/>
                <a:latin typeface="Arial" panose="020B0604020202020204" pitchFamily="34" charset="0"/>
              </a:rPr>
              <a:t>: caso em que </a:t>
            </a:r>
            <a:r>
              <a:rPr lang="pt-BR" sz="1800" u="sng" dirty="0">
                <a:effectLst/>
                <a:latin typeface="Arial" panose="020B0604020202020204" pitchFamily="34" charset="0"/>
              </a:rPr>
              <a:t>a flutuação constante do valor da prestação e das condições de contratação inviabiliza a seleção de agente por meio de processo de licitação</a:t>
            </a:r>
            <a:r>
              <a:rPr lang="pt-BR" sz="1800" dirty="0">
                <a:effectLst/>
                <a:latin typeface="Arial" panose="020B0604020202020204" pitchFamily="34" charset="0"/>
              </a:rPr>
              <a:t>.</a:t>
            </a:r>
            <a:endParaRPr lang="pt-BR" sz="2400" dirty="0">
              <a:effectLst/>
            </a:endParaRPr>
          </a:p>
          <a:p>
            <a:endParaRPr lang="pt-B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71402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90849" y="235974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71981" y="801610"/>
            <a:ext cx="849694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79 [...]</a:t>
            </a:r>
          </a:p>
          <a:p>
            <a:pPr algn="ctr"/>
            <a:endParaRPr lang="pt-BR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Parágrafo único. Os </a:t>
            </a:r>
            <a:r>
              <a:rPr lang="pt-BR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procedimentos de credenciamento serão definidos em regulamento, observadas as seguintes regras: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- a Administração deverá 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divulgar e manter à disposição do público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em sítio eletrônico oficial, 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edital de chamamento de interessados, de modo a permitir o cadastramento permanente de novos interessados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 - na hipótese do inciso I do </a:t>
            </a:r>
            <a:r>
              <a:rPr lang="pt-BR" sz="22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caput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deste artigo, </a:t>
            </a:r>
            <a:r>
              <a:rPr lang="pt-BR" sz="220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quando o objeto não permitir a contratação imediata e simultânea de todos os credenciados, deverão ser adotados critérios objetivos de distribuição da demanda</a:t>
            </a:r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458062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590849" y="188507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FCE593C-BB8B-46DE-BAE6-1BD93A379B33}"/>
              </a:ext>
            </a:extLst>
          </p:cNvPr>
          <p:cNvSpPr txBox="1"/>
          <p:nvPr/>
        </p:nvSpPr>
        <p:spPr>
          <a:xfrm>
            <a:off x="371981" y="801610"/>
            <a:ext cx="8496944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79 [...]</a:t>
            </a:r>
          </a:p>
          <a:p>
            <a:pPr algn="ctr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Parágrafo único...</a:t>
            </a: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400" dirty="0">
                <a:effectLst/>
                <a:latin typeface="Arial" panose="020B0604020202020204" pitchFamily="34" charset="0"/>
              </a:rPr>
              <a:t>III - </a:t>
            </a:r>
            <a:r>
              <a:rPr lang="pt-BR" sz="2400" u="sng" dirty="0">
                <a:effectLst/>
                <a:latin typeface="Arial" panose="020B0604020202020204" pitchFamily="34" charset="0"/>
              </a:rPr>
              <a:t>o edital de chamamento de interessados deverá prever as condições padronizadas de contratação </a:t>
            </a:r>
            <a:r>
              <a:rPr lang="pt-BR" sz="2400" dirty="0">
                <a:effectLst/>
                <a:latin typeface="Arial" panose="020B0604020202020204" pitchFamily="34" charset="0"/>
              </a:rPr>
              <a:t>e, </a:t>
            </a:r>
            <a:r>
              <a:rPr lang="pt-BR" sz="2400" u="sng" dirty="0">
                <a:effectLst/>
                <a:latin typeface="Arial" panose="020B0604020202020204" pitchFamily="34" charset="0"/>
              </a:rPr>
              <a:t>nas hipóteses dos incisos I e II do </a:t>
            </a:r>
            <a:r>
              <a:rPr lang="pt-BR" sz="2400" b="1" u="sng" dirty="0">
                <a:effectLst/>
                <a:latin typeface="Arial" panose="020B0604020202020204" pitchFamily="34" charset="0"/>
              </a:rPr>
              <a:t>caput</a:t>
            </a:r>
            <a:r>
              <a:rPr lang="pt-BR" sz="2400" u="sng" dirty="0">
                <a:effectLst/>
                <a:latin typeface="Arial" panose="020B0604020202020204" pitchFamily="34" charset="0"/>
              </a:rPr>
              <a:t> deste artigo, deverá definir o valor da contratação</a:t>
            </a:r>
            <a:r>
              <a:rPr lang="pt-BR" sz="2400" dirty="0">
                <a:effectLst/>
                <a:latin typeface="Arial" panose="020B0604020202020204" pitchFamily="34" charset="0"/>
              </a:rPr>
              <a:t>;</a:t>
            </a:r>
          </a:p>
          <a:p>
            <a:pPr algn="just"/>
            <a:endParaRPr lang="pt-BR" sz="2400" dirty="0">
              <a:effectLst/>
            </a:endParaRPr>
          </a:p>
          <a:p>
            <a:pPr algn="just"/>
            <a:r>
              <a:rPr lang="pt-BR" sz="2400" dirty="0">
                <a:effectLst/>
                <a:latin typeface="Arial" panose="020B0604020202020204" pitchFamily="34" charset="0"/>
              </a:rPr>
              <a:t>IV - na hipótese do </a:t>
            </a:r>
            <a:r>
              <a:rPr lang="pt-BR" sz="2400" u="sng" dirty="0">
                <a:effectLst/>
                <a:latin typeface="Arial" panose="020B0604020202020204" pitchFamily="34" charset="0"/>
              </a:rPr>
              <a:t>inciso III do </a:t>
            </a:r>
            <a:r>
              <a:rPr lang="pt-BR" sz="2400" b="1" u="sng" dirty="0">
                <a:effectLst/>
                <a:latin typeface="Arial" panose="020B0604020202020204" pitchFamily="34" charset="0"/>
              </a:rPr>
              <a:t>caput</a:t>
            </a:r>
            <a:r>
              <a:rPr lang="pt-BR" sz="2400" u="sng" dirty="0">
                <a:effectLst/>
                <a:latin typeface="Arial" panose="020B0604020202020204" pitchFamily="34" charset="0"/>
              </a:rPr>
              <a:t> deste artigo, a Administração deverá registrar as cotações de mercado vigentes no momento da contratação</a:t>
            </a:r>
            <a:r>
              <a:rPr lang="pt-BR" sz="2400" dirty="0">
                <a:effectLst/>
                <a:latin typeface="Arial" panose="020B0604020202020204" pitchFamily="34" charset="0"/>
              </a:rPr>
              <a:t>;</a:t>
            </a:r>
            <a:endParaRPr lang="pt-BR" sz="2400" dirty="0">
              <a:effectLst/>
            </a:endParaRPr>
          </a:p>
          <a:p>
            <a:pPr algn="just"/>
            <a:r>
              <a:rPr lang="pt-BR" sz="2000" dirty="0">
                <a:effectLst/>
                <a:latin typeface="Arial" panose="020B0604020202020204" pitchFamily="34" charset="0"/>
              </a:rPr>
              <a:t>...</a:t>
            </a:r>
            <a:endParaRPr lang="pt-BR" sz="2000" dirty="0">
              <a:effectLst/>
            </a:endParaRPr>
          </a:p>
          <a:p>
            <a:pPr algn="just"/>
            <a:endParaRPr lang="pt-BR" sz="2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7630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10"/>
          <p:cNvSpPr txBox="1"/>
          <p:nvPr/>
        </p:nvSpPr>
        <p:spPr>
          <a:xfrm>
            <a:off x="1152204" y="1572955"/>
            <a:ext cx="3001393" cy="423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500" dirty="0">
              <a:latin typeface="Times New Roman"/>
              <a:cs typeface="Times New Roman"/>
            </a:endParaRPr>
          </a:p>
          <a:p>
            <a:pPr>
              <a:spcBef>
                <a:spcPts val="13"/>
              </a:spcBef>
            </a:pPr>
            <a:endParaRPr sz="1250" dirty="0">
              <a:latin typeface="Times New Roman"/>
              <a:cs typeface="Times New Roman"/>
            </a:endParaRPr>
          </a:p>
        </p:txBody>
      </p:sp>
      <p:sp>
        <p:nvSpPr>
          <p:cNvPr id="1048715" name="CaixaDeTexto 1"/>
          <p:cNvSpPr txBox="1"/>
          <p:nvPr/>
        </p:nvSpPr>
        <p:spPr>
          <a:xfrm>
            <a:off x="755576" y="426358"/>
            <a:ext cx="805920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CREDENCIAMENTO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8BFA799-0DFC-58AA-4101-9313C2BB99D6}"/>
              </a:ext>
            </a:extLst>
          </p:cNvPr>
          <p:cNvSpPr txBox="1"/>
          <p:nvPr/>
        </p:nvSpPr>
        <p:spPr>
          <a:xfrm>
            <a:off x="611560" y="1057300"/>
            <a:ext cx="76061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Ato unilateral;</a:t>
            </a:r>
          </a:p>
          <a:p>
            <a:endParaRPr lang="pt-BR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 contrato administrativo é uma ocorrência futura [bilateral];</a:t>
            </a:r>
          </a:p>
          <a:p>
            <a:endParaRPr lang="pt-BR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 inexigibilidade no formato da contratação;</a:t>
            </a:r>
          </a:p>
          <a:p>
            <a:endParaRPr lang="pt-BR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reforço da pesquisa de preços;</a:t>
            </a:r>
          </a:p>
        </p:txBody>
      </p:sp>
    </p:spTree>
    <p:extLst>
      <p:ext uri="{BB962C8B-B14F-4D97-AF65-F5344CB8AC3E}">
        <p14:creationId xmlns:p14="http://schemas.microsoft.com/office/powerpoint/2010/main" val="199609272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161616" y="691658"/>
            <a:ext cx="7455887" cy="451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333" b="1" dirty="0">
                <a:solidFill>
                  <a:srgbClr val="FF0000"/>
                </a:solidFill>
                <a:latin typeface="Josefin Sans"/>
              </a:rPr>
              <a:t>MODELO REGULAMENTO</a:t>
            </a:r>
            <a:r>
              <a:rPr lang="pt-BR" sz="2333" b="1" dirty="0">
                <a:latin typeface="Josefin Sans"/>
              </a:rPr>
              <a:t> – CREDENCIAMENTO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952559" y="1921396"/>
            <a:ext cx="7874000" cy="11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>
              <a:buFontTx/>
              <a:buChar char="-"/>
            </a:pPr>
            <a:r>
              <a:rPr lang="pt-BR" sz="2333" dirty="0"/>
              <a:t>Rito do processo de credenciamento;</a:t>
            </a:r>
          </a:p>
          <a:p>
            <a:pPr marL="380985" indent="-380985">
              <a:buFontTx/>
              <a:buChar char="-"/>
            </a:pPr>
            <a:r>
              <a:rPr lang="pt-BR" sz="2333" dirty="0"/>
              <a:t>Requisitos do Edital;</a:t>
            </a:r>
          </a:p>
          <a:p>
            <a:pPr marL="380985" indent="-380985">
              <a:buFontTx/>
              <a:buChar char="-"/>
            </a:pPr>
            <a:r>
              <a:rPr lang="pt-BR" sz="2333" i="1" dirty="0">
                <a:solidFill>
                  <a:srgbClr val="FF0000"/>
                </a:solidFill>
              </a:rPr>
              <a:t>Regulamento genérico!</a:t>
            </a:r>
          </a:p>
        </p:txBody>
      </p:sp>
    </p:spTree>
    <p:extLst>
      <p:ext uri="{BB962C8B-B14F-4D97-AF65-F5344CB8AC3E}">
        <p14:creationId xmlns:p14="http://schemas.microsoft.com/office/powerpoint/2010/main" val="376512835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55776" y="335426"/>
            <a:ext cx="465864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500" b="1" dirty="0">
                <a:latin typeface="Josefin Sans"/>
              </a:rPr>
              <a:t>CREDENCIAMENTO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6472CA0-196E-CB92-7981-17AE3BC51A84}"/>
              </a:ext>
            </a:extLst>
          </p:cNvPr>
          <p:cNvSpPr txBox="1"/>
          <p:nvPr/>
        </p:nvSpPr>
        <p:spPr>
          <a:xfrm>
            <a:off x="1691680" y="1179773"/>
            <a:ext cx="6787884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vários prestadores para o mesmo objeto, continuidade;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atendimento de grandes demandas de modo ágil;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potencialização de políticas públicas;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mais fornecedores se relacionando com a Administração;</a:t>
            </a:r>
          </a:p>
          <a:p>
            <a:r>
              <a:rPr lang="pt-BR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opções aos usuários.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8BDC03D-2426-BC0F-8777-BC3397181182}"/>
              </a:ext>
            </a:extLst>
          </p:cNvPr>
          <p:cNvSpPr txBox="1"/>
          <p:nvPr/>
        </p:nvSpPr>
        <p:spPr>
          <a:xfrm>
            <a:off x="1663928" y="3391688"/>
            <a:ext cx="7084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pesquisa de preços deve estar bem estruturada;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Tribunais podem contestar a opção quando couber licitação;</a:t>
            </a:r>
          </a:p>
          <a:p>
            <a:r>
              <a:rPr lang="pt-BR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em alguns casos organizar as distribuições das demandas pode ser complexo ou impossível;</a:t>
            </a:r>
          </a:p>
        </p:txBody>
      </p:sp>
    </p:spTree>
    <p:extLst>
      <p:ext uri="{BB962C8B-B14F-4D97-AF65-F5344CB8AC3E}">
        <p14:creationId xmlns:p14="http://schemas.microsoft.com/office/powerpoint/2010/main" val="690623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25087</TotalTime>
  <Words>6704</Words>
  <Application>Microsoft Office PowerPoint</Application>
  <PresentationFormat>Apresentação na tela (16:10)</PresentationFormat>
  <Paragraphs>865</Paragraphs>
  <Slides>144</Slides>
  <Notes>35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144</vt:i4>
      </vt:variant>
    </vt:vector>
  </HeadingPairs>
  <TitlesOfParts>
    <vt:vector size="161" baseType="lpstr">
      <vt:lpstr>Amasis MT Pro Medium</vt:lpstr>
      <vt:lpstr>Arial</vt:lpstr>
      <vt:lpstr>Calibri</vt:lpstr>
      <vt:lpstr>Fira Sans Extra Condensed Medium</vt:lpstr>
      <vt:lpstr>Josefin Sans</vt:lpstr>
      <vt:lpstr>Josefin Sans ExtraLight</vt:lpstr>
      <vt:lpstr>Josefin Sans Light</vt:lpstr>
      <vt:lpstr>Josefin Sans Medium</vt:lpstr>
      <vt:lpstr>Josefin Sans SemiBold</vt:lpstr>
      <vt:lpstr>Open Sans</vt:lpstr>
      <vt:lpstr>Roboto Condensed Light</vt:lpstr>
      <vt:lpstr>Times New Roman</vt:lpstr>
      <vt:lpstr>Wingdings</vt:lpstr>
      <vt:lpstr>Tema do Office</vt:lpstr>
      <vt:lpstr>9_Tema do Office</vt:lpstr>
      <vt:lpstr>2_Macari Company Profile by Slidesgo</vt:lpstr>
      <vt:lpstr>Macari Company Profile by Slidesgo</vt:lpstr>
      <vt:lpstr>INSTRUMENTOS AUXILIARES</vt:lpstr>
      <vt:lpstr>Leonardo Vieira de Souza </vt:lpstr>
      <vt:lpstr>Apresentação do PowerPoint</vt:lpstr>
      <vt:lpstr>- A licitação: um caminho obrigatório  - Exceções:             “Dispensa  x  Inexigibilidade”</vt:lpstr>
      <vt:lpstr>Art. 37 - CF</vt:lpstr>
      <vt:lpstr>Art. 37 - CF</vt:lpstr>
      <vt:lpstr>Apresentação do PowerPoint</vt:lpstr>
      <vt:lpstr>- Pouco previa sobre o planejamento;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Processo interno e suas peças - Art. 18    </vt:lpstr>
      <vt:lpstr>Apresentação do PowerPoint</vt:lpstr>
      <vt:lpstr>FLUXOGRAMA RITO ORDINÁRIO</vt:lpstr>
      <vt:lpstr>Apresentação do PowerPoint</vt:lpstr>
      <vt:lpstr>Apresentação do PowerPoint</vt:lpstr>
      <vt:lpstr>INSTRUMENTOS AUXILIARES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Leonardo Vieira</cp:lastModifiedBy>
  <cp:revision>155</cp:revision>
  <dcterms:created xsi:type="dcterms:W3CDTF">2021-04-09T18:38:51Z</dcterms:created>
  <dcterms:modified xsi:type="dcterms:W3CDTF">2024-04-08T23:48:29Z</dcterms:modified>
</cp:coreProperties>
</file>