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6" r:id="rId2"/>
    <p:sldMasterId id="2147483866" r:id="rId3"/>
    <p:sldMasterId id="2147483903" r:id="rId4"/>
  </p:sldMasterIdLst>
  <p:notesMasterIdLst>
    <p:notesMasterId r:id="rId125"/>
  </p:notesMasterIdLst>
  <p:sldIdLst>
    <p:sldId id="418" r:id="rId5"/>
    <p:sldId id="432" r:id="rId6"/>
    <p:sldId id="419" r:id="rId7"/>
    <p:sldId id="748" r:id="rId8"/>
    <p:sldId id="751" r:id="rId9"/>
    <p:sldId id="490" r:id="rId10"/>
    <p:sldId id="603" r:id="rId11"/>
    <p:sldId id="439" r:id="rId12"/>
    <p:sldId id="600" r:id="rId13"/>
    <p:sldId id="848" r:id="rId14"/>
    <p:sldId id="754" r:id="rId15"/>
    <p:sldId id="756" r:id="rId16"/>
    <p:sldId id="757" r:id="rId17"/>
    <p:sldId id="441" r:id="rId18"/>
    <p:sldId id="769" r:id="rId19"/>
    <p:sldId id="770" r:id="rId20"/>
    <p:sldId id="774" r:id="rId21"/>
    <p:sldId id="772" r:id="rId22"/>
    <p:sldId id="484" r:id="rId23"/>
    <p:sldId id="768" r:id="rId24"/>
    <p:sldId id="437" r:id="rId25"/>
    <p:sldId id="753" r:id="rId26"/>
    <p:sldId id="752" r:id="rId27"/>
    <p:sldId id="797" r:id="rId28"/>
    <p:sldId id="366" r:id="rId29"/>
    <p:sldId id="798" r:id="rId30"/>
    <p:sldId id="799" r:id="rId31"/>
    <p:sldId id="800" r:id="rId32"/>
    <p:sldId id="801" r:id="rId33"/>
    <p:sldId id="438" r:id="rId34"/>
    <p:sldId id="758" r:id="rId35"/>
    <p:sldId id="759" r:id="rId36"/>
    <p:sldId id="760" r:id="rId37"/>
    <p:sldId id="761" r:id="rId38"/>
    <p:sldId id="447" r:id="rId39"/>
    <p:sldId id="762" r:id="rId40"/>
    <p:sldId id="763" r:id="rId41"/>
    <p:sldId id="764" r:id="rId42"/>
    <p:sldId id="775" r:id="rId43"/>
    <p:sldId id="777" r:id="rId44"/>
    <p:sldId id="778" r:id="rId45"/>
    <p:sldId id="779" r:id="rId46"/>
    <p:sldId id="640" r:id="rId47"/>
    <p:sldId id="641" r:id="rId48"/>
    <p:sldId id="642" r:id="rId49"/>
    <p:sldId id="643" r:id="rId50"/>
    <p:sldId id="644" r:id="rId51"/>
    <p:sldId id="645" r:id="rId52"/>
    <p:sldId id="646" r:id="rId53"/>
    <p:sldId id="647" r:id="rId54"/>
    <p:sldId id="648" r:id="rId55"/>
    <p:sldId id="649" r:id="rId56"/>
    <p:sldId id="650" r:id="rId57"/>
    <p:sldId id="651" r:id="rId58"/>
    <p:sldId id="652" r:id="rId59"/>
    <p:sldId id="653" r:id="rId60"/>
    <p:sldId id="654" r:id="rId61"/>
    <p:sldId id="655" r:id="rId62"/>
    <p:sldId id="656" r:id="rId63"/>
    <p:sldId id="657" r:id="rId64"/>
    <p:sldId id="658" r:id="rId65"/>
    <p:sldId id="659" r:id="rId66"/>
    <p:sldId id="661" r:id="rId67"/>
    <p:sldId id="662" r:id="rId68"/>
    <p:sldId id="663" r:id="rId69"/>
    <p:sldId id="664" r:id="rId70"/>
    <p:sldId id="665" r:id="rId71"/>
    <p:sldId id="669" r:id="rId72"/>
    <p:sldId id="666" r:id="rId73"/>
    <p:sldId id="667" r:id="rId74"/>
    <p:sldId id="668" r:id="rId75"/>
    <p:sldId id="689" r:id="rId76"/>
    <p:sldId id="670" r:id="rId77"/>
    <p:sldId id="671" r:id="rId78"/>
    <p:sldId id="448" r:id="rId79"/>
    <p:sldId id="780" r:id="rId80"/>
    <p:sldId id="781" r:id="rId81"/>
    <p:sldId id="782" r:id="rId82"/>
    <p:sldId id="783" r:id="rId83"/>
    <p:sldId id="784" r:id="rId84"/>
    <p:sldId id="785" r:id="rId85"/>
    <p:sldId id="786" r:id="rId86"/>
    <p:sldId id="449" r:id="rId87"/>
    <p:sldId id="788" r:id="rId88"/>
    <p:sldId id="790" r:id="rId89"/>
    <p:sldId id="791" r:id="rId90"/>
    <p:sldId id="789" r:id="rId91"/>
    <p:sldId id="443" r:id="rId92"/>
    <p:sldId id="804" r:id="rId93"/>
    <p:sldId id="293" r:id="rId94"/>
    <p:sldId id="294" r:id="rId95"/>
    <p:sldId id="295" r:id="rId96"/>
    <p:sldId id="302" r:id="rId97"/>
    <p:sldId id="374" r:id="rId98"/>
    <p:sldId id="303" r:id="rId99"/>
    <p:sldId id="304" r:id="rId100"/>
    <p:sldId id="805" r:id="rId101"/>
    <p:sldId id="806" r:id="rId102"/>
    <p:sldId id="807" r:id="rId103"/>
    <p:sldId id="808" r:id="rId104"/>
    <p:sldId id="809" r:id="rId105"/>
    <p:sldId id="787" r:id="rId106"/>
    <p:sldId id="811" r:id="rId107"/>
    <p:sldId id="812" r:id="rId108"/>
    <p:sldId id="566" r:id="rId109"/>
    <p:sldId id="556" r:id="rId110"/>
    <p:sldId id="562" r:id="rId111"/>
    <p:sldId id="561" r:id="rId112"/>
    <p:sldId id="563" r:id="rId113"/>
    <p:sldId id="830" r:id="rId114"/>
    <p:sldId id="831" r:id="rId115"/>
    <p:sldId id="581" r:id="rId116"/>
    <p:sldId id="564" r:id="rId117"/>
    <p:sldId id="569" r:id="rId118"/>
    <p:sldId id="565" r:id="rId119"/>
    <p:sldId id="846" r:id="rId120"/>
    <p:sldId id="813" r:id="rId121"/>
    <p:sldId id="849" r:id="rId122"/>
    <p:sldId id="850" r:id="rId123"/>
    <p:sldId id="433" r:id="rId124"/>
  </p:sldIdLst>
  <p:sldSz cx="9144000" cy="5715000" type="screen16x1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78" d="100"/>
          <a:sy n="78" d="100"/>
        </p:scale>
        <p:origin x="1188" y="84"/>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C9F42D-B690-4286-936C-A49E2FE7555E}" type="datetimeFigureOut">
              <a:rPr lang="pt-BR" smtClean="0"/>
              <a:t>02/03/2026</a:t>
            </a:fld>
            <a:endParaRPr lang="pt-BR"/>
          </a:p>
        </p:txBody>
      </p:sp>
      <p:sp>
        <p:nvSpPr>
          <p:cNvPr id="4" name="Espaço Reservado para Imagem de Slide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89FF53-EAB8-445A-96ED-2F89926D5A8E}" type="slidenum">
              <a:rPr lang="pt-BR" smtClean="0"/>
              <a:t>‹nº›</a:t>
            </a:fld>
            <a:endParaRPr lang="pt-BR"/>
          </a:p>
        </p:txBody>
      </p:sp>
    </p:spTree>
    <p:extLst>
      <p:ext uri="{BB962C8B-B14F-4D97-AF65-F5344CB8AC3E}">
        <p14:creationId xmlns:p14="http://schemas.microsoft.com/office/powerpoint/2010/main" val="1162004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ABBBCD0D-F82F-9AAE-6A1D-D881B8B4E019}"/>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9C23711C-740E-F700-6278-BFAB61EC5E3B}"/>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7099D0EC-8C17-AE4B-90A1-6C82B35B58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6265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1CB2D76E-6D02-6F23-27FC-47EBDCDC91D9}"/>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442D8A62-9A85-2DC0-5221-5F5622804066}"/>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5DAAE21A-7301-0E3B-6AC7-3CE11FE2C4D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394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4DF9853D-760F-D4BD-C050-C8C0347136FC}"/>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1C270450-64D2-339F-EE83-9F0D77D83FDE}"/>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148868E1-06CE-6082-FA52-7CD9299418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408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35DD1A53-E24D-1D9E-B70C-FB47AFE59BE8}"/>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F824A065-71D4-779D-9ED6-88AA85E35C3C}"/>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7E2D7484-DA05-5CFF-B0CA-7715DC73FA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1317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4C01CE66-6229-2DF7-1B8A-4C043477F08F}"/>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B7E25D19-F3C4-2227-44F4-D86192A517E7}"/>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C3210056-4288-CA26-8D78-63142A856C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917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3421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2901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41129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5267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2755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2196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7276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2262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91F51E82-795C-009A-DB8C-C5EBFB13184E}"/>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2088359B-2D60-0166-3830-75138839C40C}"/>
              </a:ext>
            </a:extLst>
          </p:cNvPr>
          <p:cNvSpPr>
            <a:spLocks noGrp="1" noRot="1" noChangeAspect="1"/>
          </p:cNvSpPr>
          <p:nvPr>
            <p:ph type="sldImg" idx="2"/>
          </p:nvPr>
        </p:nvSpPr>
        <p:spPr>
          <a:xfrm>
            <a:off x="355600" y="744538"/>
            <a:ext cx="5957888" cy="37242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43E7A2C7-C617-DA53-EFBF-8351FF73435C}"/>
              </a:ext>
            </a:extLst>
          </p:cNvPr>
          <p:cNvSpPr txBox="1">
            <a:spLocks noGrp="1"/>
          </p:cNvSpPr>
          <p:nvPr>
            <p:ph type="body" idx="1"/>
          </p:nvPr>
        </p:nvSpPr>
        <p:spPr>
          <a:xfrm>
            <a:off x="666909" y="4715153"/>
            <a:ext cx="533527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2103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CA308F2E-2757-C5A7-92C0-AE664DB138A8}"/>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6F9DDB88-6049-A334-6C91-198396B2AD07}"/>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C1AA9885-0D27-7235-3E0F-A0A14E01C95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489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BC38E997-5EF4-FE5A-3AF8-678BEE03FC37}"/>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D3560EC7-D67A-F56D-2521-799E7C426471}"/>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1BB26CFE-7779-BB6D-DA16-774492695F5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38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20EC3F43-366D-C206-5C92-DFB5028202E8}"/>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27606C41-DAEC-439D-5670-E4D1C682F6D5}"/>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075C0A21-8192-D819-B4AB-D3266CCB38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2438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a:extLst>
            <a:ext uri="{FF2B5EF4-FFF2-40B4-BE49-F238E27FC236}">
              <a16:creationId xmlns:a16="http://schemas.microsoft.com/office/drawing/2014/main" id="{7D86DCCA-6DA7-EF54-BB1B-AED94D82EC12}"/>
            </a:ext>
          </a:extLst>
        </p:cNvPr>
        <p:cNvGrpSpPr/>
        <p:nvPr/>
      </p:nvGrpSpPr>
      <p:grpSpPr>
        <a:xfrm>
          <a:off x="0" y="0"/>
          <a:ext cx="0" cy="0"/>
          <a:chOff x="0" y="0"/>
          <a:chExt cx="0" cy="0"/>
        </a:xfrm>
      </p:grpSpPr>
      <p:sp>
        <p:nvSpPr>
          <p:cNvPr id="866" name="Google Shape;866;gc95f375b38_3_243:notes">
            <a:extLst>
              <a:ext uri="{FF2B5EF4-FFF2-40B4-BE49-F238E27FC236}">
                <a16:creationId xmlns:a16="http://schemas.microsoft.com/office/drawing/2014/main" id="{999285B0-9B36-9A40-99B0-C9D416CCFA7D}"/>
              </a:ext>
            </a:extLst>
          </p:cNvPr>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a:extLst>
              <a:ext uri="{FF2B5EF4-FFF2-40B4-BE49-F238E27FC236}">
                <a16:creationId xmlns:a16="http://schemas.microsoft.com/office/drawing/2014/main" id="{09C2678A-C10E-05AB-D61E-3818CDDFF02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5430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981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144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62"/>
            <a:ext cx="7772400" cy="1225021"/>
          </a:xfrm>
        </p:spPr>
        <p:txBody>
          <a:bodyPr/>
          <a:lstStyle/>
          <a:p>
            <a:r>
              <a:rPr lang="pt-BR"/>
              <a:t>Clique para editar o título mestre</a:t>
            </a: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79888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849454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28870"/>
            <a:ext cx="2057400" cy="4876271"/>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457200" y="228870"/>
            <a:ext cx="6019800" cy="4876271"/>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1739058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62"/>
            <a:ext cx="7772400" cy="1225021"/>
          </a:xfrm>
        </p:spPr>
        <p:txBody>
          <a:bodyPr/>
          <a:lstStyle/>
          <a:p>
            <a:r>
              <a:rPr lang="pt-BR"/>
              <a:t>Clique para editar o título mestre</a:t>
            </a: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11"/>
          </p:nvPr>
        </p:nvSpPr>
        <p:spPr/>
        <p:txBody>
          <a:bodyPr/>
          <a:lstStyle/>
          <a:p>
            <a:endParaRPr lang="pt-BR">
              <a:solidFill>
                <a:prstClr val="black">
                  <a:tint val="75000"/>
                </a:prstClr>
              </a:solidFill>
            </a:endParaRP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1478766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11"/>
          </p:nvPr>
        </p:nvSpPr>
        <p:spPr/>
        <p:txBody>
          <a:bodyPr/>
          <a:lstStyle/>
          <a:p>
            <a:endParaRPr lang="pt-BR">
              <a:solidFill>
                <a:prstClr val="black">
                  <a:tint val="75000"/>
                </a:prstClr>
              </a:solidFill>
            </a:endParaRP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3009585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24"/>
            <a:ext cx="7772400" cy="1135063"/>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11"/>
          </p:nvPr>
        </p:nvSpPr>
        <p:spPr/>
        <p:txBody>
          <a:bodyPr/>
          <a:lstStyle/>
          <a:p>
            <a:endParaRPr lang="pt-BR">
              <a:solidFill>
                <a:prstClr val="black">
                  <a:tint val="75000"/>
                </a:prstClr>
              </a:solidFill>
            </a:endParaRP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2595726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6" name="Espaço Reservado para Rodapé 5"/>
          <p:cNvSpPr>
            <a:spLocks noGrp="1"/>
          </p:cNvSpPr>
          <p:nvPr>
            <p:ph type="ftr" sz="quarter" idx="11"/>
          </p:nvPr>
        </p:nvSpPr>
        <p:spPr/>
        <p:txBody>
          <a:bodyPr/>
          <a:lstStyle/>
          <a:p>
            <a:endParaRPr lang="pt-BR">
              <a:solidFill>
                <a:prstClr val="black">
                  <a:tint val="75000"/>
                </a:prstClr>
              </a:solidFill>
            </a:endParaRP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16808424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4645033"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4645033"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8" name="Espaço Reservado para Rodapé 7"/>
          <p:cNvSpPr>
            <a:spLocks noGrp="1"/>
          </p:cNvSpPr>
          <p:nvPr>
            <p:ph type="ftr" sz="quarter" idx="11"/>
          </p:nvPr>
        </p:nvSpPr>
        <p:spPr/>
        <p:txBody>
          <a:bodyPr/>
          <a:lstStyle/>
          <a:p>
            <a:endParaRPr lang="pt-BR">
              <a:solidFill>
                <a:prstClr val="black">
                  <a:tint val="75000"/>
                </a:prstClr>
              </a:solidFill>
            </a:endParaRPr>
          </a:p>
        </p:txBody>
      </p:sp>
      <p:sp>
        <p:nvSpPr>
          <p:cNvPr id="9" name="Espaço Reservado para Número de Slide 8"/>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4269201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4" name="Espaço Reservado para Rodapé 3"/>
          <p:cNvSpPr>
            <a:spLocks noGrp="1"/>
          </p:cNvSpPr>
          <p:nvPr>
            <p:ph type="ftr" sz="quarter" idx="11"/>
          </p:nvPr>
        </p:nvSpPr>
        <p:spPr/>
        <p:txBody>
          <a:bodyPr/>
          <a:lstStyle/>
          <a:p>
            <a:endParaRPr lang="pt-BR">
              <a:solidFill>
                <a:prstClr val="black">
                  <a:tint val="75000"/>
                </a:prstClr>
              </a:solidFill>
            </a:endParaRPr>
          </a:p>
        </p:txBody>
      </p:sp>
      <p:sp>
        <p:nvSpPr>
          <p:cNvPr id="5" name="Espaço Reservado para Número de Slide 4"/>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29440897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3" name="Espaço Reservado para Rodapé 2"/>
          <p:cNvSpPr>
            <a:spLocks noGrp="1"/>
          </p:cNvSpPr>
          <p:nvPr>
            <p:ph type="ftr" sz="quarter" idx="11"/>
          </p:nvPr>
        </p:nvSpPr>
        <p:spPr/>
        <p:txBody>
          <a:bodyPr/>
          <a:lstStyle/>
          <a:p>
            <a:endParaRPr lang="pt-BR">
              <a:solidFill>
                <a:prstClr val="black">
                  <a:tint val="75000"/>
                </a:prstClr>
              </a:solidFill>
            </a:endParaRPr>
          </a:p>
        </p:txBody>
      </p:sp>
      <p:sp>
        <p:nvSpPr>
          <p:cNvPr id="4" name="Espaço Reservado para Número de Slide 3"/>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2434007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13" y="227542"/>
            <a:ext cx="3008313" cy="968376"/>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3575050" y="227544"/>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457213" y="1195920"/>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6" name="Espaço Reservado para Rodapé 5"/>
          <p:cNvSpPr>
            <a:spLocks noGrp="1"/>
          </p:cNvSpPr>
          <p:nvPr>
            <p:ph type="ftr" sz="quarter" idx="11"/>
          </p:nvPr>
        </p:nvSpPr>
        <p:spPr/>
        <p:txBody>
          <a:bodyPr/>
          <a:lstStyle/>
          <a:p>
            <a:endParaRPr lang="pt-BR">
              <a:solidFill>
                <a:prstClr val="black">
                  <a:tint val="75000"/>
                </a:prstClr>
              </a:solidFill>
            </a:endParaRP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3565579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906694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6" name="Espaço Reservado para Rodapé 5"/>
          <p:cNvSpPr>
            <a:spLocks noGrp="1"/>
          </p:cNvSpPr>
          <p:nvPr>
            <p:ph type="ftr" sz="quarter" idx="11"/>
          </p:nvPr>
        </p:nvSpPr>
        <p:spPr/>
        <p:txBody>
          <a:bodyPr/>
          <a:lstStyle/>
          <a:p>
            <a:endParaRPr lang="pt-BR">
              <a:solidFill>
                <a:prstClr val="black">
                  <a:tint val="75000"/>
                </a:prstClr>
              </a:solidFill>
            </a:endParaRP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913435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11"/>
          </p:nvPr>
        </p:nvSpPr>
        <p:spPr/>
        <p:txBody>
          <a:bodyPr/>
          <a:lstStyle/>
          <a:p>
            <a:endParaRPr lang="pt-BR">
              <a:solidFill>
                <a:prstClr val="black">
                  <a:tint val="75000"/>
                </a:prstClr>
              </a:solidFill>
            </a:endParaRP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28465675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28870"/>
            <a:ext cx="2057400" cy="4876271"/>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457200" y="228870"/>
            <a:ext cx="6019800" cy="4876271"/>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11"/>
          </p:nvPr>
        </p:nvSpPr>
        <p:spPr/>
        <p:txBody>
          <a:bodyPr/>
          <a:lstStyle/>
          <a:p>
            <a:endParaRPr lang="pt-BR">
              <a:solidFill>
                <a:prstClr val="black">
                  <a:tint val="75000"/>
                </a:prstClr>
              </a:solidFill>
            </a:endParaRP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820187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915200" y="835667"/>
            <a:ext cx="2075700" cy="1938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71" name="Google Shape;71;p1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72" name="Google Shape;72;p1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896072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94500" y="654001"/>
            <a:ext cx="5392800" cy="2203667"/>
          </a:xfrm>
          <a:prstGeom prst="rect">
            <a:avLst/>
          </a:prstGeom>
        </p:spPr>
        <p:txBody>
          <a:bodyPr spcFirstLastPara="1" wrap="square" lIns="91425" tIns="201150" rIns="91425" bIns="91425" anchor="t" anchorCtr="0">
            <a:noAutofit/>
          </a:bodyPr>
          <a:lstStyle>
            <a:lvl1pPr lvl="0" rtl="0">
              <a:lnSpc>
                <a:spcPct val="100000"/>
              </a:lnSpc>
              <a:spcBef>
                <a:spcPts val="0"/>
              </a:spcBef>
              <a:spcAft>
                <a:spcPts val="0"/>
              </a:spcAft>
              <a:buSzPts val="5200"/>
              <a:buFont typeface="Josefin Sans"/>
              <a:buNone/>
              <a:defRPr sz="52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894500" y="2777030"/>
            <a:ext cx="3335700" cy="880667"/>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Josefin Sans Light"/>
              <a:buNone/>
              <a:defRPr sz="18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cxnSp>
        <p:nvCxnSpPr>
          <p:cNvPr id="11" name="Google Shape;11;p2"/>
          <p:cNvCxnSpPr/>
          <p:nvPr/>
        </p:nvCxnSpPr>
        <p:spPr>
          <a:xfrm>
            <a:off x="542275" y="842500"/>
            <a:ext cx="0" cy="3198333"/>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602889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925750" y="2367402"/>
            <a:ext cx="3173400" cy="1227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925751" y="1822808"/>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6" name="Google Shape;16;p3"/>
          <p:cNvSpPr txBox="1">
            <a:spLocks noGrp="1"/>
          </p:cNvSpPr>
          <p:nvPr>
            <p:ph type="subTitle" idx="1"/>
          </p:nvPr>
        </p:nvSpPr>
        <p:spPr>
          <a:xfrm>
            <a:off x="925750" y="3857111"/>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7" name="Google Shape;17;p3"/>
          <p:cNvCxnSpPr/>
          <p:nvPr/>
        </p:nvCxnSpPr>
        <p:spPr>
          <a:xfrm>
            <a:off x="542275" y="1805779"/>
            <a:ext cx="0" cy="3290333"/>
          </a:xfrm>
          <a:prstGeom prst="straightConnector1">
            <a:avLst/>
          </a:prstGeom>
          <a:noFill/>
          <a:ln w="76200" cap="flat" cmpd="sng">
            <a:solidFill>
              <a:schemeClr val="accent1"/>
            </a:solidFill>
            <a:prstDash val="solid"/>
            <a:round/>
            <a:headEnd type="none" w="med" len="med"/>
            <a:tailEnd type="none" w="med" len="med"/>
          </a:ln>
        </p:spPr>
      </p:cxnSp>
      <p:cxnSp>
        <p:nvCxnSpPr>
          <p:cNvPr id="18" name="Google Shape;18;p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 name="Google Shape;19;p3"/>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899015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p4"/>
          <p:cNvSpPr txBox="1">
            <a:spLocks noGrp="1"/>
          </p:cNvSpPr>
          <p:nvPr>
            <p:ph type="subTitle" idx="1"/>
          </p:nvPr>
        </p:nvSpPr>
        <p:spPr>
          <a:xfrm>
            <a:off x="811600" y="1457862"/>
            <a:ext cx="7628100" cy="3662667"/>
          </a:xfrm>
          <a:prstGeom prst="rect">
            <a:avLst/>
          </a:prstGeom>
          <a:noFill/>
          <a:ln>
            <a:noFill/>
          </a:ln>
        </p:spPr>
        <p:txBody>
          <a:bodyPr spcFirstLastPara="1" wrap="square" lIns="91425" tIns="0" rIns="91425" bIns="91425" anchor="t" anchorCtr="0">
            <a:noAutofit/>
          </a:bodyPr>
          <a:lstStyle>
            <a:lvl1pPr lvl="0" rtl="0">
              <a:spcBef>
                <a:spcPts val="0"/>
              </a:spcBef>
              <a:spcAft>
                <a:spcPts val="0"/>
              </a:spcAft>
              <a:buClr>
                <a:schemeClr val="accent1"/>
              </a:buClr>
              <a:buSzPts val="1200"/>
              <a:buFont typeface="Josefin Sans"/>
              <a:buAutoNum type="arabicPeriod"/>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22" name="Google Shape;22;p4"/>
          <p:cNvSpPr txBox="1">
            <a:spLocks noGrp="1"/>
          </p:cNvSpPr>
          <p:nvPr>
            <p:ph type="title"/>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 name="Google Shape;23;p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 name="Google Shape;24;p4"/>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0495699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Google Shape;26;p5"/>
          <p:cNvSpPr txBox="1">
            <a:spLocks noGrp="1"/>
          </p:cNvSpPr>
          <p:nvPr>
            <p:ph type="subTitle" idx="1"/>
          </p:nvPr>
        </p:nvSpPr>
        <p:spPr>
          <a:xfrm>
            <a:off x="220692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7" name="Google Shape;27;p5"/>
          <p:cNvSpPr txBox="1">
            <a:spLocks noGrp="1"/>
          </p:cNvSpPr>
          <p:nvPr>
            <p:ph type="subTitle" idx="2"/>
          </p:nvPr>
        </p:nvSpPr>
        <p:spPr>
          <a:xfrm>
            <a:off x="504507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8" name="Google Shape;28;p5"/>
          <p:cNvSpPr txBox="1">
            <a:spLocks noGrp="1"/>
          </p:cNvSpPr>
          <p:nvPr>
            <p:ph type="subTitle" idx="3"/>
          </p:nvPr>
        </p:nvSpPr>
        <p:spPr>
          <a:xfrm>
            <a:off x="2206913" y="2754048"/>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29" name="Google Shape;29;p5"/>
          <p:cNvSpPr txBox="1">
            <a:spLocks noGrp="1"/>
          </p:cNvSpPr>
          <p:nvPr>
            <p:ph type="subTitle" idx="4"/>
          </p:nvPr>
        </p:nvSpPr>
        <p:spPr>
          <a:xfrm>
            <a:off x="5045063" y="2754048"/>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30" name="Google Shape;30;p5"/>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1" name="Google Shape;31;p5"/>
          <p:cNvSpPr txBox="1">
            <a:spLocks noGrp="1"/>
          </p:cNvSpPr>
          <p:nvPr>
            <p:ph type="title" idx="5"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2" name="Google Shape;32;p5"/>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33" name="Google Shape;33;p5"/>
          <p:cNvSpPr txBox="1">
            <a:spLocks noGrp="1"/>
          </p:cNvSpPr>
          <p:nvPr>
            <p:ph type="title" idx="6"/>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34" name="Google Shape;34;p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35" name="Google Shape;35;p5"/>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0439307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8" name="Google Shape;38;p6"/>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9" name="Google Shape;39;p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0" name="Google Shape;40;p6"/>
          <p:cNvSpPr txBox="1">
            <a:spLocks noGrp="1"/>
          </p:cNvSpPr>
          <p:nvPr>
            <p:ph type="title" idx="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1" name="Google Shape;41;p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42" name="Google Shape;42;p6"/>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1175319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5" name="Google Shape;45;p7"/>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46" name="Google Shape;46;p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7" name="Google Shape;47;p7"/>
          <p:cNvSpPr txBox="1">
            <a:spLocks noGrp="1"/>
          </p:cNvSpPr>
          <p:nvPr>
            <p:ph type="subTitle" idx="1"/>
          </p:nvPr>
        </p:nvSpPr>
        <p:spPr>
          <a:xfrm>
            <a:off x="1410325" y="1919167"/>
            <a:ext cx="5264700" cy="2579000"/>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48" name="Google Shape;48;p7"/>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9" name="Google Shape;49;p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0" name="Google Shape;50;p7"/>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201219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24"/>
            <a:ext cx="7772400" cy="1135063"/>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42197097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1"/>
        <p:cNvGrpSpPr/>
        <p:nvPr/>
      </p:nvGrpSpPr>
      <p:grpSpPr>
        <a:xfrm>
          <a:off x="0" y="0"/>
          <a:ext cx="0" cy="0"/>
          <a:chOff x="0" y="0"/>
          <a:chExt cx="0" cy="0"/>
        </a:xfrm>
      </p:grpSpPr>
      <p:sp>
        <p:nvSpPr>
          <p:cNvPr id="52" name="Google Shape;52;p8"/>
          <p:cNvSpPr/>
          <p:nvPr/>
        </p:nvSpPr>
        <p:spPr>
          <a:xfrm>
            <a:off x="1155750" y="1380000"/>
            <a:ext cx="6832500" cy="248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sp>
        <p:nvSpPr>
          <p:cNvPr id="53" name="Google Shape;53;p8"/>
          <p:cNvSpPr txBox="1">
            <a:spLocks noGrp="1"/>
          </p:cNvSpPr>
          <p:nvPr>
            <p:ph type="title"/>
          </p:nvPr>
        </p:nvSpPr>
        <p:spPr>
          <a:xfrm>
            <a:off x="2062125" y="2126667"/>
            <a:ext cx="5609400" cy="996000"/>
          </a:xfrm>
          <a:prstGeom prst="rect">
            <a:avLst/>
          </a:prstGeom>
        </p:spPr>
        <p:txBody>
          <a:bodyPr spcFirstLastPara="1" wrap="square" lIns="91425" tIns="201150" rIns="91425" bIns="91425" anchor="t" anchorCtr="0">
            <a:noAutofit/>
          </a:bodyPr>
          <a:lstStyle>
            <a:lvl1pPr lvl="0" rtl="0">
              <a:spcBef>
                <a:spcPts val="0"/>
              </a:spcBef>
              <a:spcAft>
                <a:spcPts val="0"/>
              </a:spcAft>
              <a:buSzPts val="2800"/>
              <a:buFont typeface="Josefin Sans"/>
              <a:buNone/>
              <a:defRPr sz="5200"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8"/>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5" name="Google Shape;55;p8"/>
          <p:cNvSpPr txBox="1">
            <a:spLocks noGrp="1"/>
          </p:cNvSpPr>
          <p:nvPr>
            <p:ph type="title" idx="3"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56" name="Google Shape;56;p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57" name="Google Shape;57;p8"/>
          <p:cNvCxnSpPr/>
          <p:nvPr/>
        </p:nvCxnSpPr>
        <p:spPr>
          <a:xfrm rot="10800000">
            <a:off x="2184088" y="2075333"/>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8" name="Google Shape;58;p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9" name="Google Shape;59;p8"/>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915394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92450" y="1015333"/>
            <a:ext cx="3796500" cy="545000"/>
          </a:xfrm>
          <a:prstGeom prst="rect">
            <a:avLst/>
          </a:prstGeom>
        </p:spPr>
        <p:txBody>
          <a:bodyPr spcFirstLastPara="1" wrap="square" lIns="91425" tIns="0"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2" name="Google Shape;62;p9"/>
          <p:cNvSpPr txBox="1">
            <a:spLocks noGrp="1"/>
          </p:cNvSpPr>
          <p:nvPr>
            <p:ph type="subTitle" idx="1"/>
          </p:nvPr>
        </p:nvSpPr>
        <p:spPr>
          <a:xfrm>
            <a:off x="3644450" y="1835861"/>
            <a:ext cx="3384000" cy="26120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200"/>
              <a:buFont typeface="Open Sans"/>
              <a:buAutoNum type="arabicPeriod"/>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63" name="Google Shape;63;p9"/>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4" name="Google Shape;64;p9"/>
          <p:cNvSpPr txBox="1">
            <a:spLocks noGrp="1"/>
          </p:cNvSpPr>
          <p:nvPr>
            <p:ph type="title" idx="3"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65" name="Google Shape;65;p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66" name="Google Shape;66;p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67" name="Google Shape;67;p9"/>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68" name="Google Shape;68;p9"/>
          <p:cNvCxnSpPr/>
          <p:nvPr/>
        </p:nvCxnSpPr>
        <p:spPr>
          <a:xfrm>
            <a:off x="737600" y="779389"/>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940904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5" name="Google Shape;75;p11"/>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76" name="Google Shape;76;p1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77" name="Google Shape;77;p11"/>
          <p:cNvSpPr txBox="1">
            <a:spLocks noGrp="1"/>
          </p:cNvSpPr>
          <p:nvPr>
            <p:ph type="subTitle" idx="1"/>
          </p:nvPr>
        </p:nvSpPr>
        <p:spPr>
          <a:xfrm>
            <a:off x="1835950" y="2920667"/>
            <a:ext cx="4772100" cy="329000"/>
          </a:xfrm>
          <a:prstGeom prst="rect">
            <a:avLst/>
          </a:prstGeom>
          <a:noFill/>
          <a:ln>
            <a:noFill/>
          </a:ln>
        </p:spPr>
        <p:txBody>
          <a:bodyPr spcFirstLastPara="1" wrap="square" lIns="91425" tIns="0"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8" name="Google Shape;78;p11"/>
          <p:cNvSpPr txBox="1">
            <a:spLocks noGrp="1"/>
          </p:cNvSpPr>
          <p:nvPr>
            <p:ph type="title" idx="3" hasCustomPrompt="1"/>
          </p:nvPr>
        </p:nvSpPr>
        <p:spPr>
          <a:xfrm>
            <a:off x="1835725" y="1985336"/>
            <a:ext cx="5837100" cy="935333"/>
          </a:xfrm>
          <a:prstGeom prst="rect">
            <a:avLst/>
          </a:prstGeom>
        </p:spPr>
        <p:txBody>
          <a:bodyPr spcFirstLastPara="1" wrap="square" lIns="91425" tIns="0" rIns="91425" bIns="91425" anchor="b" anchorCtr="0">
            <a:noAutofit/>
          </a:bodyPr>
          <a:lstStyle>
            <a:lvl1pPr marL="0" marR="0" lvl="0" indent="0" algn="l" rtl="0">
              <a:lnSpc>
                <a:spcPct val="100000"/>
              </a:lnSpc>
              <a:spcBef>
                <a:spcPts val="0"/>
              </a:spcBef>
              <a:spcAft>
                <a:spcPts val="0"/>
              </a:spcAft>
              <a:buClr>
                <a:schemeClr val="dk1"/>
              </a:buClr>
              <a:buSzPts val="3600"/>
              <a:buFont typeface="Josefin Sans"/>
              <a:buNone/>
              <a:defRPr sz="7100">
                <a:solidFill>
                  <a:schemeClr val="accent1"/>
                </a:solidFill>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cxnSp>
        <p:nvCxnSpPr>
          <p:cNvPr id="79" name="Google Shape;79;p1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80" name="Google Shape;80;p11"/>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81" name="Google Shape;81;p11"/>
          <p:cNvCxnSpPr/>
          <p:nvPr/>
        </p:nvCxnSpPr>
        <p:spPr>
          <a:xfrm>
            <a:off x="1835950" y="1418528"/>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2499931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2"/>
        <p:cNvGrpSpPr/>
        <p:nvPr/>
      </p:nvGrpSpPr>
      <p:grpSpPr>
        <a:xfrm>
          <a:off x="0" y="0"/>
          <a:ext cx="0" cy="0"/>
          <a:chOff x="0" y="0"/>
          <a:chExt cx="0" cy="0"/>
        </a:xfrm>
      </p:grpSpPr>
    </p:spTree>
    <p:extLst>
      <p:ext uri="{BB962C8B-B14F-4D97-AF65-F5344CB8AC3E}">
        <p14:creationId xmlns:p14="http://schemas.microsoft.com/office/powerpoint/2010/main" val="28950188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3"/>
        <p:cNvGrpSpPr/>
        <p:nvPr/>
      </p:nvGrpSpPr>
      <p:grpSpPr>
        <a:xfrm>
          <a:off x="0" y="0"/>
          <a:ext cx="0" cy="0"/>
          <a:chOff x="0" y="0"/>
          <a:chExt cx="0" cy="0"/>
        </a:xfrm>
      </p:grpSpPr>
      <p:cxnSp>
        <p:nvCxnSpPr>
          <p:cNvPr id="84" name="Google Shape;84;p13"/>
          <p:cNvCxnSpPr/>
          <p:nvPr/>
        </p:nvCxnSpPr>
        <p:spPr>
          <a:xfrm>
            <a:off x="-14031" y="1352516"/>
            <a:ext cx="3594900" cy="0"/>
          </a:xfrm>
          <a:prstGeom prst="straightConnector1">
            <a:avLst/>
          </a:prstGeom>
          <a:noFill/>
          <a:ln w="9525" cap="flat" cmpd="sng">
            <a:solidFill>
              <a:schemeClr val="accent1"/>
            </a:solidFill>
            <a:prstDash val="solid"/>
            <a:round/>
            <a:headEnd type="none" w="med" len="med"/>
            <a:tailEnd type="none" w="med" len="med"/>
          </a:ln>
        </p:spPr>
      </p:cxnSp>
      <p:sp>
        <p:nvSpPr>
          <p:cNvPr id="85" name="Google Shape;85;p13"/>
          <p:cNvSpPr txBox="1">
            <a:spLocks noGrp="1"/>
          </p:cNvSpPr>
          <p:nvPr>
            <p:ph type="title"/>
          </p:nvPr>
        </p:nvSpPr>
        <p:spPr>
          <a:xfrm>
            <a:off x="16977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6" name="Google Shape;86;p13">
            <a:hlinkClick r:id="" action="ppaction://noaction"/>
          </p:cNvPr>
          <p:cNvSpPr txBox="1">
            <a:spLocks noGrp="1"/>
          </p:cNvSpPr>
          <p:nvPr>
            <p:ph type="title" idx="2" hasCustomPrompt="1"/>
          </p:nvPr>
        </p:nvSpPr>
        <p:spPr>
          <a:xfrm>
            <a:off x="1121625"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87" name="Google Shape;87;p13"/>
          <p:cNvSpPr txBox="1">
            <a:spLocks noGrp="1"/>
          </p:cNvSpPr>
          <p:nvPr>
            <p:ph type="subTitle" idx="1"/>
          </p:nvPr>
        </p:nvSpPr>
        <p:spPr>
          <a:xfrm>
            <a:off x="16977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88" name="Google Shape;88;p13"/>
          <p:cNvSpPr txBox="1">
            <a:spLocks noGrp="1"/>
          </p:cNvSpPr>
          <p:nvPr>
            <p:ph type="title" idx="3"/>
          </p:nvPr>
        </p:nvSpPr>
        <p:spPr>
          <a:xfrm>
            <a:off x="1697700" y="3539518"/>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9" name="Google Shape;89;p13"/>
          <p:cNvSpPr txBox="1">
            <a:spLocks noGrp="1"/>
          </p:cNvSpPr>
          <p:nvPr>
            <p:ph type="title" idx="4" hasCustomPrompt="1"/>
          </p:nvPr>
        </p:nvSpPr>
        <p:spPr>
          <a:xfrm>
            <a:off x="1121600" y="3466518"/>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0" name="Google Shape;90;p13"/>
          <p:cNvSpPr txBox="1">
            <a:spLocks noGrp="1"/>
          </p:cNvSpPr>
          <p:nvPr>
            <p:ph type="subTitle" idx="5"/>
          </p:nvPr>
        </p:nvSpPr>
        <p:spPr>
          <a:xfrm>
            <a:off x="1697700" y="4123619"/>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1" name="Google Shape;91;p13"/>
          <p:cNvSpPr txBox="1">
            <a:spLocks noGrp="1"/>
          </p:cNvSpPr>
          <p:nvPr>
            <p:ph type="title" idx="6"/>
          </p:nvPr>
        </p:nvSpPr>
        <p:spPr>
          <a:xfrm>
            <a:off x="56625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2" name="Google Shape;92;p13"/>
          <p:cNvSpPr txBox="1">
            <a:spLocks noGrp="1"/>
          </p:cNvSpPr>
          <p:nvPr>
            <p:ph type="title" idx="7" hasCustomPrompt="1"/>
          </p:nvPr>
        </p:nvSpPr>
        <p:spPr>
          <a:xfrm>
            <a:off x="5086400"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3" name="Google Shape;93;p13"/>
          <p:cNvSpPr txBox="1">
            <a:spLocks noGrp="1"/>
          </p:cNvSpPr>
          <p:nvPr>
            <p:ph type="subTitle" idx="8"/>
          </p:nvPr>
        </p:nvSpPr>
        <p:spPr>
          <a:xfrm>
            <a:off x="56625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4" name="Google Shape;94;p13"/>
          <p:cNvSpPr txBox="1">
            <a:spLocks noGrp="1"/>
          </p:cNvSpPr>
          <p:nvPr>
            <p:ph type="title" idx="9"/>
          </p:nvPr>
        </p:nvSpPr>
        <p:spPr>
          <a:xfrm>
            <a:off x="5662500" y="3539518"/>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5" name="Google Shape;95;p13"/>
          <p:cNvSpPr txBox="1">
            <a:spLocks noGrp="1"/>
          </p:cNvSpPr>
          <p:nvPr>
            <p:ph type="title" idx="13" hasCustomPrompt="1"/>
          </p:nvPr>
        </p:nvSpPr>
        <p:spPr>
          <a:xfrm>
            <a:off x="5087456" y="3466518"/>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6" name="Google Shape;96;p13"/>
          <p:cNvSpPr txBox="1">
            <a:spLocks noGrp="1"/>
          </p:cNvSpPr>
          <p:nvPr>
            <p:ph type="subTitle" idx="14"/>
          </p:nvPr>
        </p:nvSpPr>
        <p:spPr>
          <a:xfrm>
            <a:off x="5662500" y="4123619"/>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7" name="Google Shape;97;p13"/>
          <p:cNvSpPr txBox="1">
            <a:spLocks noGrp="1"/>
          </p:cNvSpPr>
          <p:nvPr>
            <p:ph type="title" idx="15"/>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8" name="Google Shape;98;p1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99" name="Google Shape;99;p13"/>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704863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00"/>
        <p:cNvGrpSpPr/>
        <p:nvPr/>
      </p:nvGrpSpPr>
      <p:grpSpPr>
        <a:xfrm>
          <a:off x="0" y="0"/>
          <a:ext cx="0" cy="0"/>
          <a:chOff x="0" y="0"/>
          <a:chExt cx="0" cy="0"/>
        </a:xfrm>
      </p:grpSpPr>
      <p:sp>
        <p:nvSpPr>
          <p:cNvPr id="101" name="Google Shape;101;p14"/>
          <p:cNvSpPr txBox="1">
            <a:spLocks noGrp="1"/>
          </p:cNvSpPr>
          <p:nvPr>
            <p:ph type="subTitle" idx="1"/>
          </p:nvPr>
        </p:nvSpPr>
        <p:spPr>
          <a:xfrm>
            <a:off x="2111850" y="1344805"/>
            <a:ext cx="5256600" cy="2025667"/>
          </a:xfrm>
          <a:prstGeom prst="rect">
            <a:avLst/>
          </a:prstGeom>
          <a:noFill/>
          <a:ln>
            <a:noFill/>
          </a:ln>
        </p:spPr>
        <p:txBody>
          <a:bodyPr spcFirstLastPara="1" wrap="square" lIns="91425" tIns="91425" rIns="91425" bIns="91425" anchor="t" anchorCtr="0">
            <a:noAutofit/>
          </a:bodyPr>
          <a:lstStyle>
            <a:lvl1pPr marL="0" marR="0" lvl="0" indent="-177800" algn="l" rtl="0">
              <a:lnSpc>
                <a:spcPct val="100000"/>
              </a:lnSpc>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9pPr>
          </a:lstStyle>
          <a:p>
            <a:endParaRPr/>
          </a:p>
        </p:txBody>
      </p:sp>
      <p:sp>
        <p:nvSpPr>
          <p:cNvPr id="102" name="Google Shape;102;p1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3" name="Google Shape;103;p14"/>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04" name="Google Shape;104;p1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05" name="Google Shape;105;p14"/>
          <p:cNvCxnSpPr/>
          <p:nvPr/>
        </p:nvCxnSpPr>
        <p:spPr>
          <a:xfrm rot="5400000">
            <a:off x="362219" y="2948519"/>
            <a:ext cx="2826667" cy="0"/>
          </a:xfrm>
          <a:prstGeom prst="straightConnector1">
            <a:avLst/>
          </a:prstGeom>
          <a:noFill/>
          <a:ln w="76200" cap="flat" cmpd="sng">
            <a:solidFill>
              <a:schemeClr val="accent1"/>
            </a:solidFill>
            <a:prstDash val="solid"/>
            <a:round/>
            <a:headEnd type="none" w="med" len="med"/>
            <a:tailEnd type="none" w="med" len="med"/>
          </a:ln>
        </p:spPr>
      </p:cxnSp>
      <p:sp>
        <p:nvSpPr>
          <p:cNvPr id="106" name="Google Shape;106;p14"/>
          <p:cNvSpPr txBox="1">
            <a:spLocks noGrp="1"/>
          </p:cNvSpPr>
          <p:nvPr>
            <p:ph type="title" idx="3"/>
          </p:nvPr>
        </p:nvSpPr>
        <p:spPr>
          <a:xfrm>
            <a:off x="2111850" y="3370361"/>
            <a:ext cx="5256600" cy="494333"/>
          </a:xfrm>
          <a:prstGeom prst="rect">
            <a:avLst/>
          </a:prstGeom>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600"/>
              <a:buFont typeface="Josefin Sans SemiBold"/>
              <a:buNone/>
              <a:defRPr sz="1800" b="0">
                <a:solidFill>
                  <a:schemeClr val="accent1"/>
                </a:solidFill>
                <a:latin typeface="Josefin Sans SemiBold"/>
                <a:ea typeface="Josefin Sans SemiBold"/>
                <a:cs typeface="Josefin Sans SemiBold"/>
                <a:sym typeface="Josefin Sans SemiBol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07" name="Google Shape;107;p1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08" name="Google Shape;108;p14"/>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1725316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09"/>
        <p:cNvGrpSpPr/>
        <p:nvPr/>
      </p:nvGrpSpPr>
      <p:grpSpPr>
        <a:xfrm>
          <a:off x="0" y="0"/>
          <a:ext cx="0" cy="0"/>
          <a:chOff x="0" y="0"/>
          <a:chExt cx="0" cy="0"/>
        </a:xfrm>
      </p:grpSpPr>
      <p:sp>
        <p:nvSpPr>
          <p:cNvPr id="110" name="Google Shape;110;p15"/>
          <p:cNvSpPr txBox="1">
            <a:spLocks noGrp="1"/>
          </p:cNvSpPr>
          <p:nvPr>
            <p:ph type="title"/>
          </p:nvPr>
        </p:nvSpPr>
        <p:spPr>
          <a:xfrm>
            <a:off x="5292000" y="2458671"/>
            <a:ext cx="3173400" cy="620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1" name="Google Shape;111;p15"/>
          <p:cNvSpPr txBox="1">
            <a:spLocks noGrp="1"/>
          </p:cNvSpPr>
          <p:nvPr>
            <p:ph type="title" idx="2" hasCustomPrompt="1"/>
          </p:nvPr>
        </p:nvSpPr>
        <p:spPr>
          <a:xfrm>
            <a:off x="5292001" y="1805779"/>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12" name="Google Shape;112;p15"/>
          <p:cNvSpPr txBox="1">
            <a:spLocks noGrp="1"/>
          </p:cNvSpPr>
          <p:nvPr>
            <p:ph type="subTitle" idx="1"/>
          </p:nvPr>
        </p:nvSpPr>
        <p:spPr>
          <a:xfrm>
            <a:off x="5292000" y="3839806"/>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13" name="Google Shape;113;p1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14" name="Google Shape;114;p15"/>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960225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15"/>
        <p:cNvGrpSpPr/>
        <p:nvPr/>
      </p:nvGrpSpPr>
      <p:grpSpPr>
        <a:xfrm>
          <a:off x="0" y="0"/>
          <a:ext cx="0" cy="0"/>
          <a:chOff x="0" y="0"/>
          <a:chExt cx="0" cy="0"/>
        </a:xfrm>
      </p:grpSpPr>
      <p:sp>
        <p:nvSpPr>
          <p:cNvPr id="116" name="Google Shape;116;p16"/>
          <p:cNvSpPr txBox="1">
            <a:spLocks noGrp="1"/>
          </p:cNvSpPr>
          <p:nvPr>
            <p:ph type="title"/>
          </p:nvPr>
        </p:nvSpPr>
        <p:spPr>
          <a:xfrm>
            <a:off x="925750" y="1984889"/>
            <a:ext cx="5151600" cy="1045000"/>
          </a:xfrm>
          <a:prstGeom prst="rect">
            <a:avLst/>
          </a:prstGeom>
          <a:solidFill>
            <a:schemeClr val="lt1"/>
          </a:solidFill>
        </p:spPr>
        <p:txBody>
          <a:bodyPr spcFirstLastPara="1" wrap="square" lIns="91425" tIns="0" rIns="91425" bIns="91425" anchor="b" anchorCtr="0">
            <a:noAutofit/>
          </a:bodyPr>
          <a:lstStyle>
            <a:lvl1pPr lvl="0" rtl="0">
              <a:spcBef>
                <a:spcPts val="0"/>
              </a:spcBef>
              <a:spcAft>
                <a:spcPts val="0"/>
              </a:spcAft>
              <a:buSzPts val="3600"/>
              <a:buNone/>
              <a:defRPr sz="6800">
                <a:solidFill>
                  <a:schemeClr val="accen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7" name="Google Shape;117;p16"/>
          <p:cNvSpPr txBox="1">
            <a:spLocks noGrp="1"/>
          </p:cNvSpPr>
          <p:nvPr>
            <p:ph type="subTitle" idx="1"/>
          </p:nvPr>
        </p:nvSpPr>
        <p:spPr>
          <a:xfrm>
            <a:off x="925748" y="3029889"/>
            <a:ext cx="5151600" cy="1139333"/>
          </a:xfrm>
          <a:prstGeom prst="rect">
            <a:avLst/>
          </a:prstGeom>
          <a:solidFill>
            <a:schemeClr val="lt1"/>
          </a:solidFill>
          <a:ln>
            <a:noFill/>
          </a:ln>
        </p:spPr>
        <p:txBody>
          <a:bodyPr spcFirstLastPara="1" wrap="square" lIns="91425" tIns="0" rIns="91425" bIns="0" anchor="t" anchorCtr="0">
            <a:noAutofit/>
          </a:bodyPr>
          <a:lstStyle>
            <a:lvl1pPr marL="0" marR="0" lvl="0" indent="-228600" algn="l" rtl="0">
              <a:lnSpc>
                <a:spcPct val="100000"/>
              </a:lnSpc>
              <a:spcBef>
                <a:spcPts val="0"/>
              </a:spcBef>
              <a:spcAft>
                <a:spcPts val="0"/>
              </a:spcAft>
              <a:buClr>
                <a:schemeClr val="dk1"/>
              </a:buClr>
              <a:buSzPts val="3600"/>
              <a:buFont typeface="Josefin Sans"/>
              <a:buNone/>
              <a:defRPr sz="21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118" name="Google Shape;118;p16"/>
          <p:cNvCxnSpPr/>
          <p:nvPr/>
        </p:nvCxnSpPr>
        <p:spPr>
          <a:xfrm>
            <a:off x="542275" y="1805780"/>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119" name="Google Shape;119;p1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0" name="Google Shape;120;p16"/>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2809389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21"/>
        <p:cNvGrpSpPr/>
        <p:nvPr/>
      </p:nvGrpSpPr>
      <p:grpSpPr>
        <a:xfrm>
          <a:off x="0" y="0"/>
          <a:ext cx="0" cy="0"/>
          <a:chOff x="0" y="0"/>
          <a:chExt cx="0" cy="0"/>
        </a:xfrm>
      </p:grpSpPr>
      <p:sp>
        <p:nvSpPr>
          <p:cNvPr id="122" name="Google Shape;122;p17"/>
          <p:cNvSpPr txBox="1">
            <a:spLocks noGrp="1"/>
          </p:cNvSpPr>
          <p:nvPr>
            <p:ph type="subTitle" idx="1"/>
          </p:nvPr>
        </p:nvSpPr>
        <p:spPr>
          <a:xfrm>
            <a:off x="5458825" y="1619222"/>
            <a:ext cx="2927100" cy="3501333"/>
          </a:xfrm>
          <a:prstGeom prst="rect">
            <a:avLst/>
          </a:prstGeom>
          <a:noFill/>
          <a:ln>
            <a:noFill/>
          </a:ln>
        </p:spPr>
        <p:txBody>
          <a:bodyPr spcFirstLastPara="1" wrap="square" lIns="91425" tIns="182875" rIns="91425" bIns="0" anchor="t" anchorCtr="0">
            <a:noAutofit/>
          </a:bodyPr>
          <a:lstStyle>
            <a:lvl1pPr marR="50800"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3" name="Google Shape;123;p17"/>
          <p:cNvSpPr txBox="1">
            <a:spLocks noGrp="1"/>
          </p:cNvSpPr>
          <p:nvPr>
            <p:ph type="subTitle" idx="2"/>
          </p:nvPr>
        </p:nvSpPr>
        <p:spPr>
          <a:xfrm>
            <a:off x="1018525" y="1619222"/>
            <a:ext cx="4221300" cy="3501333"/>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4" name="Google Shape;124;p17"/>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25" name="Google Shape;125;p1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6" name="Google Shape;126;p17"/>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10371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27"/>
        <p:cNvGrpSpPr/>
        <p:nvPr/>
      </p:nvGrpSpPr>
      <p:grpSpPr>
        <a:xfrm>
          <a:off x="0" y="0"/>
          <a:ext cx="0" cy="0"/>
          <a:chOff x="0" y="0"/>
          <a:chExt cx="0" cy="0"/>
        </a:xfrm>
      </p:grpSpPr>
      <p:sp>
        <p:nvSpPr>
          <p:cNvPr id="128" name="Google Shape;128;p18"/>
          <p:cNvSpPr txBox="1">
            <a:spLocks noGrp="1"/>
          </p:cNvSpPr>
          <p:nvPr>
            <p:ph type="title" hasCustomPrompt="1"/>
          </p:nvPr>
        </p:nvSpPr>
        <p:spPr>
          <a:xfrm>
            <a:off x="1944275" y="1532169"/>
            <a:ext cx="22860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29" name="Google Shape;129;p18"/>
          <p:cNvSpPr txBox="1">
            <a:spLocks noGrp="1"/>
          </p:cNvSpPr>
          <p:nvPr>
            <p:ph type="subTitle" idx="1"/>
          </p:nvPr>
        </p:nvSpPr>
        <p:spPr>
          <a:xfrm>
            <a:off x="1944275"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 name="Google Shape;130;p18"/>
          <p:cNvSpPr txBox="1">
            <a:spLocks noGrp="1"/>
          </p:cNvSpPr>
          <p:nvPr>
            <p:ph type="title" idx="2" hasCustomPrompt="1"/>
          </p:nvPr>
        </p:nvSpPr>
        <p:spPr>
          <a:xfrm>
            <a:off x="4913750" y="1532169"/>
            <a:ext cx="22836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1" name="Google Shape;131;p18"/>
          <p:cNvSpPr txBox="1">
            <a:spLocks noGrp="1"/>
          </p:cNvSpPr>
          <p:nvPr>
            <p:ph type="subTitle" idx="3"/>
          </p:nvPr>
        </p:nvSpPr>
        <p:spPr>
          <a:xfrm>
            <a:off x="4913731"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2" name="Google Shape;132;p18"/>
          <p:cNvSpPr txBox="1">
            <a:spLocks noGrp="1"/>
          </p:cNvSpPr>
          <p:nvPr>
            <p:ph type="title" idx="4" hasCustomPrompt="1"/>
          </p:nvPr>
        </p:nvSpPr>
        <p:spPr>
          <a:xfrm>
            <a:off x="1944277"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3" name="Google Shape;133;p18"/>
          <p:cNvSpPr txBox="1">
            <a:spLocks noGrp="1"/>
          </p:cNvSpPr>
          <p:nvPr>
            <p:ph type="subTitle" idx="5"/>
          </p:nvPr>
        </p:nvSpPr>
        <p:spPr>
          <a:xfrm>
            <a:off x="1944263"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4" name="Google Shape;134;p18"/>
          <p:cNvSpPr txBox="1">
            <a:spLocks noGrp="1"/>
          </p:cNvSpPr>
          <p:nvPr>
            <p:ph type="title" idx="6" hasCustomPrompt="1"/>
          </p:nvPr>
        </p:nvSpPr>
        <p:spPr>
          <a:xfrm>
            <a:off x="4913752"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5" name="Google Shape;135;p18"/>
          <p:cNvSpPr txBox="1">
            <a:spLocks noGrp="1"/>
          </p:cNvSpPr>
          <p:nvPr>
            <p:ph type="subTitle" idx="7"/>
          </p:nvPr>
        </p:nvSpPr>
        <p:spPr>
          <a:xfrm>
            <a:off x="4913727"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6" name="Google Shape;136;p18"/>
          <p:cNvSpPr txBox="1">
            <a:spLocks noGrp="1"/>
          </p:cNvSpPr>
          <p:nvPr>
            <p:ph type="title" idx="8"/>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7" name="Google Shape;137;p18"/>
          <p:cNvSpPr txBox="1">
            <a:spLocks noGrp="1"/>
          </p:cNvSpPr>
          <p:nvPr>
            <p:ph type="title" idx="9"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38" name="Google Shape;138;p1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39" name="Google Shape;139;p1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40" name="Google Shape;140;p18"/>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63230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D6066F2-1140-4EE7-8BEE-7FA8208B5292}" type="datetimeFigureOut">
              <a:rPr lang="pt-BR" smtClean="0"/>
              <a:t>02/03/2026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100929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141"/>
        <p:cNvGrpSpPr/>
        <p:nvPr/>
      </p:nvGrpSpPr>
      <p:grpSpPr>
        <a:xfrm>
          <a:off x="0" y="0"/>
          <a:ext cx="0" cy="0"/>
          <a:chOff x="0" y="0"/>
          <a:chExt cx="0" cy="0"/>
        </a:xfrm>
      </p:grpSpPr>
      <p:sp>
        <p:nvSpPr>
          <p:cNvPr id="142" name="Google Shape;142;p19"/>
          <p:cNvSpPr txBox="1">
            <a:spLocks noGrp="1"/>
          </p:cNvSpPr>
          <p:nvPr>
            <p:ph type="subTitle" idx="1"/>
          </p:nvPr>
        </p:nvSpPr>
        <p:spPr>
          <a:xfrm>
            <a:off x="973570" y="3674612"/>
            <a:ext cx="2263500" cy="899667"/>
          </a:xfrm>
          <a:prstGeom prst="rect">
            <a:avLst/>
          </a:prstGeom>
          <a:noFill/>
          <a:ln>
            <a:noFill/>
          </a:ln>
        </p:spPr>
        <p:txBody>
          <a:bodyPr spcFirstLastPara="1" wrap="square" lIns="91425" tIns="182875" rIns="91425" bIns="0" anchor="t" anchorCtr="0">
            <a:noAutofit/>
          </a:bodyPr>
          <a:lstStyle>
            <a:lvl1pPr lvl="0" rtl="0">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3" name="Google Shape;143;p19"/>
          <p:cNvSpPr txBox="1">
            <a:spLocks noGrp="1"/>
          </p:cNvSpPr>
          <p:nvPr>
            <p:ph type="subTitle" idx="2"/>
          </p:nvPr>
        </p:nvSpPr>
        <p:spPr>
          <a:xfrm>
            <a:off x="3440245" y="3674612"/>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4" name="Google Shape;144;p19"/>
          <p:cNvSpPr txBox="1">
            <a:spLocks noGrp="1"/>
          </p:cNvSpPr>
          <p:nvPr>
            <p:ph type="subTitle" idx="3"/>
          </p:nvPr>
        </p:nvSpPr>
        <p:spPr>
          <a:xfrm>
            <a:off x="5906920" y="3674612"/>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5" name="Google Shape;145;p19"/>
          <p:cNvSpPr txBox="1">
            <a:spLocks noGrp="1"/>
          </p:cNvSpPr>
          <p:nvPr>
            <p:ph type="subTitle" idx="4"/>
          </p:nvPr>
        </p:nvSpPr>
        <p:spPr>
          <a:xfrm>
            <a:off x="973570" y="1714601"/>
            <a:ext cx="2263500" cy="437333"/>
          </a:xfrm>
          <a:prstGeom prst="rect">
            <a:avLst/>
          </a:prstGeom>
          <a:noFill/>
          <a:ln>
            <a:noFill/>
          </a:ln>
        </p:spPr>
        <p:txBody>
          <a:bodyPr spcFirstLastPara="1" wrap="square" lIns="91425" tIns="182875" rIns="91425" bIns="91425" anchor="t" anchorCtr="0">
            <a:noAutofit/>
          </a:bodyPr>
          <a:lstStyle>
            <a:lvl1pPr lvl="0" rtl="0">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6" name="Google Shape;146;p19"/>
          <p:cNvSpPr txBox="1">
            <a:spLocks noGrp="1"/>
          </p:cNvSpPr>
          <p:nvPr>
            <p:ph type="subTitle" idx="5"/>
          </p:nvPr>
        </p:nvSpPr>
        <p:spPr>
          <a:xfrm>
            <a:off x="3440245"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7" name="Google Shape;147;p19"/>
          <p:cNvSpPr txBox="1">
            <a:spLocks noGrp="1"/>
          </p:cNvSpPr>
          <p:nvPr>
            <p:ph type="subTitle" idx="6"/>
          </p:nvPr>
        </p:nvSpPr>
        <p:spPr>
          <a:xfrm>
            <a:off x="5906920"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8" name="Google Shape;148;p1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49" name="Google Shape;149;p19"/>
          <p:cNvSpPr txBox="1">
            <a:spLocks noGrp="1"/>
          </p:cNvSpPr>
          <p:nvPr>
            <p:ph type="title" idx="7"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50" name="Google Shape;150;p1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51" name="Google Shape;151;p19"/>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2" name="Google Shape;152;p1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53" name="Google Shape;153;p19"/>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2526675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54"/>
        <p:cNvGrpSpPr/>
        <p:nvPr/>
      </p:nvGrpSpPr>
      <p:grpSpPr>
        <a:xfrm>
          <a:off x="0" y="0"/>
          <a:ext cx="0" cy="0"/>
          <a:chOff x="0" y="0"/>
          <a:chExt cx="0" cy="0"/>
        </a:xfrm>
      </p:grpSpPr>
      <p:sp>
        <p:nvSpPr>
          <p:cNvPr id="155" name="Google Shape;155;p20"/>
          <p:cNvSpPr txBox="1">
            <a:spLocks noGrp="1"/>
          </p:cNvSpPr>
          <p:nvPr>
            <p:ph type="subTitle" idx="1"/>
          </p:nvPr>
        </p:nvSpPr>
        <p:spPr>
          <a:xfrm>
            <a:off x="1396725" y="3348028"/>
            <a:ext cx="14166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6" name="Google Shape;156;p20"/>
          <p:cNvSpPr txBox="1">
            <a:spLocks noGrp="1"/>
          </p:cNvSpPr>
          <p:nvPr>
            <p:ph type="subTitle" idx="2"/>
          </p:nvPr>
        </p:nvSpPr>
        <p:spPr>
          <a:xfrm>
            <a:off x="3863100"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7" name="Google Shape;157;p20"/>
          <p:cNvSpPr txBox="1">
            <a:spLocks noGrp="1"/>
          </p:cNvSpPr>
          <p:nvPr>
            <p:ph type="subTitle" idx="3"/>
          </p:nvPr>
        </p:nvSpPr>
        <p:spPr>
          <a:xfrm>
            <a:off x="6330075"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8" name="Google Shape;158;p20"/>
          <p:cNvSpPr txBox="1">
            <a:spLocks noGrp="1"/>
          </p:cNvSpPr>
          <p:nvPr>
            <p:ph type="subTitle" idx="4"/>
          </p:nvPr>
        </p:nvSpPr>
        <p:spPr>
          <a:xfrm>
            <a:off x="1396725" y="2754048"/>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59" name="Google Shape;159;p20"/>
          <p:cNvSpPr txBox="1">
            <a:spLocks noGrp="1"/>
          </p:cNvSpPr>
          <p:nvPr>
            <p:ph type="subTitle" idx="5"/>
          </p:nvPr>
        </p:nvSpPr>
        <p:spPr>
          <a:xfrm>
            <a:off x="3863400" y="2754048"/>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0" name="Google Shape;160;p20"/>
          <p:cNvSpPr txBox="1">
            <a:spLocks noGrp="1"/>
          </p:cNvSpPr>
          <p:nvPr>
            <p:ph type="subTitle" idx="6"/>
          </p:nvPr>
        </p:nvSpPr>
        <p:spPr>
          <a:xfrm>
            <a:off x="6330075" y="2754048"/>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1" name="Google Shape;161;p20"/>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2" name="Google Shape;162;p20"/>
          <p:cNvSpPr txBox="1">
            <a:spLocks noGrp="1"/>
          </p:cNvSpPr>
          <p:nvPr>
            <p:ph type="title" idx="7"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63" name="Google Shape;163;p20"/>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64" name="Google Shape;164;p20"/>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5" name="Google Shape;165;p2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66" name="Google Shape;166;p20"/>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6242968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67"/>
        <p:cNvGrpSpPr/>
        <p:nvPr/>
      </p:nvGrpSpPr>
      <p:grpSpPr>
        <a:xfrm>
          <a:off x="0" y="0"/>
          <a:ext cx="0" cy="0"/>
          <a:chOff x="0" y="0"/>
          <a:chExt cx="0" cy="0"/>
        </a:xfrm>
      </p:grpSpPr>
      <p:sp>
        <p:nvSpPr>
          <p:cNvPr id="168" name="Google Shape;168;p21"/>
          <p:cNvSpPr txBox="1">
            <a:spLocks noGrp="1"/>
          </p:cNvSpPr>
          <p:nvPr>
            <p:ph type="subTitle" idx="1"/>
          </p:nvPr>
        </p:nvSpPr>
        <p:spPr>
          <a:xfrm>
            <a:off x="1226025" y="1562528"/>
            <a:ext cx="1758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9" name="Google Shape;169;p21"/>
          <p:cNvSpPr txBox="1">
            <a:spLocks noGrp="1"/>
          </p:cNvSpPr>
          <p:nvPr>
            <p:ph type="subTitle" idx="2"/>
          </p:nvPr>
        </p:nvSpPr>
        <p:spPr>
          <a:xfrm>
            <a:off x="3694200" y="1562528"/>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0" name="Google Shape;170;p21"/>
          <p:cNvSpPr txBox="1">
            <a:spLocks noGrp="1"/>
          </p:cNvSpPr>
          <p:nvPr>
            <p:ph type="subTitle" idx="3"/>
          </p:nvPr>
        </p:nvSpPr>
        <p:spPr>
          <a:xfrm>
            <a:off x="6160875" y="1562534"/>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1" name="Google Shape;171;p21"/>
          <p:cNvSpPr txBox="1">
            <a:spLocks noGrp="1"/>
          </p:cNvSpPr>
          <p:nvPr>
            <p:ph type="subTitle" idx="4"/>
          </p:nvPr>
        </p:nvSpPr>
        <p:spPr>
          <a:xfrm>
            <a:off x="122752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2" name="Google Shape;172;p21"/>
          <p:cNvSpPr txBox="1">
            <a:spLocks noGrp="1"/>
          </p:cNvSpPr>
          <p:nvPr>
            <p:ph type="subTitle" idx="5"/>
          </p:nvPr>
        </p:nvSpPr>
        <p:spPr>
          <a:xfrm>
            <a:off x="3694200"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3" name="Google Shape;173;p21"/>
          <p:cNvSpPr txBox="1">
            <a:spLocks noGrp="1"/>
          </p:cNvSpPr>
          <p:nvPr>
            <p:ph type="subTitle" idx="6"/>
          </p:nvPr>
        </p:nvSpPr>
        <p:spPr>
          <a:xfrm>
            <a:off x="616087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4" name="Google Shape;174;p2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5" name="Google Shape;175;p21"/>
          <p:cNvSpPr txBox="1">
            <a:spLocks noGrp="1"/>
          </p:cNvSpPr>
          <p:nvPr>
            <p:ph type="title" idx="7"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76" name="Google Shape;176;p2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77" name="Google Shape;177;p21"/>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78" name="Google Shape;178;p2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79" name="Google Shape;179;p21"/>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9896559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hree columns 3">
  <p:cSld name="Title and three columns 3">
    <p:spTree>
      <p:nvGrpSpPr>
        <p:cNvPr id="1" name="Shape 180"/>
        <p:cNvGrpSpPr/>
        <p:nvPr/>
      </p:nvGrpSpPr>
      <p:grpSpPr>
        <a:xfrm>
          <a:off x="0" y="0"/>
          <a:ext cx="0" cy="0"/>
          <a:chOff x="0" y="0"/>
          <a:chExt cx="0" cy="0"/>
        </a:xfrm>
      </p:grpSpPr>
      <p:sp>
        <p:nvSpPr>
          <p:cNvPr id="181" name="Google Shape;181;p22"/>
          <p:cNvSpPr txBox="1">
            <a:spLocks noGrp="1"/>
          </p:cNvSpPr>
          <p:nvPr>
            <p:ph type="subTitle" idx="1"/>
          </p:nvPr>
        </p:nvSpPr>
        <p:spPr>
          <a:xfrm>
            <a:off x="164967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2" name="Google Shape;182;p22"/>
          <p:cNvSpPr txBox="1">
            <a:spLocks noGrp="1"/>
          </p:cNvSpPr>
          <p:nvPr>
            <p:ph type="subTitle" idx="2"/>
          </p:nvPr>
        </p:nvSpPr>
        <p:spPr>
          <a:xfrm>
            <a:off x="4116050"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3" name="Google Shape;183;p22"/>
          <p:cNvSpPr txBox="1">
            <a:spLocks noGrp="1"/>
          </p:cNvSpPr>
          <p:nvPr>
            <p:ph type="subTitle" idx="3"/>
          </p:nvPr>
        </p:nvSpPr>
        <p:spPr>
          <a:xfrm>
            <a:off x="658302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4" name="Google Shape;184;p22"/>
          <p:cNvSpPr txBox="1">
            <a:spLocks noGrp="1"/>
          </p:cNvSpPr>
          <p:nvPr>
            <p:ph type="subTitle" idx="4"/>
          </p:nvPr>
        </p:nvSpPr>
        <p:spPr>
          <a:xfrm>
            <a:off x="1649675" y="211507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5" name="Google Shape;185;p22"/>
          <p:cNvSpPr txBox="1">
            <a:spLocks noGrp="1"/>
          </p:cNvSpPr>
          <p:nvPr>
            <p:ph type="subTitle" idx="5"/>
          </p:nvPr>
        </p:nvSpPr>
        <p:spPr>
          <a:xfrm>
            <a:off x="4116350" y="2115076"/>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6" name="Google Shape;186;p22"/>
          <p:cNvSpPr txBox="1">
            <a:spLocks noGrp="1"/>
          </p:cNvSpPr>
          <p:nvPr>
            <p:ph type="subTitle" idx="6"/>
          </p:nvPr>
        </p:nvSpPr>
        <p:spPr>
          <a:xfrm>
            <a:off x="6583025" y="2115076"/>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7" name="Google Shape;187;p22"/>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8" name="Google Shape;188;p22"/>
          <p:cNvSpPr txBox="1">
            <a:spLocks noGrp="1"/>
          </p:cNvSpPr>
          <p:nvPr>
            <p:ph type="title" idx="7"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89" name="Google Shape;189;p22"/>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90" name="Google Shape;190;p22"/>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91" name="Google Shape;191;p2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2" name="Google Shape;192;p22"/>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880965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3"/>
        <p:cNvGrpSpPr/>
        <p:nvPr/>
      </p:nvGrpSpPr>
      <p:grpSpPr>
        <a:xfrm>
          <a:off x="0" y="0"/>
          <a:ext cx="0" cy="0"/>
          <a:chOff x="0" y="0"/>
          <a:chExt cx="0" cy="0"/>
        </a:xfrm>
      </p:grpSpPr>
      <p:sp>
        <p:nvSpPr>
          <p:cNvPr id="194" name="Google Shape;194;p23"/>
          <p:cNvSpPr txBox="1">
            <a:spLocks noGrp="1"/>
          </p:cNvSpPr>
          <p:nvPr>
            <p:ph type="subTitle" idx="1"/>
          </p:nvPr>
        </p:nvSpPr>
        <p:spPr>
          <a:xfrm>
            <a:off x="189837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5" name="Google Shape;195;p23"/>
          <p:cNvSpPr txBox="1">
            <a:spLocks noGrp="1"/>
          </p:cNvSpPr>
          <p:nvPr>
            <p:ph type="subTitle" idx="2"/>
          </p:nvPr>
        </p:nvSpPr>
        <p:spPr>
          <a:xfrm>
            <a:off x="498212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6" name="Google Shape;196;p23"/>
          <p:cNvSpPr txBox="1">
            <a:spLocks noGrp="1"/>
          </p:cNvSpPr>
          <p:nvPr>
            <p:ph type="subTitle" idx="3"/>
          </p:nvPr>
        </p:nvSpPr>
        <p:spPr>
          <a:xfrm>
            <a:off x="189837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7" name="Google Shape;197;p23"/>
          <p:cNvSpPr txBox="1">
            <a:spLocks noGrp="1"/>
          </p:cNvSpPr>
          <p:nvPr>
            <p:ph type="subTitle" idx="4"/>
          </p:nvPr>
        </p:nvSpPr>
        <p:spPr>
          <a:xfrm>
            <a:off x="498212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8" name="Google Shape;198;p2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9" name="Google Shape;199;p23"/>
          <p:cNvSpPr txBox="1">
            <a:spLocks noGrp="1"/>
          </p:cNvSpPr>
          <p:nvPr>
            <p:ph type="title" idx="5"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00" name="Google Shape;200;p2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01" name="Google Shape;201;p23"/>
          <p:cNvSpPr txBox="1">
            <a:spLocks noGrp="1"/>
          </p:cNvSpPr>
          <p:nvPr>
            <p:ph type="subTitle" idx="6"/>
          </p:nvPr>
        </p:nvSpPr>
        <p:spPr>
          <a:xfrm>
            <a:off x="189837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2" name="Google Shape;202;p23"/>
          <p:cNvSpPr txBox="1">
            <a:spLocks noGrp="1"/>
          </p:cNvSpPr>
          <p:nvPr>
            <p:ph type="subTitle" idx="7"/>
          </p:nvPr>
        </p:nvSpPr>
        <p:spPr>
          <a:xfrm>
            <a:off x="498212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3" name="Google Shape;203;p23"/>
          <p:cNvSpPr txBox="1">
            <a:spLocks noGrp="1"/>
          </p:cNvSpPr>
          <p:nvPr>
            <p:ph type="subTitle" idx="8"/>
          </p:nvPr>
        </p:nvSpPr>
        <p:spPr>
          <a:xfrm>
            <a:off x="189837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4" name="Google Shape;204;p23"/>
          <p:cNvSpPr txBox="1">
            <a:spLocks noGrp="1"/>
          </p:cNvSpPr>
          <p:nvPr>
            <p:ph type="subTitle" idx="9"/>
          </p:nvPr>
        </p:nvSpPr>
        <p:spPr>
          <a:xfrm>
            <a:off x="498212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5" name="Google Shape;205;p23"/>
          <p:cNvSpPr txBox="1">
            <a:spLocks noGrp="1"/>
          </p:cNvSpPr>
          <p:nvPr>
            <p:ph type="title" idx="1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06" name="Google Shape;206;p2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07" name="Google Shape;207;p23"/>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948287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8"/>
        <p:cNvGrpSpPr/>
        <p:nvPr/>
      </p:nvGrpSpPr>
      <p:grpSpPr>
        <a:xfrm>
          <a:off x="0" y="0"/>
          <a:ext cx="0" cy="0"/>
          <a:chOff x="0" y="0"/>
          <a:chExt cx="0" cy="0"/>
        </a:xfrm>
      </p:grpSpPr>
      <p:sp>
        <p:nvSpPr>
          <p:cNvPr id="209" name="Google Shape;209;p24"/>
          <p:cNvSpPr txBox="1">
            <a:spLocks noGrp="1"/>
          </p:cNvSpPr>
          <p:nvPr>
            <p:ph type="subTitle" idx="1"/>
          </p:nvPr>
        </p:nvSpPr>
        <p:spPr>
          <a:xfrm>
            <a:off x="932700" y="2287906"/>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0" name="Google Shape;210;p24"/>
          <p:cNvSpPr txBox="1">
            <a:spLocks noGrp="1"/>
          </p:cNvSpPr>
          <p:nvPr>
            <p:ph type="subTitle" idx="2"/>
          </p:nvPr>
        </p:nvSpPr>
        <p:spPr>
          <a:xfrm>
            <a:off x="3440250" y="2287906"/>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1" name="Google Shape;211;p24"/>
          <p:cNvSpPr txBox="1">
            <a:spLocks noGrp="1"/>
          </p:cNvSpPr>
          <p:nvPr>
            <p:ph type="subTitle" idx="3"/>
          </p:nvPr>
        </p:nvSpPr>
        <p:spPr>
          <a:xfrm>
            <a:off x="9327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2" name="Google Shape;212;p24"/>
          <p:cNvSpPr txBox="1">
            <a:spLocks noGrp="1"/>
          </p:cNvSpPr>
          <p:nvPr>
            <p:ph type="subTitle" idx="4"/>
          </p:nvPr>
        </p:nvSpPr>
        <p:spPr>
          <a:xfrm>
            <a:off x="344025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3" name="Google Shape;213;p2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4" name="Google Shape;214;p24"/>
          <p:cNvSpPr txBox="1">
            <a:spLocks noGrp="1"/>
          </p:cNvSpPr>
          <p:nvPr>
            <p:ph type="title" idx="5"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15" name="Google Shape;215;p2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16" name="Google Shape;216;p24"/>
          <p:cNvSpPr txBox="1">
            <a:spLocks noGrp="1"/>
          </p:cNvSpPr>
          <p:nvPr>
            <p:ph type="subTitle" idx="6"/>
          </p:nvPr>
        </p:nvSpPr>
        <p:spPr>
          <a:xfrm>
            <a:off x="932700" y="4046178"/>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7" name="Google Shape;217;p24"/>
          <p:cNvSpPr txBox="1">
            <a:spLocks noGrp="1"/>
          </p:cNvSpPr>
          <p:nvPr>
            <p:ph type="subTitle" idx="7"/>
          </p:nvPr>
        </p:nvSpPr>
        <p:spPr>
          <a:xfrm>
            <a:off x="344025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8" name="Google Shape;218;p24"/>
          <p:cNvSpPr txBox="1">
            <a:spLocks noGrp="1"/>
          </p:cNvSpPr>
          <p:nvPr>
            <p:ph type="subTitle" idx="8"/>
          </p:nvPr>
        </p:nvSpPr>
        <p:spPr>
          <a:xfrm>
            <a:off x="932700" y="3611317"/>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9" name="Google Shape;219;p24"/>
          <p:cNvSpPr txBox="1">
            <a:spLocks noGrp="1"/>
          </p:cNvSpPr>
          <p:nvPr>
            <p:ph type="subTitle" idx="9"/>
          </p:nvPr>
        </p:nvSpPr>
        <p:spPr>
          <a:xfrm>
            <a:off x="344025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0" name="Google Shape;220;p24"/>
          <p:cNvSpPr txBox="1">
            <a:spLocks noGrp="1"/>
          </p:cNvSpPr>
          <p:nvPr>
            <p:ph type="subTitle" idx="13"/>
          </p:nvPr>
        </p:nvSpPr>
        <p:spPr>
          <a:xfrm>
            <a:off x="5947800" y="2287906"/>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1" name="Google Shape;221;p24"/>
          <p:cNvSpPr txBox="1">
            <a:spLocks noGrp="1"/>
          </p:cNvSpPr>
          <p:nvPr>
            <p:ph type="subTitle" idx="14"/>
          </p:nvPr>
        </p:nvSpPr>
        <p:spPr>
          <a:xfrm>
            <a:off x="59478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2" name="Google Shape;222;p24"/>
          <p:cNvSpPr txBox="1">
            <a:spLocks noGrp="1"/>
          </p:cNvSpPr>
          <p:nvPr>
            <p:ph type="subTitle" idx="15"/>
          </p:nvPr>
        </p:nvSpPr>
        <p:spPr>
          <a:xfrm>
            <a:off x="594780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3" name="Google Shape;223;p24"/>
          <p:cNvSpPr txBox="1">
            <a:spLocks noGrp="1"/>
          </p:cNvSpPr>
          <p:nvPr>
            <p:ph type="subTitle" idx="16"/>
          </p:nvPr>
        </p:nvSpPr>
        <p:spPr>
          <a:xfrm>
            <a:off x="594780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4" name="Google Shape;224;p24"/>
          <p:cNvSpPr txBox="1">
            <a:spLocks noGrp="1"/>
          </p:cNvSpPr>
          <p:nvPr>
            <p:ph type="title" idx="17"/>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5" name="Google Shape;225;p2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26" name="Google Shape;226;p24"/>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5143861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27"/>
        <p:cNvGrpSpPr/>
        <p:nvPr/>
      </p:nvGrpSpPr>
      <p:grpSpPr>
        <a:xfrm>
          <a:off x="0" y="0"/>
          <a:ext cx="0" cy="0"/>
          <a:chOff x="0" y="0"/>
          <a:chExt cx="0" cy="0"/>
        </a:xfrm>
      </p:grpSpPr>
      <p:sp>
        <p:nvSpPr>
          <p:cNvPr id="228" name="Google Shape;228;p25"/>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9" name="Google Shape;229;p2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0" name="Google Shape;230;p25"/>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2757916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31"/>
        <p:cNvGrpSpPr/>
        <p:nvPr/>
      </p:nvGrpSpPr>
      <p:grpSpPr>
        <a:xfrm>
          <a:off x="0" y="0"/>
          <a:ext cx="0" cy="0"/>
          <a:chOff x="0" y="0"/>
          <a:chExt cx="0" cy="0"/>
        </a:xfrm>
      </p:grpSpPr>
      <p:sp>
        <p:nvSpPr>
          <p:cNvPr id="232" name="Google Shape;232;p2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33" name="Google Shape;233;p26"/>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34" name="Google Shape;234;p2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35" name="Google Shape;235;p26"/>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6" name="Google Shape;236;p2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7" name="Google Shape;237;p26"/>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9943733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8"/>
        <p:cNvGrpSpPr/>
        <p:nvPr/>
      </p:nvGrpSpPr>
      <p:grpSpPr>
        <a:xfrm>
          <a:off x="0" y="0"/>
          <a:ext cx="0" cy="0"/>
          <a:chOff x="0" y="0"/>
          <a:chExt cx="0" cy="0"/>
        </a:xfrm>
      </p:grpSpPr>
      <p:sp>
        <p:nvSpPr>
          <p:cNvPr id="239" name="Google Shape;239;p2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40" name="Google Shape;240;p27"/>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41" name="Google Shape;241;p2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42" name="Google Shape;242;p27"/>
          <p:cNvSpPr txBox="1">
            <a:spLocks noGrp="1"/>
          </p:cNvSpPr>
          <p:nvPr>
            <p:ph type="subTitle" idx="1"/>
          </p:nvPr>
        </p:nvSpPr>
        <p:spPr>
          <a:xfrm>
            <a:off x="3174025" y="1565639"/>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3" name="Google Shape;243;p27"/>
          <p:cNvSpPr txBox="1">
            <a:spLocks noGrp="1"/>
          </p:cNvSpPr>
          <p:nvPr>
            <p:ph type="title" idx="3" hasCustomPrompt="1"/>
          </p:nvPr>
        </p:nvSpPr>
        <p:spPr>
          <a:xfrm>
            <a:off x="3174025" y="897583"/>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4" name="Google Shape;244;p27"/>
          <p:cNvSpPr txBox="1">
            <a:spLocks noGrp="1"/>
          </p:cNvSpPr>
          <p:nvPr>
            <p:ph type="subTitle" idx="4"/>
          </p:nvPr>
        </p:nvSpPr>
        <p:spPr>
          <a:xfrm>
            <a:off x="3174025" y="3063361"/>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5" name="Google Shape;245;p27"/>
          <p:cNvSpPr txBox="1">
            <a:spLocks noGrp="1"/>
          </p:cNvSpPr>
          <p:nvPr>
            <p:ph type="title" idx="5" hasCustomPrompt="1"/>
          </p:nvPr>
        </p:nvSpPr>
        <p:spPr>
          <a:xfrm>
            <a:off x="3174025" y="2395306"/>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6" name="Google Shape;246;p27"/>
          <p:cNvSpPr txBox="1">
            <a:spLocks noGrp="1"/>
          </p:cNvSpPr>
          <p:nvPr>
            <p:ph type="subTitle" idx="6"/>
          </p:nvPr>
        </p:nvSpPr>
        <p:spPr>
          <a:xfrm>
            <a:off x="3174025" y="4561083"/>
            <a:ext cx="5140500" cy="3660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7" name="Google Shape;247;p27"/>
          <p:cNvSpPr txBox="1">
            <a:spLocks noGrp="1"/>
          </p:cNvSpPr>
          <p:nvPr>
            <p:ph type="title" idx="7" hasCustomPrompt="1"/>
          </p:nvPr>
        </p:nvSpPr>
        <p:spPr>
          <a:xfrm>
            <a:off x="3174025" y="3893028"/>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cxnSp>
        <p:nvCxnSpPr>
          <p:cNvPr id="248" name="Google Shape;248;p2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9" name="Google Shape;249;p27"/>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3948515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951625" y="1815419"/>
            <a:ext cx="3027300" cy="569667"/>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951632" y="1124086"/>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4" name="Google Shape;254;p28"/>
          <p:cNvSpPr txBox="1">
            <a:spLocks noGrp="1"/>
          </p:cNvSpPr>
          <p:nvPr>
            <p:ph type="title" idx="3"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951632"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201863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4645033"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4645033"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D6066F2-1140-4EE7-8BEE-7FA8208B5292}" type="datetimeFigureOut">
              <a:rPr lang="pt-BR" smtClean="0"/>
              <a:t>02/03/2026</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7235859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259"/>
        <p:cNvGrpSpPr/>
        <p:nvPr/>
      </p:nvGrpSpPr>
      <p:grpSpPr>
        <a:xfrm>
          <a:off x="0" y="0"/>
          <a:ext cx="0" cy="0"/>
          <a:chOff x="0" y="0"/>
          <a:chExt cx="0" cy="0"/>
        </a:xfrm>
      </p:grpSpPr>
      <p:sp>
        <p:nvSpPr>
          <p:cNvPr id="260" name="Google Shape;260;p29"/>
          <p:cNvSpPr txBox="1">
            <a:spLocks noGrp="1"/>
          </p:cNvSpPr>
          <p:nvPr>
            <p:ph type="subTitle" idx="1"/>
          </p:nvPr>
        </p:nvSpPr>
        <p:spPr>
          <a:xfrm>
            <a:off x="5169475" y="1815419"/>
            <a:ext cx="3027300" cy="52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8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61" name="Google Shape;261;p29"/>
          <p:cNvSpPr txBox="1">
            <a:spLocks noGrp="1"/>
          </p:cNvSpPr>
          <p:nvPr>
            <p:ph type="subTitle" idx="2"/>
          </p:nvPr>
        </p:nvSpPr>
        <p:spPr>
          <a:xfrm>
            <a:off x="5169475" y="1124086"/>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62" name="Google Shape;262;p2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3" name="Google Shape;263;p29"/>
          <p:cNvSpPr txBox="1">
            <a:spLocks noGrp="1"/>
          </p:cNvSpPr>
          <p:nvPr>
            <p:ph type="title" idx="3"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64" name="Google Shape;264;p2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65" name="Google Shape;265;p29"/>
          <p:cNvSpPr txBox="1">
            <a:spLocks noGrp="1"/>
          </p:cNvSpPr>
          <p:nvPr>
            <p:ph type="subTitle" idx="4"/>
          </p:nvPr>
        </p:nvSpPr>
        <p:spPr>
          <a:xfrm>
            <a:off x="5169475"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66" name="Google Shape;266;p2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67" name="Google Shape;267;p29"/>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808387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268"/>
        <p:cNvGrpSpPr/>
        <p:nvPr/>
      </p:nvGrpSpPr>
      <p:grpSpPr>
        <a:xfrm>
          <a:off x="0" y="0"/>
          <a:ext cx="0" cy="0"/>
          <a:chOff x="0" y="0"/>
          <a:chExt cx="0" cy="0"/>
        </a:xfrm>
      </p:grpSpPr>
      <p:sp>
        <p:nvSpPr>
          <p:cNvPr id="269" name="Google Shape;269;p30"/>
          <p:cNvSpPr txBox="1">
            <a:spLocks noGrp="1"/>
          </p:cNvSpPr>
          <p:nvPr>
            <p:ph type="subTitle" idx="1"/>
          </p:nvPr>
        </p:nvSpPr>
        <p:spPr>
          <a:xfrm>
            <a:off x="6017775" y="2851336"/>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0" name="Google Shape;270;p30"/>
          <p:cNvSpPr txBox="1">
            <a:spLocks noGrp="1"/>
          </p:cNvSpPr>
          <p:nvPr>
            <p:ph type="title"/>
          </p:nvPr>
        </p:nvSpPr>
        <p:spPr>
          <a:xfrm>
            <a:off x="915200" y="835662"/>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271" name="Google Shape;271;p3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2" name="Google Shape;272;p30"/>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2317172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273"/>
        <p:cNvGrpSpPr/>
        <p:nvPr/>
      </p:nvGrpSpPr>
      <p:grpSpPr>
        <a:xfrm>
          <a:off x="0" y="0"/>
          <a:ext cx="0" cy="0"/>
          <a:chOff x="0" y="0"/>
          <a:chExt cx="0" cy="0"/>
        </a:xfrm>
      </p:grpSpPr>
      <p:sp>
        <p:nvSpPr>
          <p:cNvPr id="274" name="Google Shape;274;p31"/>
          <p:cNvSpPr txBox="1">
            <a:spLocks noGrp="1"/>
          </p:cNvSpPr>
          <p:nvPr>
            <p:ph type="title"/>
          </p:nvPr>
        </p:nvSpPr>
        <p:spPr>
          <a:xfrm>
            <a:off x="915200" y="835662"/>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75" name="Google Shape;275;p31"/>
          <p:cNvSpPr txBox="1">
            <a:spLocks noGrp="1"/>
          </p:cNvSpPr>
          <p:nvPr>
            <p:ph type="subTitle" idx="1"/>
          </p:nvPr>
        </p:nvSpPr>
        <p:spPr>
          <a:xfrm>
            <a:off x="3129400" y="2851336"/>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276" name="Google Shape;276;p3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7" name="Google Shape;277;p31"/>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7993312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5289800" y="835669"/>
            <a:ext cx="2810100" cy="2081667"/>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Font typeface="Josefin Sans"/>
              <a:buNone/>
              <a:defRPr b="1">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80" name="Google Shape;280;p32"/>
          <p:cNvSpPr txBox="1">
            <a:spLocks noGrp="1"/>
          </p:cNvSpPr>
          <p:nvPr>
            <p:ph type="subTitle" idx="1"/>
          </p:nvPr>
        </p:nvSpPr>
        <p:spPr>
          <a:xfrm>
            <a:off x="5781275" y="3070780"/>
            <a:ext cx="2318700" cy="1211667"/>
          </a:xfrm>
          <a:prstGeom prst="rect">
            <a:avLst/>
          </a:prstGeom>
          <a:solidFill>
            <a:schemeClr val="lt1"/>
          </a:solidFill>
          <a:ln>
            <a:noFill/>
          </a:ln>
        </p:spPr>
        <p:txBody>
          <a:bodyPr spcFirstLastPara="1" wrap="square" lIns="91425" tIns="91425" rIns="91425" bIns="0" anchor="t" anchorCtr="0">
            <a:noAutofit/>
          </a:bodyPr>
          <a:lstStyle>
            <a:lvl1pPr lvl="0" algn="r" rtl="0">
              <a:lnSpc>
                <a:spcPct val="100000"/>
              </a:lnSpc>
              <a:spcBef>
                <a:spcPts val="0"/>
              </a:spcBef>
              <a:spcAft>
                <a:spcPts val="0"/>
              </a:spcAft>
              <a:buClr>
                <a:schemeClr val="dk2"/>
              </a:buClr>
              <a:buSzPts val="1600"/>
              <a:buFont typeface="Josefin Sans"/>
              <a:buNone/>
              <a:defRPr sz="1400">
                <a:solidFill>
                  <a:schemeClr val="dk1"/>
                </a:solidFill>
                <a:latin typeface="Josefin Sans"/>
                <a:ea typeface="Josefin Sans"/>
                <a:cs typeface="Josefin Sans"/>
                <a:sym typeface="Josefin Sans"/>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281" name="Google Shape;281;p32"/>
          <p:cNvCxnSpPr/>
          <p:nvPr/>
        </p:nvCxnSpPr>
        <p:spPr>
          <a:xfrm>
            <a:off x="8288525" y="1017333"/>
            <a:ext cx="1800" cy="1756667"/>
          </a:xfrm>
          <a:prstGeom prst="straightConnector1">
            <a:avLst/>
          </a:prstGeom>
          <a:noFill/>
          <a:ln w="76200" cap="flat" cmpd="sng">
            <a:solidFill>
              <a:schemeClr val="accent1"/>
            </a:solidFill>
            <a:prstDash val="solid"/>
            <a:round/>
            <a:headEnd type="none" w="med" len="med"/>
            <a:tailEnd type="none" w="med" len="med"/>
          </a:ln>
        </p:spPr>
      </p:cxnSp>
      <p:cxnSp>
        <p:nvCxnSpPr>
          <p:cNvPr id="282" name="Google Shape;282;p3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83" name="Google Shape;283;p32"/>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8090589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284"/>
        <p:cNvGrpSpPr/>
        <p:nvPr/>
      </p:nvGrpSpPr>
      <p:grpSpPr>
        <a:xfrm>
          <a:off x="0" y="0"/>
          <a:ext cx="0" cy="0"/>
          <a:chOff x="0" y="0"/>
          <a:chExt cx="0" cy="0"/>
        </a:xfrm>
      </p:grpSpPr>
      <p:sp>
        <p:nvSpPr>
          <p:cNvPr id="285" name="Google Shape;285;p3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86" name="Google Shape;286;p33"/>
          <p:cNvSpPr txBox="1">
            <a:spLocks noGrp="1"/>
          </p:cNvSpPr>
          <p:nvPr>
            <p:ph type="title" idx="2" hasCustomPrompt="1"/>
          </p:nvPr>
        </p:nvSpPr>
        <p:spPr>
          <a:xfrm>
            <a:off x="146725" y="5244279"/>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87" name="Google Shape;287;p3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88" name="Google Shape;288;p33"/>
          <p:cNvSpPr txBox="1">
            <a:spLocks noGrp="1"/>
          </p:cNvSpPr>
          <p:nvPr>
            <p:ph type="subTitle" idx="1"/>
          </p:nvPr>
        </p:nvSpPr>
        <p:spPr>
          <a:xfrm>
            <a:off x="3241650" y="2326989"/>
            <a:ext cx="4125600" cy="1763333"/>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89" name="Google Shape;289;p33"/>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0" name="Google Shape;290;p3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1" name="Google Shape;291;p33"/>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9666505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292"/>
        <p:cNvGrpSpPr/>
        <p:nvPr/>
      </p:nvGrpSpPr>
      <p:grpSpPr>
        <a:xfrm>
          <a:off x="0" y="0"/>
          <a:ext cx="0" cy="0"/>
          <a:chOff x="0" y="0"/>
          <a:chExt cx="0" cy="0"/>
        </a:xfrm>
      </p:grpSpPr>
      <p:sp>
        <p:nvSpPr>
          <p:cNvPr id="293" name="Google Shape;293;p34"/>
          <p:cNvSpPr txBox="1">
            <a:spLocks noGrp="1"/>
          </p:cNvSpPr>
          <p:nvPr>
            <p:ph type="subTitle" idx="1"/>
          </p:nvPr>
        </p:nvSpPr>
        <p:spPr>
          <a:xfrm>
            <a:off x="1018525" y="1619222"/>
            <a:ext cx="6834600" cy="2718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94" name="Google Shape;294;p34"/>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5" name="Google Shape;295;p3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6" name="Google Shape;296;p34"/>
          <p:cNvSpPr txBox="1"/>
          <p:nvPr/>
        </p:nvSpPr>
        <p:spPr>
          <a:xfrm>
            <a:off x="8439900" y="5122169"/>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8376471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97"/>
        <p:cNvGrpSpPr/>
        <p:nvPr/>
      </p:nvGrpSpPr>
      <p:grpSpPr>
        <a:xfrm>
          <a:off x="0" y="0"/>
          <a:ext cx="0" cy="0"/>
          <a:chOff x="0" y="0"/>
          <a:chExt cx="0" cy="0"/>
        </a:xfrm>
      </p:grpSpPr>
      <p:sp>
        <p:nvSpPr>
          <p:cNvPr id="298" name="Google Shape;298;p35"/>
          <p:cNvSpPr txBox="1">
            <a:spLocks noGrp="1"/>
          </p:cNvSpPr>
          <p:nvPr>
            <p:ph type="ctrTitle"/>
          </p:nvPr>
        </p:nvSpPr>
        <p:spPr>
          <a:xfrm>
            <a:off x="713225" y="1285850"/>
            <a:ext cx="5414400" cy="783667"/>
          </a:xfrm>
          <a:prstGeom prst="rect">
            <a:avLst/>
          </a:prstGeom>
        </p:spPr>
        <p:txBody>
          <a:bodyPr spcFirstLastPara="1" wrap="square" lIns="91425" tIns="79200" rIns="91425" bIns="91425" anchor="b"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299" name="Google Shape;299;p35"/>
          <p:cNvSpPr txBox="1">
            <a:spLocks noGrp="1"/>
          </p:cNvSpPr>
          <p:nvPr>
            <p:ph type="subTitle" idx="1"/>
          </p:nvPr>
        </p:nvSpPr>
        <p:spPr>
          <a:xfrm>
            <a:off x="719750" y="2282088"/>
            <a:ext cx="3309300" cy="1415333"/>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2"/>
              </a:buClr>
              <a:buSzPts val="2800"/>
              <a:buNone/>
              <a:defRPr sz="1600">
                <a:solidFill>
                  <a:schemeClr val="dk2"/>
                </a:solidFill>
                <a:latin typeface="Josefin Sans"/>
                <a:ea typeface="Josefin Sans"/>
                <a:cs typeface="Josefin Sans"/>
                <a:sym typeface="Josefi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00" name="Google Shape;300;p35"/>
          <p:cNvSpPr txBox="1"/>
          <p:nvPr/>
        </p:nvSpPr>
        <p:spPr>
          <a:xfrm>
            <a:off x="720025" y="4222083"/>
            <a:ext cx="2473500" cy="512000"/>
          </a:xfrm>
          <a:prstGeom prst="rect">
            <a:avLst/>
          </a:prstGeom>
          <a:noFill/>
          <a:ln>
            <a:noFill/>
          </a:ln>
        </p:spPr>
        <p:txBody>
          <a:bodyPr spcFirstLastPara="1" wrap="square" lIns="91425" tIns="91425" rIns="91425" bIns="91425" anchor="t" anchorCtr="0">
            <a:noAutofit/>
          </a:bodyPr>
          <a:lstStyle/>
          <a:p>
            <a:pPr>
              <a:spcBef>
                <a:spcPts val="300"/>
              </a:spcBef>
              <a:buClr>
                <a:srgbClr val="000000"/>
              </a:buClr>
              <a:buFont typeface="Arial"/>
              <a:buNone/>
            </a:pPr>
            <a:r>
              <a:rPr lang="en" sz="1000" kern="0">
                <a:solidFill>
                  <a:srgbClr val="595959"/>
                </a:solidFill>
                <a:latin typeface="Josefin Sans Light"/>
                <a:ea typeface="Josefin Sans Light"/>
                <a:cs typeface="Josefin Sans Light"/>
                <a:sym typeface="Josefin Sans Light"/>
              </a:rPr>
              <a:t>CREDITS: This presentation template was created by </a:t>
            </a:r>
            <a:r>
              <a:rPr lang="en" sz="1000" b="1" kern="0">
                <a:solidFill>
                  <a:srgbClr val="595959"/>
                </a:solidFill>
                <a:uFill>
                  <a:noFill/>
                </a:uFill>
                <a:latin typeface="Josefin Sans"/>
                <a:ea typeface="Josefin Sans"/>
                <a:cs typeface="Josefin Sans"/>
                <a:sym typeface="Josefin Sans"/>
                <a:hlinkClick r:id="rId2">
                  <a:extLst>
                    <a:ext uri="{A12FA001-AC4F-418D-AE19-62706E023703}">
                      <ahyp:hlinkClr xmlns:ahyp="http://schemas.microsoft.com/office/drawing/2018/hyperlinkcolor" val="tx"/>
                    </a:ext>
                  </a:extLst>
                </a:hlinkClick>
              </a:rPr>
              <a:t>Slidesgo</a:t>
            </a:r>
            <a:r>
              <a:rPr lang="en" sz="1000" kern="0">
                <a:solidFill>
                  <a:srgbClr val="595959"/>
                </a:solidFill>
                <a:latin typeface="Josefin Sans Light"/>
                <a:ea typeface="Josefin Sans Light"/>
                <a:cs typeface="Josefin Sans Light"/>
                <a:sym typeface="Josefin Sans Light"/>
              </a:rPr>
              <a:t>, including icons by </a:t>
            </a:r>
            <a:r>
              <a:rPr lang="en" sz="1000" b="1" kern="0">
                <a:solidFill>
                  <a:srgbClr val="595959"/>
                </a:solidFill>
                <a:uFill>
                  <a:noFill/>
                </a:uFill>
                <a:latin typeface="Josefin Sans"/>
                <a:ea typeface="Josefin Sans"/>
                <a:cs typeface="Josefin Sans"/>
                <a:sym typeface="Josefin Sans"/>
                <a:hlinkClick r:id="rId3">
                  <a:extLst>
                    <a:ext uri="{A12FA001-AC4F-418D-AE19-62706E023703}">
                      <ahyp:hlinkClr xmlns:ahyp="http://schemas.microsoft.com/office/drawing/2018/hyperlinkcolor" val="tx"/>
                    </a:ext>
                  </a:extLst>
                </a:hlinkClick>
              </a:rPr>
              <a:t>Flaticon</a:t>
            </a:r>
            <a:r>
              <a:rPr lang="en" sz="1000" kern="0">
                <a:solidFill>
                  <a:srgbClr val="595959"/>
                </a:solidFill>
                <a:latin typeface="Josefin Sans Light"/>
                <a:ea typeface="Josefin Sans Light"/>
                <a:cs typeface="Josefin Sans Light"/>
                <a:sym typeface="Josefin Sans Light"/>
              </a:rPr>
              <a:t>, and infographics &amp; images by </a:t>
            </a:r>
            <a:r>
              <a:rPr lang="en" sz="1000" b="1" kern="0">
                <a:solidFill>
                  <a:srgbClr val="595959"/>
                </a:solidFill>
                <a:uFill>
                  <a:noFill/>
                </a:uFill>
                <a:latin typeface="Josefin Sans"/>
                <a:ea typeface="Josefin Sans"/>
                <a:cs typeface="Josefin Sans"/>
                <a:sym typeface="Josefin Sans"/>
                <a:hlinkClick r:id="rId4">
                  <a:extLst>
                    <a:ext uri="{A12FA001-AC4F-418D-AE19-62706E023703}">
                      <ahyp:hlinkClr xmlns:ahyp="http://schemas.microsoft.com/office/drawing/2018/hyperlinkcolor" val="tx"/>
                    </a:ext>
                  </a:extLst>
                </a:hlinkClick>
              </a:rPr>
              <a:t>Freepik</a:t>
            </a:r>
            <a:r>
              <a:rPr lang="en" sz="1000" kern="0">
                <a:solidFill>
                  <a:srgbClr val="595959"/>
                </a:solidFill>
                <a:latin typeface="Josefin Sans Light"/>
                <a:ea typeface="Josefin Sans Light"/>
                <a:cs typeface="Josefin Sans Light"/>
                <a:sym typeface="Josefin Sans Light"/>
              </a:rPr>
              <a:t>. </a:t>
            </a:r>
            <a:endParaRPr sz="1000" kern="0">
              <a:solidFill>
                <a:srgbClr val="595959"/>
              </a:solidFill>
              <a:latin typeface="Josefin Sans Light"/>
              <a:ea typeface="Josefin Sans Light"/>
              <a:cs typeface="Josefin Sans Light"/>
              <a:sym typeface="Josefin Sans Light"/>
            </a:endParaRPr>
          </a:p>
        </p:txBody>
      </p:sp>
      <p:cxnSp>
        <p:nvCxnSpPr>
          <p:cNvPr id="301" name="Google Shape;301;p35"/>
          <p:cNvCxnSpPr/>
          <p:nvPr/>
        </p:nvCxnSpPr>
        <p:spPr>
          <a:xfrm>
            <a:off x="542275" y="842500"/>
            <a:ext cx="0" cy="3301000"/>
          </a:xfrm>
          <a:prstGeom prst="straightConnector1">
            <a:avLst/>
          </a:prstGeom>
          <a:noFill/>
          <a:ln w="1143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9399007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02"/>
        <p:cNvGrpSpPr/>
        <p:nvPr/>
      </p:nvGrpSpPr>
      <p:grpSpPr>
        <a:xfrm>
          <a:off x="0" y="0"/>
          <a:ext cx="0" cy="0"/>
          <a:chOff x="0" y="0"/>
          <a:chExt cx="0" cy="0"/>
        </a:xfrm>
      </p:grpSpPr>
      <p:sp>
        <p:nvSpPr>
          <p:cNvPr id="303" name="Google Shape;303;p36"/>
          <p:cNvSpPr/>
          <p:nvPr/>
        </p:nvSpPr>
        <p:spPr>
          <a:xfrm>
            <a:off x="6481100" y="-44000"/>
            <a:ext cx="2701200" cy="281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4" name="Google Shape;304;p36"/>
          <p:cNvCxnSpPr/>
          <p:nvPr/>
        </p:nvCxnSpPr>
        <p:spPr>
          <a:xfrm>
            <a:off x="525225" y="490555"/>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305" name="Google Shape;305;p3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4737107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6"/>
        <p:cNvGrpSpPr/>
        <p:nvPr/>
      </p:nvGrpSpPr>
      <p:grpSpPr>
        <a:xfrm>
          <a:off x="0" y="0"/>
          <a:ext cx="0" cy="0"/>
          <a:chOff x="0" y="0"/>
          <a:chExt cx="0" cy="0"/>
        </a:xfrm>
      </p:grpSpPr>
      <p:sp>
        <p:nvSpPr>
          <p:cNvPr id="307" name="Google Shape;307;p37"/>
          <p:cNvSpPr/>
          <p:nvPr/>
        </p:nvSpPr>
        <p:spPr>
          <a:xfrm>
            <a:off x="-159275" y="1737000"/>
            <a:ext cx="1591500" cy="4402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8" name="Google Shape;308;p37"/>
          <p:cNvCxnSpPr/>
          <p:nvPr/>
        </p:nvCxnSpPr>
        <p:spPr>
          <a:xfrm rot="10800000">
            <a:off x="986725" y="1475167"/>
            <a:ext cx="445500" cy="0"/>
          </a:xfrm>
          <a:prstGeom prst="straightConnector1">
            <a:avLst/>
          </a:prstGeom>
          <a:noFill/>
          <a:ln w="76200" cap="flat" cmpd="sng">
            <a:solidFill>
              <a:schemeClr val="accent1"/>
            </a:solidFill>
            <a:prstDash val="solid"/>
            <a:round/>
            <a:headEnd type="none" w="med" len="med"/>
            <a:tailEnd type="none" w="med" len="med"/>
          </a:ln>
        </p:spPr>
      </p:cxnSp>
      <p:cxnSp>
        <p:nvCxnSpPr>
          <p:cNvPr id="309" name="Google Shape;309;p3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6596179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94500" y="654000"/>
            <a:ext cx="5392800" cy="2203667"/>
          </a:xfrm>
          <a:prstGeom prst="rect">
            <a:avLst/>
          </a:prstGeom>
        </p:spPr>
        <p:txBody>
          <a:bodyPr spcFirstLastPara="1" wrap="square" lIns="91425" tIns="201150" rIns="91425" bIns="91425" anchor="t" anchorCtr="0">
            <a:noAutofit/>
          </a:bodyPr>
          <a:lstStyle>
            <a:lvl1pPr lvl="0" rtl="0">
              <a:lnSpc>
                <a:spcPct val="100000"/>
              </a:lnSpc>
              <a:spcBef>
                <a:spcPts val="0"/>
              </a:spcBef>
              <a:spcAft>
                <a:spcPts val="0"/>
              </a:spcAft>
              <a:buSzPts val="5200"/>
              <a:buFont typeface="Josefin Sans"/>
              <a:buNone/>
              <a:defRPr sz="52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894500" y="2777028"/>
            <a:ext cx="3335700" cy="880667"/>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Josefin Sans Light"/>
              <a:buNone/>
              <a:defRPr sz="18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cxnSp>
        <p:nvCxnSpPr>
          <p:cNvPr id="11" name="Google Shape;11;p2"/>
          <p:cNvCxnSpPr/>
          <p:nvPr/>
        </p:nvCxnSpPr>
        <p:spPr>
          <a:xfrm>
            <a:off x="542275" y="842500"/>
            <a:ext cx="0" cy="3198333"/>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063368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1D6066F2-1140-4EE7-8BEE-7FA8208B5292}" type="datetimeFigureOut">
              <a:rPr lang="pt-BR" smtClean="0"/>
              <a:t>02/03/2026</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3937085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925750" y="2367402"/>
            <a:ext cx="3173400" cy="1227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925751" y="1822806"/>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6" name="Google Shape;16;p3"/>
          <p:cNvSpPr txBox="1">
            <a:spLocks noGrp="1"/>
          </p:cNvSpPr>
          <p:nvPr>
            <p:ph type="subTitle" idx="1"/>
          </p:nvPr>
        </p:nvSpPr>
        <p:spPr>
          <a:xfrm>
            <a:off x="925750" y="3857111"/>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7" name="Google Shape;17;p3"/>
          <p:cNvCxnSpPr/>
          <p:nvPr/>
        </p:nvCxnSpPr>
        <p:spPr>
          <a:xfrm>
            <a:off x="542275" y="1805778"/>
            <a:ext cx="0" cy="3290333"/>
          </a:xfrm>
          <a:prstGeom prst="straightConnector1">
            <a:avLst/>
          </a:prstGeom>
          <a:noFill/>
          <a:ln w="76200" cap="flat" cmpd="sng">
            <a:solidFill>
              <a:schemeClr val="accent1"/>
            </a:solidFill>
            <a:prstDash val="solid"/>
            <a:round/>
            <a:headEnd type="none" w="med" len="med"/>
            <a:tailEnd type="none" w="med" len="med"/>
          </a:ln>
        </p:spPr>
      </p:cxnSp>
      <p:cxnSp>
        <p:nvCxnSpPr>
          <p:cNvPr id="18" name="Google Shape;18;p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 name="Google Shape;19;p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8154480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p4"/>
          <p:cNvSpPr txBox="1">
            <a:spLocks noGrp="1"/>
          </p:cNvSpPr>
          <p:nvPr>
            <p:ph type="subTitle" idx="1"/>
          </p:nvPr>
        </p:nvSpPr>
        <p:spPr>
          <a:xfrm>
            <a:off x="811600" y="1457861"/>
            <a:ext cx="7628100" cy="3662667"/>
          </a:xfrm>
          <a:prstGeom prst="rect">
            <a:avLst/>
          </a:prstGeom>
          <a:noFill/>
          <a:ln>
            <a:noFill/>
          </a:ln>
        </p:spPr>
        <p:txBody>
          <a:bodyPr spcFirstLastPara="1" wrap="square" lIns="91425" tIns="0" rIns="91425" bIns="91425" anchor="t" anchorCtr="0">
            <a:noAutofit/>
          </a:bodyPr>
          <a:lstStyle>
            <a:lvl1pPr lvl="0" rtl="0">
              <a:spcBef>
                <a:spcPts val="0"/>
              </a:spcBef>
              <a:spcAft>
                <a:spcPts val="0"/>
              </a:spcAft>
              <a:buClr>
                <a:schemeClr val="accent1"/>
              </a:buClr>
              <a:buSzPts val="1200"/>
              <a:buFont typeface="Josefin Sans"/>
              <a:buAutoNum type="arabicPeriod"/>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22" name="Google Shape;22;p4"/>
          <p:cNvSpPr txBox="1">
            <a:spLocks noGrp="1"/>
          </p:cNvSpPr>
          <p:nvPr>
            <p:ph type="title"/>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 name="Google Shape;23;p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 name="Google Shape;24;p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3933332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Google Shape;26;p5"/>
          <p:cNvSpPr txBox="1">
            <a:spLocks noGrp="1"/>
          </p:cNvSpPr>
          <p:nvPr>
            <p:ph type="subTitle" idx="1"/>
          </p:nvPr>
        </p:nvSpPr>
        <p:spPr>
          <a:xfrm>
            <a:off x="220692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7" name="Google Shape;27;p5"/>
          <p:cNvSpPr txBox="1">
            <a:spLocks noGrp="1"/>
          </p:cNvSpPr>
          <p:nvPr>
            <p:ph type="subTitle" idx="2"/>
          </p:nvPr>
        </p:nvSpPr>
        <p:spPr>
          <a:xfrm>
            <a:off x="504507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8" name="Google Shape;28;p5"/>
          <p:cNvSpPr txBox="1">
            <a:spLocks noGrp="1"/>
          </p:cNvSpPr>
          <p:nvPr>
            <p:ph type="subTitle" idx="3"/>
          </p:nvPr>
        </p:nvSpPr>
        <p:spPr>
          <a:xfrm>
            <a:off x="2206913" y="2754046"/>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29" name="Google Shape;29;p5"/>
          <p:cNvSpPr txBox="1">
            <a:spLocks noGrp="1"/>
          </p:cNvSpPr>
          <p:nvPr>
            <p:ph type="subTitle" idx="4"/>
          </p:nvPr>
        </p:nvSpPr>
        <p:spPr>
          <a:xfrm>
            <a:off x="5045063" y="2754046"/>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30" name="Google Shape;30;p5"/>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1" name="Google Shape;31;p5"/>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2" name="Google Shape;32;p5"/>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33" name="Google Shape;33;p5"/>
          <p:cNvSpPr txBox="1">
            <a:spLocks noGrp="1"/>
          </p:cNvSpPr>
          <p:nvPr>
            <p:ph type="title" idx="6"/>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34" name="Google Shape;34;p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35" name="Google Shape;35;p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145298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8" name="Google Shape;38;p6"/>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9" name="Google Shape;39;p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0" name="Google Shape;40;p6"/>
          <p:cNvSpPr txBox="1">
            <a:spLocks noGrp="1"/>
          </p:cNvSpPr>
          <p:nvPr>
            <p:ph type="title" idx="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1" name="Google Shape;41;p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42" name="Google Shape;42;p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7048483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5" name="Google Shape;45;p7"/>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46" name="Google Shape;46;p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7" name="Google Shape;47;p7"/>
          <p:cNvSpPr txBox="1">
            <a:spLocks noGrp="1"/>
          </p:cNvSpPr>
          <p:nvPr>
            <p:ph type="subTitle" idx="1"/>
          </p:nvPr>
        </p:nvSpPr>
        <p:spPr>
          <a:xfrm>
            <a:off x="1410325" y="1919167"/>
            <a:ext cx="5264700" cy="2579000"/>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48" name="Google Shape;48;p7"/>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9" name="Google Shape;49;p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0" name="Google Shape;50;p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6378756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1"/>
        <p:cNvGrpSpPr/>
        <p:nvPr/>
      </p:nvGrpSpPr>
      <p:grpSpPr>
        <a:xfrm>
          <a:off x="0" y="0"/>
          <a:ext cx="0" cy="0"/>
          <a:chOff x="0" y="0"/>
          <a:chExt cx="0" cy="0"/>
        </a:xfrm>
      </p:grpSpPr>
      <p:sp>
        <p:nvSpPr>
          <p:cNvPr id="52" name="Google Shape;52;p8"/>
          <p:cNvSpPr/>
          <p:nvPr/>
        </p:nvSpPr>
        <p:spPr>
          <a:xfrm>
            <a:off x="1155750" y="1380000"/>
            <a:ext cx="6832500" cy="248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sp>
        <p:nvSpPr>
          <p:cNvPr id="53" name="Google Shape;53;p8"/>
          <p:cNvSpPr txBox="1">
            <a:spLocks noGrp="1"/>
          </p:cNvSpPr>
          <p:nvPr>
            <p:ph type="title"/>
          </p:nvPr>
        </p:nvSpPr>
        <p:spPr>
          <a:xfrm>
            <a:off x="2062125" y="2126667"/>
            <a:ext cx="5609400" cy="996000"/>
          </a:xfrm>
          <a:prstGeom prst="rect">
            <a:avLst/>
          </a:prstGeom>
        </p:spPr>
        <p:txBody>
          <a:bodyPr spcFirstLastPara="1" wrap="square" lIns="91425" tIns="201150" rIns="91425" bIns="91425" anchor="t" anchorCtr="0">
            <a:noAutofit/>
          </a:bodyPr>
          <a:lstStyle>
            <a:lvl1pPr lvl="0" rtl="0">
              <a:spcBef>
                <a:spcPts val="0"/>
              </a:spcBef>
              <a:spcAft>
                <a:spcPts val="0"/>
              </a:spcAft>
              <a:buSzPts val="2800"/>
              <a:buFont typeface="Josefin Sans"/>
              <a:buNone/>
              <a:defRPr sz="5200"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8"/>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5" name="Google Shape;55;p8"/>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56" name="Google Shape;56;p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57" name="Google Shape;57;p8"/>
          <p:cNvCxnSpPr/>
          <p:nvPr/>
        </p:nvCxnSpPr>
        <p:spPr>
          <a:xfrm rot="10800000">
            <a:off x="2184088" y="2075333"/>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8" name="Google Shape;58;p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9" name="Google Shape;59;p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0778995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92450" y="1015333"/>
            <a:ext cx="3796500" cy="545000"/>
          </a:xfrm>
          <a:prstGeom prst="rect">
            <a:avLst/>
          </a:prstGeom>
        </p:spPr>
        <p:txBody>
          <a:bodyPr spcFirstLastPara="1" wrap="square" lIns="91425" tIns="0"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2" name="Google Shape;62;p9"/>
          <p:cNvSpPr txBox="1">
            <a:spLocks noGrp="1"/>
          </p:cNvSpPr>
          <p:nvPr>
            <p:ph type="subTitle" idx="1"/>
          </p:nvPr>
        </p:nvSpPr>
        <p:spPr>
          <a:xfrm>
            <a:off x="3644450" y="1835861"/>
            <a:ext cx="3384000" cy="26120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200"/>
              <a:buFont typeface="Open Sans"/>
              <a:buAutoNum type="arabicPeriod"/>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63" name="Google Shape;63;p9"/>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4" name="Google Shape;64;p9"/>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65" name="Google Shape;65;p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66" name="Google Shape;66;p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67" name="Google Shape;67;p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68" name="Google Shape;68;p9"/>
          <p:cNvCxnSpPr/>
          <p:nvPr/>
        </p:nvCxnSpPr>
        <p:spPr>
          <a:xfrm>
            <a:off x="737600" y="779389"/>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07555611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915200" y="835667"/>
            <a:ext cx="2075700" cy="1938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71" name="Google Shape;71;p1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72" name="Google Shape;72;p1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8531967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5" name="Google Shape;75;p11"/>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76" name="Google Shape;76;p1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77" name="Google Shape;77;p11"/>
          <p:cNvSpPr txBox="1">
            <a:spLocks noGrp="1"/>
          </p:cNvSpPr>
          <p:nvPr>
            <p:ph type="subTitle" idx="1"/>
          </p:nvPr>
        </p:nvSpPr>
        <p:spPr>
          <a:xfrm>
            <a:off x="1835950" y="2920667"/>
            <a:ext cx="4772100" cy="329000"/>
          </a:xfrm>
          <a:prstGeom prst="rect">
            <a:avLst/>
          </a:prstGeom>
          <a:noFill/>
          <a:ln>
            <a:noFill/>
          </a:ln>
        </p:spPr>
        <p:txBody>
          <a:bodyPr spcFirstLastPara="1" wrap="square" lIns="91425" tIns="0"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8" name="Google Shape;78;p11"/>
          <p:cNvSpPr txBox="1">
            <a:spLocks noGrp="1"/>
          </p:cNvSpPr>
          <p:nvPr>
            <p:ph type="title" idx="3" hasCustomPrompt="1"/>
          </p:nvPr>
        </p:nvSpPr>
        <p:spPr>
          <a:xfrm>
            <a:off x="1835725" y="1985334"/>
            <a:ext cx="5837100" cy="935333"/>
          </a:xfrm>
          <a:prstGeom prst="rect">
            <a:avLst/>
          </a:prstGeom>
        </p:spPr>
        <p:txBody>
          <a:bodyPr spcFirstLastPara="1" wrap="square" lIns="91425" tIns="0" rIns="91425" bIns="91425" anchor="b" anchorCtr="0">
            <a:noAutofit/>
          </a:bodyPr>
          <a:lstStyle>
            <a:lvl1pPr marL="0" marR="0" lvl="0" indent="0" algn="l" rtl="0">
              <a:lnSpc>
                <a:spcPct val="100000"/>
              </a:lnSpc>
              <a:spcBef>
                <a:spcPts val="0"/>
              </a:spcBef>
              <a:spcAft>
                <a:spcPts val="0"/>
              </a:spcAft>
              <a:buClr>
                <a:schemeClr val="dk1"/>
              </a:buClr>
              <a:buSzPts val="3600"/>
              <a:buFont typeface="Josefin Sans"/>
              <a:buNone/>
              <a:defRPr sz="7100">
                <a:solidFill>
                  <a:schemeClr val="accent1"/>
                </a:solidFill>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cxnSp>
        <p:nvCxnSpPr>
          <p:cNvPr id="79" name="Google Shape;79;p1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80" name="Google Shape;80;p1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81" name="Google Shape;81;p11"/>
          <p:cNvCxnSpPr/>
          <p:nvPr/>
        </p:nvCxnSpPr>
        <p:spPr>
          <a:xfrm>
            <a:off x="1835950" y="1418528"/>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2420044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2"/>
        <p:cNvGrpSpPr/>
        <p:nvPr/>
      </p:nvGrpSpPr>
      <p:grpSpPr>
        <a:xfrm>
          <a:off x="0" y="0"/>
          <a:ext cx="0" cy="0"/>
          <a:chOff x="0" y="0"/>
          <a:chExt cx="0" cy="0"/>
        </a:xfrm>
      </p:grpSpPr>
    </p:spTree>
    <p:extLst>
      <p:ext uri="{BB962C8B-B14F-4D97-AF65-F5344CB8AC3E}">
        <p14:creationId xmlns:p14="http://schemas.microsoft.com/office/powerpoint/2010/main" val="1038187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D6066F2-1140-4EE7-8BEE-7FA8208B5292}" type="datetimeFigureOut">
              <a:rPr lang="pt-BR" smtClean="0"/>
              <a:t>02/03/2026</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18820242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3"/>
        <p:cNvGrpSpPr/>
        <p:nvPr/>
      </p:nvGrpSpPr>
      <p:grpSpPr>
        <a:xfrm>
          <a:off x="0" y="0"/>
          <a:ext cx="0" cy="0"/>
          <a:chOff x="0" y="0"/>
          <a:chExt cx="0" cy="0"/>
        </a:xfrm>
      </p:grpSpPr>
      <p:cxnSp>
        <p:nvCxnSpPr>
          <p:cNvPr id="84" name="Google Shape;84;p13"/>
          <p:cNvCxnSpPr/>
          <p:nvPr/>
        </p:nvCxnSpPr>
        <p:spPr>
          <a:xfrm>
            <a:off x="-14031" y="1352516"/>
            <a:ext cx="3594900" cy="0"/>
          </a:xfrm>
          <a:prstGeom prst="straightConnector1">
            <a:avLst/>
          </a:prstGeom>
          <a:noFill/>
          <a:ln w="9525" cap="flat" cmpd="sng">
            <a:solidFill>
              <a:schemeClr val="accent1"/>
            </a:solidFill>
            <a:prstDash val="solid"/>
            <a:round/>
            <a:headEnd type="none" w="med" len="med"/>
            <a:tailEnd type="none" w="med" len="med"/>
          </a:ln>
        </p:spPr>
      </p:cxnSp>
      <p:sp>
        <p:nvSpPr>
          <p:cNvPr id="85" name="Google Shape;85;p13"/>
          <p:cNvSpPr txBox="1">
            <a:spLocks noGrp="1"/>
          </p:cNvSpPr>
          <p:nvPr>
            <p:ph type="title"/>
          </p:nvPr>
        </p:nvSpPr>
        <p:spPr>
          <a:xfrm>
            <a:off x="16977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6" name="Google Shape;86;p13">
            <a:hlinkClick r:id="" action="ppaction://noaction"/>
          </p:cNvPr>
          <p:cNvSpPr txBox="1">
            <a:spLocks noGrp="1"/>
          </p:cNvSpPr>
          <p:nvPr>
            <p:ph type="title" idx="2" hasCustomPrompt="1"/>
          </p:nvPr>
        </p:nvSpPr>
        <p:spPr>
          <a:xfrm>
            <a:off x="1121625"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87" name="Google Shape;87;p13"/>
          <p:cNvSpPr txBox="1">
            <a:spLocks noGrp="1"/>
          </p:cNvSpPr>
          <p:nvPr>
            <p:ph type="subTitle" idx="1"/>
          </p:nvPr>
        </p:nvSpPr>
        <p:spPr>
          <a:xfrm>
            <a:off x="16977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88" name="Google Shape;88;p13"/>
          <p:cNvSpPr txBox="1">
            <a:spLocks noGrp="1"/>
          </p:cNvSpPr>
          <p:nvPr>
            <p:ph type="title" idx="3"/>
          </p:nvPr>
        </p:nvSpPr>
        <p:spPr>
          <a:xfrm>
            <a:off x="1697700" y="3539516"/>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9" name="Google Shape;89;p13"/>
          <p:cNvSpPr txBox="1">
            <a:spLocks noGrp="1"/>
          </p:cNvSpPr>
          <p:nvPr>
            <p:ph type="title" idx="4" hasCustomPrompt="1"/>
          </p:nvPr>
        </p:nvSpPr>
        <p:spPr>
          <a:xfrm>
            <a:off x="1121600" y="3466516"/>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0" name="Google Shape;90;p13"/>
          <p:cNvSpPr txBox="1">
            <a:spLocks noGrp="1"/>
          </p:cNvSpPr>
          <p:nvPr>
            <p:ph type="subTitle" idx="5"/>
          </p:nvPr>
        </p:nvSpPr>
        <p:spPr>
          <a:xfrm>
            <a:off x="1697700" y="4123617"/>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1" name="Google Shape;91;p13"/>
          <p:cNvSpPr txBox="1">
            <a:spLocks noGrp="1"/>
          </p:cNvSpPr>
          <p:nvPr>
            <p:ph type="title" idx="6"/>
          </p:nvPr>
        </p:nvSpPr>
        <p:spPr>
          <a:xfrm>
            <a:off x="56625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2" name="Google Shape;92;p13"/>
          <p:cNvSpPr txBox="1">
            <a:spLocks noGrp="1"/>
          </p:cNvSpPr>
          <p:nvPr>
            <p:ph type="title" idx="7" hasCustomPrompt="1"/>
          </p:nvPr>
        </p:nvSpPr>
        <p:spPr>
          <a:xfrm>
            <a:off x="5086400"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3" name="Google Shape;93;p13"/>
          <p:cNvSpPr txBox="1">
            <a:spLocks noGrp="1"/>
          </p:cNvSpPr>
          <p:nvPr>
            <p:ph type="subTitle" idx="8"/>
          </p:nvPr>
        </p:nvSpPr>
        <p:spPr>
          <a:xfrm>
            <a:off x="56625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4" name="Google Shape;94;p13"/>
          <p:cNvSpPr txBox="1">
            <a:spLocks noGrp="1"/>
          </p:cNvSpPr>
          <p:nvPr>
            <p:ph type="title" idx="9"/>
          </p:nvPr>
        </p:nvSpPr>
        <p:spPr>
          <a:xfrm>
            <a:off x="5662500" y="3539516"/>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5" name="Google Shape;95;p13"/>
          <p:cNvSpPr txBox="1">
            <a:spLocks noGrp="1"/>
          </p:cNvSpPr>
          <p:nvPr>
            <p:ph type="title" idx="13" hasCustomPrompt="1"/>
          </p:nvPr>
        </p:nvSpPr>
        <p:spPr>
          <a:xfrm>
            <a:off x="5087456" y="3466516"/>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6" name="Google Shape;96;p13"/>
          <p:cNvSpPr txBox="1">
            <a:spLocks noGrp="1"/>
          </p:cNvSpPr>
          <p:nvPr>
            <p:ph type="subTitle" idx="14"/>
          </p:nvPr>
        </p:nvSpPr>
        <p:spPr>
          <a:xfrm>
            <a:off x="5662500" y="4123617"/>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7" name="Google Shape;97;p13"/>
          <p:cNvSpPr txBox="1">
            <a:spLocks noGrp="1"/>
          </p:cNvSpPr>
          <p:nvPr>
            <p:ph type="title" idx="15"/>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8" name="Google Shape;98;p1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99" name="Google Shape;99;p1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234730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00"/>
        <p:cNvGrpSpPr/>
        <p:nvPr/>
      </p:nvGrpSpPr>
      <p:grpSpPr>
        <a:xfrm>
          <a:off x="0" y="0"/>
          <a:ext cx="0" cy="0"/>
          <a:chOff x="0" y="0"/>
          <a:chExt cx="0" cy="0"/>
        </a:xfrm>
      </p:grpSpPr>
      <p:sp>
        <p:nvSpPr>
          <p:cNvPr id="101" name="Google Shape;101;p14"/>
          <p:cNvSpPr txBox="1">
            <a:spLocks noGrp="1"/>
          </p:cNvSpPr>
          <p:nvPr>
            <p:ph type="subTitle" idx="1"/>
          </p:nvPr>
        </p:nvSpPr>
        <p:spPr>
          <a:xfrm>
            <a:off x="2111850" y="1344805"/>
            <a:ext cx="5256600" cy="2025667"/>
          </a:xfrm>
          <a:prstGeom prst="rect">
            <a:avLst/>
          </a:prstGeom>
          <a:noFill/>
          <a:ln>
            <a:noFill/>
          </a:ln>
        </p:spPr>
        <p:txBody>
          <a:bodyPr spcFirstLastPara="1" wrap="square" lIns="91425" tIns="91425" rIns="91425" bIns="91425" anchor="t" anchorCtr="0">
            <a:noAutofit/>
          </a:bodyPr>
          <a:lstStyle>
            <a:lvl1pPr marL="0" marR="0" lvl="0" indent="-177800" algn="l" rtl="0">
              <a:lnSpc>
                <a:spcPct val="100000"/>
              </a:lnSpc>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9pPr>
          </a:lstStyle>
          <a:p>
            <a:endParaRPr/>
          </a:p>
        </p:txBody>
      </p:sp>
      <p:sp>
        <p:nvSpPr>
          <p:cNvPr id="102" name="Google Shape;102;p1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3" name="Google Shape;103;p14"/>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04" name="Google Shape;104;p1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05" name="Google Shape;105;p14"/>
          <p:cNvCxnSpPr/>
          <p:nvPr/>
        </p:nvCxnSpPr>
        <p:spPr>
          <a:xfrm rot="5400000">
            <a:off x="362217" y="2948519"/>
            <a:ext cx="2826667" cy="0"/>
          </a:xfrm>
          <a:prstGeom prst="straightConnector1">
            <a:avLst/>
          </a:prstGeom>
          <a:noFill/>
          <a:ln w="76200" cap="flat" cmpd="sng">
            <a:solidFill>
              <a:schemeClr val="accent1"/>
            </a:solidFill>
            <a:prstDash val="solid"/>
            <a:round/>
            <a:headEnd type="none" w="med" len="med"/>
            <a:tailEnd type="none" w="med" len="med"/>
          </a:ln>
        </p:spPr>
      </p:cxnSp>
      <p:sp>
        <p:nvSpPr>
          <p:cNvPr id="106" name="Google Shape;106;p14"/>
          <p:cNvSpPr txBox="1">
            <a:spLocks noGrp="1"/>
          </p:cNvSpPr>
          <p:nvPr>
            <p:ph type="title" idx="3"/>
          </p:nvPr>
        </p:nvSpPr>
        <p:spPr>
          <a:xfrm>
            <a:off x="2111850" y="3370361"/>
            <a:ext cx="5256600" cy="494333"/>
          </a:xfrm>
          <a:prstGeom prst="rect">
            <a:avLst/>
          </a:prstGeom>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600"/>
              <a:buFont typeface="Josefin Sans SemiBold"/>
              <a:buNone/>
              <a:defRPr sz="1800" b="0">
                <a:solidFill>
                  <a:schemeClr val="accent1"/>
                </a:solidFill>
                <a:latin typeface="Josefin Sans SemiBold"/>
                <a:ea typeface="Josefin Sans SemiBold"/>
                <a:cs typeface="Josefin Sans SemiBold"/>
                <a:sym typeface="Josefin Sans SemiBol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07" name="Google Shape;107;p1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08" name="Google Shape;108;p1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05722255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09"/>
        <p:cNvGrpSpPr/>
        <p:nvPr/>
      </p:nvGrpSpPr>
      <p:grpSpPr>
        <a:xfrm>
          <a:off x="0" y="0"/>
          <a:ext cx="0" cy="0"/>
          <a:chOff x="0" y="0"/>
          <a:chExt cx="0" cy="0"/>
        </a:xfrm>
      </p:grpSpPr>
      <p:sp>
        <p:nvSpPr>
          <p:cNvPr id="110" name="Google Shape;110;p15"/>
          <p:cNvSpPr txBox="1">
            <a:spLocks noGrp="1"/>
          </p:cNvSpPr>
          <p:nvPr>
            <p:ph type="title"/>
          </p:nvPr>
        </p:nvSpPr>
        <p:spPr>
          <a:xfrm>
            <a:off x="5292000" y="2458671"/>
            <a:ext cx="3173400" cy="620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1" name="Google Shape;111;p15"/>
          <p:cNvSpPr txBox="1">
            <a:spLocks noGrp="1"/>
          </p:cNvSpPr>
          <p:nvPr>
            <p:ph type="title" idx="2" hasCustomPrompt="1"/>
          </p:nvPr>
        </p:nvSpPr>
        <p:spPr>
          <a:xfrm>
            <a:off x="5292001" y="1805778"/>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12" name="Google Shape;112;p15"/>
          <p:cNvSpPr txBox="1">
            <a:spLocks noGrp="1"/>
          </p:cNvSpPr>
          <p:nvPr>
            <p:ph type="subTitle" idx="1"/>
          </p:nvPr>
        </p:nvSpPr>
        <p:spPr>
          <a:xfrm>
            <a:off x="5292000" y="3839804"/>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13" name="Google Shape;113;p1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14" name="Google Shape;114;p1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5815873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15"/>
        <p:cNvGrpSpPr/>
        <p:nvPr/>
      </p:nvGrpSpPr>
      <p:grpSpPr>
        <a:xfrm>
          <a:off x="0" y="0"/>
          <a:ext cx="0" cy="0"/>
          <a:chOff x="0" y="0"/>
          <a:chExt cx="0" cy="0"/>
        </a:xfrm>
      </p:grpSpPr>
      <p:sp>
        <p:nvSpPr>
          <p:cNvPr id="116" name="Google Shape;116;p16"/>
          <p:cNvSpPr txBox="1">
            <a:spLocks noGrp="1"/>
          </p:cNvSpPr>
          <p:nvPr>
            <p:ph type="title"/>
          </p:nvPr>
        </p:nvSpPr>
        <p:spPr>
          <a:xfrm>
            <a:off x="925750" y="1984889"/>
            <a:ext cx="5151600" cy="1045000"/>
          </a:xfrm>
          <a:prstGeom prst="rect">
            <a:avLst/>
          </a:prstGeom>
          <a:solidFill>
            <a:schemeClr val="lt1"/>
          </a:solidFill>
        </p:spPr>
        <p:txBody>
          <a:bodyPr spcFirstLastPara="1" wrap="square" lIns="91425" tIns="0" rIns="91425" bIns="91425" anchor="b" anchorCtr="0">
            <a:noAutofit/>
          </a:bodyPr>
          <a:lstStyle>
            <a:lvl1pPr lvl="0" rtl="0">
              <a:spcBef>
                <a:spcPts val="0"/>
              </a:spcBef>
              <a:spcAft>
                <a:spcPts val="0"/>
              </a:spcAft>
              <a:buSzPts val="3600"/>
              <a:buNone/>
              <a:defRPr sz="6800">
                <a:solidFill>
                  <a:schemeClr val="accen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7" name="Google Shape;117;p16"/>
          <p:cNvSpPr txBox="1">
            <a:spLocks noGrp="1"/>
          </p:cNvSpPr>
          <p:nvPr>
            <p:ph type="subTitle" idx="1"/>
          </p:nvPr>
        </p:nvSpPr>
        <p:spPr>
          <a:xfrm>
            <a:off x="925748" y="3029889"/>
            <a:ext cx="5151600" cy="1139333"/>
          </a:xfrm>
          <a:prstGeom prst="rect">
            <a:avLst/>
          </a:prstGeom>
          <a:solidFill>
            <a:schemeClr val="lt1"/>
          </a:solidFill>
          <a:ln>
            <a:noFill/>
          </a:ln>
        </p:spPr>
        <p:txBody>
          <a:bodyPr spcFirstLastPara="1" wrap="square" lIns="91425" tIns="0" rIns="91425" bIns="0" anchor="t" anchorCtr="0">
            <a:noAutofit/>
          </a:bodyPr>
          <a:lstStyle>
            <a:lvl1pPr marL="0" marR="0" lvl="0" indent="-228600" algn="l" rtl="0">
              <a:lnSpc>
                <a:spcPct val="100000"/>
              </a:lnSpc>
              <a:spcBef>
                <a:spcPts val="0"/>
              </a:spcBef>
              <a:spcAft>
                <a:spcPts val="0"/>
              </a:spcAft>
              <a:buClr>
                <a:schemeClr val="dk1"/>
              </a:buClr>
              <a:buSzPts val="3600"/>
              <a:buFont typeface="Josefin Sans"/>
              <a:buNone/>
              <a:defRPr sz="21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118" name="Google Shape;118;p16"/>
          <p:cNvCxnSpPr/>
          <p:nvPr/>
        </p:nvCxnSpPr>
        <p:spPr>
          <a:xfrm>
            <a:off x="542275" y="1805778"/>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119" name="Google Shape;119;p1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0" name="Google Shape;120;p1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6229217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21"/>
        <p:cNvGrpSpPr/>
        <p:nvPr/>
      </p:nvGrpSpPr>
      <p:grpSpPr>
        <a:xfrm>
          <a:off x="0" y="0"/>
          <a:ext cx="0" cy="0"/>
          <a:chOff x="0" y="0"/>
          <a:chExt cx="0" cy="0"/>
        </a:xfrm>
      </p:grpSpPr>
      <p:sp>
        <p:nvSpPr>
          <p:cNvPr id="122" name="Google Shape;122;p17"/>
          <p:cNvSpPr txBox="1">
            <a:spLocks noGrp="1"/>
          </p:cNvSpPr>
          <p:nvPr>
            <p:ph type="subTitle" idx="1"/>
          </p:nvPr>
        </p:nvSpPr>
        <p:spPr>
          <a:xfrm>
            <a:off x="5458825" y="1619222"/>
            <a:ext cx="2927100" cy="3501333"/>
          </a:xfrm>
          <a:prstGeom prst="rect">
            <a:avLst/>
          </a:prstGeom>
          <a:noFill/>
          <a:ln>
            <a:noFill/>
          </a:ln>
        </p:spPr>
        <p:txBody>
          <a:bodyPr spcFirstLastPara="1" wrap="square" lIns="91425" tIns="182875" rIns="91425" bIns="0" anchor="t" anchorCtr="0">
            <a:noAutofit/>
          </a:bodyPr>
          <a:lstStyle>
            <a:lvl1pPr marR="50800"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3" name="Google Shape;123;p17"/>
          <p:cNvSpPr txBox="1">
            <a:spLocks noGrp="1"/>
          </p:cNvSpPr>
          <p:nvPr>
            <p:ph type="subTitle" idx="2"/>
          </p:nvPr>
        </p:nvSpPr>
        <p:spPr>
          <a:xfrm>
            <a:off x="1018525" y="1619222"/>
            <a:ext cx="4221300" cy="3501333"/>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4" name="Google Shape;124;p17"/>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25" name="Google Shape;125;p1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6" name="Google Shape;126;p1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580790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27"/>
        <p:cNvGrpSpPr/>
        <p:nvPr/>
      </p:nvGrpSpPr>
      <p:grpSpPr>
        <a:xfrm>
          <a:off x="0" y="0"/>
          <a:ext cx="0" cy="0"/>
          <a:chOff x="0" y="0"/>
          <a:chExt cx="0" cy="0"/>
        </a:xfrm>
      </p:grpSpPr>
      <p:sp>
        <p:nvSpPr>
          <p:cNvPr id="128" name="Google Shape;128;p18"/>
          <p:cNvSpPr txBox="1">
            <a:spLocks noGrp="1"/>
          </p:cNvSpPr>
          <p:nvPr>
            <p:ph type="title" hasCustomPrompt="1"/>
          </p:nvPr>
        </p:nvSpPr>
        <p:spPr>
          <a:xfrm>
            <a:off x="1944275" y="1532167"/>
            <a:ext cx="22860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29" name="Google Shape;129;p18"/>
          <p:cNvSpPr txBox="1">
            <a:spLocks noGrp="1"/>
          </p:cNvSpPr>
          <p:nvPr>
            <p:ph type="subTitle" idx="1"/>
          </p:nvPr>
        </p:nvSpPr>
        <p:spPr>
          <a:xfrm>
            <a:off x="1944275"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 name="Google Shape;130;p18"/>
          <p:cNvSpPr txBox="1">
            <a:spLocks noGrp="1"/>
          </p:cNvSpPr>
          <p:nvPr>
            <p:ph type="title" idx="2" hasCustomPrompt="1"/>
          </p:nvPr>
        </p:nvSpPr>
        <p:spPr>
          <a:xfrm>
            <a:off x="4913750" y="1532167"/>
            <a:ext cx="22836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1" name="Google Shape;131;p18"/>
          <p:cNvSpPr txBox="1">
            <a:spLocks noGrp="1"/>
          </p:cNvSpPr>
          <p:nvPr>
            <p:ph type="subTitle" idx="3"/>
          </p:nvPr>
        </p:nvSpPr>
        <p:spPr>
          <a:xfrm>
            <a:off x="4913731"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2" name="Google Shape;132;p18"/>
          <p:cNvSpPr txBox="1">
            <a:spLocks noGrp="1"/>
          </p:cNvSpPr>
          <p:nvPr>
            <p:ph type="title" idx="4" hasCustomPrompt="1"/>
          </p:nvPr>
        </p:nvSpPr>
        <p:spPr>
          <a:xfrm>
            <a:off x="1944277"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3" name="Google Shape;133;p18"/>
          <p:cNvSpPr txBox="1">
            <a:spLocks noGrp="1"/>
          </p:cNvSpPr>
          <p:nvPr>
            <p:ph type="subTitle" idx="5"/>
          </p:nvPr>
        </p:nvSpPr>
        <p:spPr>
          <a:xfrm>
            <a:off x="1944263"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4" name="Google Shape;134;p18"/>
          <p:cNvSpPr txBox="1">
            <a:spLocks noGrp="1"/>
          </p:cNvSpPr>
          <p:nvPr>
            <p:ph type="title" idx="6" hasCustomPrompt="1"/>
          </p:nvPr>
        </p:nvSpPr>
        <p:spPr>
          <a:xfrm>
            <a:off x="4913752"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5" name="Google Shape;135;p18"/>
          <p:cNvSpPr txBox="1">
            <a:spLocks noGrp="1"/>
          </p:cNvSpPr>
          <p:nvPr>
            <p:ph type="subTitle" idx="7"/>
          </p:nvPr>
        </p:nvSpPr>
        <p:spPr>
          <a:xfrm>
            <a:off x="4913727"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6" name="Google Shape;136;p18"/>
          <p:cNvSpPr txBox="1">
            <a:spLocks noGrp="1"/>
          </p:cNvSpPr>
          <p:nvPr>
            <p:ph type="title" idx="8"/>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7" name="Google Shape;137;p18"/>
          <p:cNvSpPr txBox="1">
            <a:spLocks noGrp="1"/>
          </p:cNvSpPr>
          <p:nvPr>
            <p:ph type="title" idx="9"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38" name="Google Shape;138;p1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39" name="Google Shape;139;p1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40" name="Google Shape;140;p1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0991943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141"/>
        <p:cNvGrpSpPr/>
        <p:nvPr/>
      </p:nvGrpSpPr>
      <p:grpSpPr>
        <a:xfrm>
          <a:off x="0" y="0"/>
          <a:ext cx="0" cy="0"/>
          <a:chOff x="0" y="0"/>
          <a:chExt cx="0" cy="0"/>
        </a:xfrm>
      </p:grpSpPr>
      <p:sp>
        <p:nvSpPr>
          <p:cNvPr id="142" name="Google Shape;142;p19"/>
          <p:cNvSpPr txBox="1">
            <a:spLocks noGrp="1"/>
          </p:cNvSpPr>
          <p:nvPr>
            <p:ph type="subTitle" idx="1"/>
          </p:nvPr>
        </p:nvSpPr>
        <p:spPr>
          <a:xfrm>
            <a:off x="973570" y="3674610"/>
            <a:ext cx="2263500" cy="899667"/>
          </a:xfrm>
          <a:prstGeom prst="rect">
            <a:avLst/>
          </a:prstGeom>
          <a:noFill/>
          <a:ln>
            <a:noFill/>
          </a:ln>
        </p:spPr>
        <p:txBody>
          <a:bodyPr spcFirstLastPara="1" wrap="square" lIns="91425" tIns="182875" rIns="91425" bIns="0" anchor="t" anchorCtr="0">
            <a:noAutofit/>
          </a:bodyPr>
          <a:lstStyle>
            <a:lvl1pPr lvl="0" rtl="0">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3" name="Google Shape;143;p19"/>
          <p:cNvSpPr txBox="1">
            <a:spLocks noGrp="1"/>
          </p:cNvSpPr>
          <p:nvPr>
            <p:ph type="subTitle" idx="2"/>
          </p:nvPr>
        </p:nvSpPr>
        <p:spPr>
          <a:xfrm>
            <a:off x="3440245" y="3674610"/>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4" name="Google Shape;144;p19"/>
          <p:cNvSpPr txBox="1">
            <a:spLocks noGrp="1"/>
          </p:cNvSpPr>
          <p:nvPr>
            <p:ph type="subTitle" idx="3"/>
          </p:nvPr>
        </p:nvSpPr>
        <p:spPr>
          <a:xfrm>
            <a:off x="5906920" y="3674610"/>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5" name="Google Shape;145;p19"/>
          <p:cNvSpPr txBox="1">
            <a:spLocks noGrp="1"/>
          </p:cNvSpPr>
          <p:nvPr>
            <p:ph type="subTitle" idx="4"/>
          </p:nvPr>
        </p:nvSpPr>
        <p:spPr>
          <a:xfrm>
            <a:off x="973570" y="1714601"/>
            <a:ext cx="2263500" cy="437333"/>
          </a:xfrm>
          <a:prstGeom prst="rect">
            <a:avLst/>
          </a:prstGeom>
          <a:noFill/>
          <a:ln>
            <a:noFill/>
          </a:ln>
        </p:spPr>
        <p:txBody>
          <a:bodyPr spcFirstLastPara="1" wrap="square" lIns="91425" tIns="182875" rIns="91425" bIns="91425" anchor="t" anchorCtr="0">
            <a:noAutofit/>
          </a:bodyPr>
          <a:lstStyle>
            <a:lvl1pPr lvl="0" rtl="0">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6" name="Google Shape;146;p19"/>
          <p:cNvSpPr txBox="1">
            <a:spLocks noGrp="1"/>
          </p:cNvSpPr>
          <p:nvPr>
            <p:ph type="subTitle" idx="5"/>
          </p:nvPr>
        </p:nvSpPr>
        <p:spPr>
          <a:xfrm>
            <a:off x="3440245"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7" name="Google Shape;147;p19"/>
          <p:cNvSpPr txBox="1">
            <a:spLocks noGrp="1"/>
          </p:cNvSpPr>
          <p:nvPr>
            <p:ph type="subTitle" idx="6"/>
          </p:nvPr>
        </p:nvSpPr>
        <p:spPr>
          <a:xfrm>
            <a:off x="5906920"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8" name="Google Shape;148;p1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49" name="Google Shape;149;p19"/>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50" name="Google Shape;150;p1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51" name="Google Shape;151;p19"/>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2" name="Google Shape;152;p1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53" name="Google Shape;153;p1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395046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54"/>
        <p:cNvGrpSpPr/>
        <p:nvPr/>
      </p:nvGrpSpPr>
      <p:grpSpPr>
        <a:xfrm>
          <a:off x="0" y="0"/>
          <a:ext cx="0" cy="0"/>
          <a:chOff x="0" y="0"/>
          <a:chExt cx="0" cy="0"/>
        </a:xfrm>
      </p:grpSpPr>
      <p:sp>
        <p:nvSpPr>
          <p:cNvPr id="155" name="Google Shape;155;p20"/>
          <p:cNvSpPr txBox="1">
            <a:spLocks noGrp="1"/>
          </p:cNvSpPr>
          <p:nvPr>
            <p:ph type="subTitle" idx="1"/>
          </p:nvPr>
        </p:nvSpPr>
        <p:spPr>
          <a:xfrm>
            <a:off x="1396725" y="3348028"/>
            <a:ext cx="14166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6" name="Google Shape;156;p20"/>
          <p:cNvSpPr txBox="1">
            <a:spLocks noGrp="1"/>
          </p:cNvSpPr>
          <p:nvPr>
            <p:ph type="subTitle" idx="2"/>
          </p:nvPr>
        </p:nvSpPr>
        <p:spPr>
          <a:xfrm>
            <a:off x="3863100"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7" name="Google Shape;157;p20"/>
          <p:cNvSpPr txBox="1">
            <a:spLocks noGrp="1"/>
          </p:cNvSpPr>
          <p:nvPr>
            <p:ph type="subTitle" idx="3"/>
          </p:nvPr>
        </p:nvSpPr>
        <p:spPr>
          <a:xfrm>
            <a:off x="6330075"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8" name="Google Shape;158;p20"/>
          <p:cNvSpPr txBox="1">
            <a:spLocks noGrp="1"/>
          </p:cNvSpPr>
          <p:nvPr>
            <p:ph type="subTitle" idx="4"/>
          </p:nvPr>
        </p:nvSpPr>
        <p:spPr>
          <a:xfrm>
            <a:off x="1396725"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59" name="Google Shape;159;p20"/>
          <p:cNvSpPr txBox="1">
            <a:spLocks noGrp="1"/>
          </p:cNvSpPr>
          <p:nvPr>
            <p:ph type="subTitle" idx="5"/>
          </p:nvPr>
        </p:nvSpPr>
        <p:spPr>
          <a:xfrm>
            <a:off x="3863400"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0" name="Google Shape;160;p20"/>
          <p:cNvSpPr txBox="1">
            <a:spLocks noGrp="1"/>
          </p:cNvSpPr>
          <p:nvPr>
            <p:ph type="subTitle" idx="6"/>
          </p:nvPr>
        </p:nvSpPr>
        <p:spPr>
          <a:xfrm>
            <a:off x="6330075"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1" name="Google Shape;161;p20"/>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2" name="Google Shape;162;p20"/>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63" name="Google Shape;163;p20"/>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64" name="Google Shape;164;p20"/>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5" name="Google Shape;165;p2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66" name="Google Shape;166;p2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50284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67"/>
        <p:cNvGrpSpPr/>
        <p:nvPr/>
      </p:nvGrpSpPr>
      <p:grpSpPr>
        <a:xfrm>
          <a:off x="0" y="0"/>
          <a:ext cx="0" cy="0"/>
          <a:chOff x="0" y="0"/>
          <a:chExt cx="0" cy="0"/>
        </a:xfrm>
      </p:grpSpPr>
      <p:sp>
        <p:nvSpPr>
          <p:cNvPr id="168" name="Google Shape;168;p21"/>
          <p:cNvSpPr txBox="1">
            <a:spLocks noGrp="1"/>
          </p:cNvSpPr>
          <p:nvPr>
            <p:ph type="subTitle" idx="1"/>
          </p:nvPr>
        </p:nvSpPr>
        <p:spPr>
          <a:xfrm>
            <a:off x="1226025" y="1562528"/>
            <a:ext cx="1758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9" name="Google Shape;169;p21"/>
          <p:cNvSpPr txBox="1">
            <a:spLocks noGrp="1"/>
          </p:cNvSpPr>
          <p:nvPr>
            <p:ph type="subTitle" idx="2"/>
          </p:nvPr>
        </p:nvSpPr>
        <p:spPr>
          <a:xfrm>
            <a:off x="3694200" y="1562528"/>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0" name="Google Shape;170;p21"/>
          <p:cNvSpPr txBox="1">
            <a:spLocks noGrp="1"/>
          </p:cNvSpPr>
          <p:nvPr>
            <p:ph type="subTitle" idx="3"/>
          </p:nvPr>
        </p:nvSpPr>
        <p:spPr>
          <a:xfrm>
            <a:off x="6160875" y="1562534"/>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1" name="Google Shape;171;p21"/>
          <p:cNvSpPr txBox="1">
            <a:spLocks noGrp="1"/>
          </p:cNvSpPr>
          <p:nvPr>
            <p:ph type="subTitle" idx="4"/>
          </p:nvPr>
        </p:nvSpPr>
        <p:spPr>
          <a:xfrm>
            <a:off x="122752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2" name="Google Shape;172;p21"/>
          <p:cNvSpPr txBox="1">
            <a:spLocks noGrp="1"/>
          </p:cNvSpPr>
          <p:nvPr>
            <p:ph type="subTitle" idx="5"/>
          </p:nvPr>
        </p:nvSpPr>
        <p:spPr>
          <a:xfrm>
            <a:off x="3694200"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3" name="Google Shape;173;p21"/>
          <p:cNvSpPr txBox="1">
            <a:spLocks noGrp="1"/>
          </p:cNvSpPr>
          <p:nvPr>
            <p:ph type="subTitle" idx="6"/>
          </p:nvPr>
        </p:nvSpPr>
        <p:spPr>
          <a:xfrm>
            <a:off x="616087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4" name="Google Shape;174;p2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5" name="Google Shape;175;p21"/>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76" name="Google Shape;176;p2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77" name="Google Shape;177;p21"/>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78" name="Google Shape;178;p2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79" name="Google Shape;179;p2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3609598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three columns 3">
  <p:cSld name="Title and three columns 3">
    <p:spTree>
      <p:nvGrpSpPr>
        <p:cNvPr id="1" name="Shape 180"/>
        <p:cNvGrpSpPr/>
        <p:nvPr/>
      </p:nvGrpSpPr>
      <p:grpSpPr>
        <a:xfrm>
          <a:off x="0" y="0"/>
          <a:ext cx="0" cy="0"/>
          <a:chOff x="0" y="0"/>
          <a:chExt cx="0" cy="0"/>
        </a:xfrm>
      </p:grpSpPr>
      <p:sp>
        <p:nvSpPr>
          <p:cNvPr id="181" name="Google Shape;181;p22"/>
          <p:cNvSpPr txBox="1">
            <a:spLocks noGrp="1"/>
          </p:cNvSpPr>
          <p:nvPr>
            <p:ph type="subTitle" idx="1"/>
          </p:nvPr>
        </p:nvSpPr>
        <p:spPr>
          <a:xfrm>
            <a:off x="164967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2" name="Google Shape;182;p22"/>
          <p:cNvSpPr txBox="1">
            <a:spLocks noGrp="1"/>
          </p:cNvSpPr>
          <p:nvPr>
            <p:ph type="subTitle" idx="2"/>
          </p:nvPr>
        </p:nvSpPr>
        <p:spPr>
          <a:xfrm>
            <a:off x="4116050"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3" name="Google Shape;183;p22"/>
          <p:cNvSpPr txBox="1">
            <a:spLocks noGrp="1"/>
          </p:cNvSpPr>
          <p:nvPr>
            <p:ph type="subTitle" idx="3"/>
          </p:nvPr>
        </p:nvSpPr>
        <p:spPr>
          <a:xfrm>
            <a:off x="658302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4" name="Google Shape;184;p22"/>
          <p:cNvSpPr txBox="1">
            <a:spLocks noGrp="1"/>
          </p:cNvSpPr>
          <p:nvPr>
            <p:ph type="subTitle" idx="4"/>
          </p:nvPr>
        </p:nvSpPr>
        <p:spPr>
          <a:xfrm>
            <a:off x="1649675" y="2115074"/>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5" name="Google Shape;185;p22"/>
          <p:cNvSpPr txBox="1">
            <a:spLocks noGrp="1"/>
          </p:cNvSpPr>
          <p:nvPr>
            <p:ph type="subTitle" idx="5"/>
          </p:nvPr>
        </p:nvSpPr>
        <p:spPr>
          <a:xfrm>
            <a:off x="4116350" y="2115074"/>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6" name="Google Shape;186;p22"/>
          <p:cNvSpPr txBox="1">
            <a:spLocks noGrp="1"/>
          </p:cNvSpPr>
          <p:nvPr>
            <p:ph type="subTitle" idx="6"/>
          </p:nvPr>
        </p:nvSpPr>
        <p:spPr>
          <a:xfrm>
            <a:off x="6583025" y="2115074"/>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7" name="Google Shape;187;p22"/>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8" name="Google Shape;188;p22"/>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89" name="Google Shape;189;p22"/>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90" name="Google Shape;190;p22"/>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91" name="Google Shape;191;p2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2" name="Google Shape;192;p22"/>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603280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13" y="227542"/>
            <a:ext cx="3008313" cy="968376"/>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3575050" y="227544"/>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457213" y="1195920"/>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t>02/03/2026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862456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3"/>
        <p:cNvGrpSpPr/>
        <p:nvPr/>
      </p:nvGrpSpPr>
      <p:grpSpPr>
        <a:xfrm>
          <a:off x="0" y="0"/>
          <a:ext cx="0" cy="0"/>
          <a:chOff x="0" y="0"/>
          <a:chExt cx="0" cy="0"/>
        </a:xfrm>
      </p:grpSpPr>
      <p:sp>
        <p:nvSpPr>
          <p:cNvPr id="194" name="Google Shape;194;p23"/>
          <p:cNvSpPr txBox="1">
            <a:spLocks noGrp="1"/>
          </p:cNvSpPr>
          <p:nvPr>
            <p:ph type="subTitle" idx="1"/>
          </p:nvPr>
        </p:nvSpPr>
        <p:spPr>
          <a:xfrm>
            <a:off x="189837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5" name="Google Shape;195;p23"/>
          <p:cNvSpPr txBox="1">
            <a:spLocks noGrp="1"/>
          </p:cNvSpPr>
          <p:nvPr>
            <p:ph type="subTitle" idx="2"/>
          </p:nvPr>
        </p:nvSpPr>
        <p:spPr>
          <a:xfrm>
            <a:off x="498212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6" name="Google Shape;196;p23"/>
          <p:cNvSpPr txBox="1">
            <a:spLocks noGrp="1"/>
          </p:cNvSpPr>
          <p:nvPr>
            <p:ph type="subTitle" idx="3"/>
          </p:nvPr>
        </p:nvSpPr>
        <p:spPr>
          <a:xfrm>
            <a:off x="189837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7" name="Google Shape;197;p23"/>
          <p:cNvSpPr txBox="1">
            <a:spLocks noGrp="1"/>
          </p:cNvSpPr>
          <p:nvPr>
            <p:ph type="subTitle" idx="4"/>
          </p:nvPr>
        </p:nvSpPr>
        <p:spPr>
          <a:xfrm>
            <a:off x="498212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8" name="Google Shape;198;p2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9" name="Google Shape;199;p23"/>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00" name="Google Shape;200;p2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01" name="Google Shape;201;p23"/>
          <p:cNvSpPr txBox="1">
            <a:spLocks noGrp="1"/>
          </p:cNvSpPr>
          <p:nvPr>
            <p:ph type="subTitle" idx="6"/>
          </p:nvPr>
        </p:nvSpPr>
        <p:spPr>
          <a:xfrm>
            <a:off x="189837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2" name="Google Shape;202;p23"/>
          <p:cNvSpPr txBox="1">
            <a:spLocks noGrp="1"/>
          </p:cNvSpPr>
          <p:nvPr>
            <p:ph type="subTitle" idx="7"/>
          </p:nvPr>
        </p:nvSpPr>
        <p:spPr>
          <a:xfrm>
            <a:off x="498212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3" name="Google Shape;203;p23"/>
          <p:cNvSpPr txBox="1">
            <a:spLocks noGrp="1"/>
          </p:cNvSpPr>
          <p:nvPr>
            <p:ph type="subTitle" idx="8"/>
          </p:nvPr>
        </p:nvSpPr>
        <p:spPr>
          <a:xfrm>
            <a:off x="189837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4" name="Google Shape;204;p23"/>
          <p:cNvSpPr txBox="1">
            <a:spLocks noGrp="1"/>
          </p:cNvSpPr>
          <p:nvPr>
            <p:ph type="subTitle" idx="9"/>
          </p:nvPr>
        </p:nvSpPr>
        <p:spPr>
          <a:xfrm>
            <a:off x="498212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5" name="Google Shape;205;p23"/>
          <p:cNvSpPr txBox="1">
            <a:spLocks noGrp="1"/>
          </p:cNvSpPr>
          <p:nvPr>
            <p:ph type="title" idx="1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06" name="Google Shape;206;p2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07" name="Google Shape;207;p2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64661717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8"/>
        <p:cNvGrpSpPr/>
        <p:nvPr/>
      </p:nvGrpSpPr>
      <p:grpSpPr>
        <a:xfrm>
          <a:off x="0" y="0"/>
          <a:ext cx="0" cy="0"/>
          <a:chOff x="0" y="0"/>
          <a:chExt cx="0" cy="0"/>
        </a:xfrm>
      </p:grpSpPr>
      <p:sp>
        <p:nvSpPr>
          <p:cNvPr id="209" name="Google Shape;209;p24"/>
          <p:cNvSpPr txBox="1">
            <a:spLocks noGrp="1"/>
          </p:cNvSpPr>
          <p:nvPr>
            <p:ph type="subTitle" idx="1"/>
          </p:nvPr>
        </p:nvSpPr>
        <p:spPr>
          <a:xfrm>
            <a:off x="93270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0" name="Google Shape;210;p24"/>
          <p:cNvSpPr txBox="1">
            <a:spLocks noGrp="1"/>
          </p:cNvSpPr>
          <p:nvPr>
            <p:ph type="subTitle" idx="2"/>
          </p:nvPr>
        </p:nvSpPr>
        <p:spPr>
          <a:xfrm>
            <a:off x="344025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1" name="Google Shape;211;p24"/>
          <p:cNvSpPr txBox="1">
            <a:spLocks noGrp="1"/>
          </p:cNvSpPr>
          <p:nvPr>
            <p:ph type="subTitle" idx="3"/>
          </p:nvPr>
        </p:nvSpPr>
        <p:spPr>
          <a:xfrm>
            <a:off x="9327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2" name="Google Shape;212;p24"/>
          <p:cNvSpPr txBox="1">
            <a:spLocks noGrp="1"/>
          </p:cNvSpPr>
          <p:nvPr>
            <p:ph type="subTitle" idx="4"/>
          </p:nvPr>
        </p:nvSpPr>
        <p:spPr>
          <a:xfrm>
            <a:off x="344025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3" name="Google Shape;213;p2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4" name="Google Shape;214;p24"/>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15" name="Google Shape;215;p2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16" name="Google Shape;216;p24"/>
          <p:cNvSpPr txBox="1">
            <a:spLocks noGrp="1"/>
          </p:cNvSpPr>
          <p:nvPr>
            <p:ph type="subTitle" idx="6"/>
          </p:nvPr>
        </p:nvSpPr>
        <p:spPr>
          <a:xfrm>
            <a:off x="932700" y="4046178"/>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7" name="Google Shape;217;p24"/>
          <p:cNvSpPr txBox="1">
            <a:spLocks noGrp="1"/>
          </p:cNvSpPr>
          <p:nvPr>
            <p:ph type="subTitle" idx="7"/>
          </p:nvPr>
        </p:nvSpPr>
        <p:spPr>
          <a:xfrm>
            <a:off x="344025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8" name="Google Shape;218;p24"/>
          <p:cNvSpPr txBox="1">
            <a:spLocks noGrp="1"/>
          </p:cNvSpPr>
          <p:nvPr>
            <p:ph type="subTitle" idx="8"/>
          </p:nvPr>
        </p:nvSpPr>
        <p:spPr>
          <a:xfrm>
            <a:off x="932700" y="3611315"/>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9" name="Google Shape;219;p24"/>
          <p:cNvSpPr txBox="1">
            <a:spLocks noGrp="1"/>
          </p:cNvSpPr>
          <p:nvPr>
            <p:ph type="subTitle" idx="9"/>
          </p:nvPr>
        </p:nvSpPr>
        <p:spPr>
          <a:xfrm>
            <a:off x="344025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0" name="Google Shape;220;p24"/>
          <p:cNvSpPr txBox="1">
            <a:spLocks noGrp="1"/>
          </p:cNvSpPr>
          <p:nvPr>
            <p:ph type="subTitle" idx="13"/>
          </p:nvPr>
        </p:nvSpPr>
        <p:spPr>
          <a:xfrm>
            <a:off x="594780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1" name="Google Shape;221;p24"/>
          <p:cNvSpPr txBox="1">
            <a:spLocks noGrp="1"/>
          </p:cNvSpPr>
          <p:nvPr>
            <p:ph type="subTitle" idx="14"/>
          </p:nvPr>
        </p:nvSpPr>
        <p:spPr>
          <a:xfrm>
            <a:off x="59478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2" name="Google Shape;222;p24"/>
          <p:cNvSpPr txBox="1">
            <a:spLocks noGrp="1"/>
          </p:cNvSpPr>
          <p:nvPr>
            <p:ph type="subTitle" idx="15"/>
          </p:nvPr>
        </p:nvSpPr>
        <p:spPr>
          <a:xfrm>
            <a:off x="594780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3" name="Google Shape;223;p24"/>
          <p:cNvSpPr txBox="1">
            <a:spLocks noGrp="1"/>
          </p:cNvSpPr>
          <p:nvPr>
            <p:ph type="subTitle" idx="16"/>
          </p:nvPr>
        </p:nvSpPr>
        <p:spPr>
          <a:xfrm>
            <a:off x="594780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4" name="Google Shape;224;p24"/>
          <p:cNvSpPr txBox="1">
            <a:spLocks noGrp="1"/>
          </p:cNvSpPr>
          <p:nvPr>
            <p:ph type="title" idx="17"/>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5" name="Google Shape;225;p2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26" name="Google Shape;226;p2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232298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27"/>
        <p:cNvGrpSpPr/>
        <p:nvPr/>
      </p:nvGrpSpPr>
      <p:grpSpPr>
        <a:xfrm>
          <a:off x="0" y="0"/>
          <a:ext cx="0" cy="0"/>
          <a:chOff x="0" y="0"/>
          <a:chExt cx="0" cy="0"/>
        </a:xfrm>
      </p:grpSpPr>
      <p:sp>
        <p:nvSpPr>
          <p:cNvPr id="228" name="Google Shape;228;p25"/>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9" name="Google Shape;229;p2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0" name="Google Shape;230;p2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26100521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31"/>
        <p:cNvGrpSpPr/>
        <p:nvPr/>
      </p:nvGrpSpPr>
      <p:grpSpPr>
        <a:xfrm>
          <a:off x="0" y="0"/>
          <a:ext cx="0" cy="0"/>
          <a:chOff x="0" y="0"/>
          <a:chExt cx="0" cy="0"/>
        </a:xfrm>
      </p:grpSpPr>
      <p:sp>
        <p:nvSpPr>
          <p:cNvPr id="232" name="Google Shape;232;p2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33" name="Google Shape;233;p26"/>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34" name="Google Shape;234;p2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35" name="Google Shape;235;p26"/>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6" name="Google Shape;236;p2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7" name="Google Shape;237;p2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6954533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8"/>
        <p:cNvGrpSpPr/>
        <p:nvPr/>
      </p:nvGrpSpPr>
      <p:grpSpPr>
        <a:xfrm>
          <a:off x="0" y="0"/>
          <a:ext cx="0" cy="0"/>
          <a:chOff x="0" y="0"/>
          <a:chExt cx="0" cy="0"/>
        </a:xfrm>
      </p:grpSpPr>
      <p:sp>
        <p:nvSpPr>
          <p:cNvPr id="239" name="Google Shape;239;p2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40" name="Google Shape;240;p27"/>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41" name="Google Shape;241;p2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42" name="Google Shape;242;p27"/>
          <p:cNvSpPr txBox="1">
            <a:spLocks noGrp="1"/>
          </p:cNvSpPr>
          <p:nvPr>
            <p:ph type="subTitle" idx="1"/>
          </p:nvPr>
        </p:nvSpPr>
        <p:spPr>
          <a:xfrm>
            <a:off x="3174025" y="1565639"/>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3" name="Google Shape;243;p27"/>
          <p:cNvSpPr txBox="1">
            <a:spLocks noGrp="1"/>
          </p:cNvSpPr>
          <p:nvPr>
            <p:ph type="title" idx="3" hasCustomPrompt="1"/>
          </p:nvPr>
        </p:nvSpPr>
        <p:spPr>
          <a:xfrm>
            <a:off x="3174025" y="897583"/>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4" name="Google Shape;244;p27"/>
          <p:cNvSpPr txBox="1">
            <a:spLocks noGrp="1"/>
          </p:cNvSpPr>
          <p:nvPr>
            <p:ph type="subTitle" idx="4"/>
          </p:nvPr>
        </p:nvSpPr>
        <p:spPr>
          <a:xfrm>
            <a:off x="3174025" y="3063361"/>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5" name="Google Shape;245;p27"/>
          <p:cNvSpPr txBox="1">
            <a:spLocks noGrp="1"/>
          </p:cNvSpPr>
          <p:nvPr>
            <p:ph type="title" idx="5" hasCustomPrompt="1"/>
          </p:nvPr>
        </p:nvSpPr>
        <p:spPr>
          <a:xfrm>
            <a:off x="3174025" y="2395306"/>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6" name="Google Shape;246;p27"/>
          <p:cNvSpPr txBox="1">
            <a:spLocks noGrp="1"/>
          </p:cNvSpPr>
          <p:nvPr>
            <p:ph type="subTitle" idx="6"/>
          </p:nvPr>
        </p:nvSpPr>
        <p:spPr>
          <a:xfrm>
            <a:off x="3174025" y="4561083"/>
            <a:ext cx="5140500" cy="3660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7" name="Google Shape;247;p27"/>
          <p:cNvSpPr txBox="1">
            <a:spLocks noGrp="1"/>
          </p:cNvSpPr>
          <p:nvPr>
            <p:ph type="title" idx="7" hasCustomPrompt="1"/>
          </p:nvPr>
        </p:nvSpPr>
        <p:spPr>
          <a:xfrm>
            <a:off x="3174025" y="3893028"/>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cxnSp>
        <p:nvCxnSpPr>
          <p:cNvPr id="248" name="Google Shape;248;p2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9" name="Google Shape;249;p2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168300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951625" y="1815417"/>
            <a:ext cx="3027300" cy="569667"/>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951632" y="1124084"/>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4" name="Google Shape;254;p28"/>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951632"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8161488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259"/>
        <p:cNvGrpSpPr/>
        <p:nvPr/>
      </p:nvGrpSpPr>
      <p:grpSpPr>
        <a:xfrm>
          <a:off x="0" y="0"/>
          <a:ext cx="0" cy="0"/>
          <a:chOff x="0" y="0"/>
          <a:chExt cx="0" cy="0"/>
        </a:xfrm>
      </p:grpSpPr>
      <p:sp>
        <p:nvSpPr>
          <p:cNvPr id="260" name="Google Shape;260;p29"/>
          <p:cNvSpPr txBox="1">
            <a:spLocks noGrp="1"/>
          </p:cNvSpPr>
          <p:nvPr>
            <p:ph type="subTitle" idx="1"/>
          </p:nvPr>
        </p:nvSpPr>
        <p:spPr>
          <a:xfrm>
            <a:off x="5169475" y="1815417"/>
            <a:ext cx="3027300" cy="52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8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61" name="Google Shape;261;p29"/>
          <p:cNvSpPr txBox="1">
            <a:spLocks noGrp="1"/>
          </p:cNvSpPr>
          <p:nvPr>
            <p:ph type="subTitle" idx="2"/>
          </p:nvPr>
        </p:nvSpPr>
        <p:spPr>
          <a:xfrm>
            <a:off x="5169475" y="1124084"/>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62" name="Google Shape;262;p2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3" name="Google Shape;263;p29"/>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64" name="Google Shape;264;p2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65" name="Google Shape;265;p29"/>
          <p:cNvSpPr txBox="1">
            <a:spLocks noGrp="1"/>
          </p:cNvSpPr>
          <p:nvPr>
            <p:ph type="subTitle" idx="4"/>
          </p:nvPr>
        </p:nvSpPr>
        <p:spPr>
          <a:xfrm>
            <a:off x="5169475"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66" name="Google Shape;266;p2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67" name="Google Shape;267;p2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7047806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268"/>
        <p:cNvGrpSpPr/>
        <p:nvPr/>
      </p:nvGrpSpPr>
      <p:grpSpPr>
        <a:xfrm>
          <a:off x="0" y="0"/>
          <a:ext cx="0" cy="0"/>
          <a:chOff x="0" y="0"/>
          <a:chExt cx="0" cy="0"/>
        </a:xfrm>
      </p:grpSpPr>
      <p:sp>
        <p:nvSpPr>
          <p:cNvPr id="269" name="Google Shape;269;p30"/>
          <p:cNvSpPr txBox="1">
            <a:spLocks noGrp="1"/>
          </p:cNvSpPr>
          <p:nvPr>
            <p:ph type="subTitle" idx="1"/>
          </p:nvPr>
        </p:nvSpPr>
        <p:spPr>
          <a:xfrm>
            <a:off x="6017775" y="2851334"/>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0" name="Google Shape;270;p30"/>
          <p:cNvSpPr txBox="1">
            <a:spLocks noGrp="1"/>
          </p:cNvSpPr>
          <p:nvPr>
            <p:ph type="title"/>
          </p:nvPr>
        </p:nvSpPr>
        <p:spPr>
          <a:xfrm>
            <a:off x="915200" y="835661"/>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271" name="Google Shape;271;p3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2" name="Google Shape;272;p3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501740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273"/>
        <p:cNvGrpSpPr/>
        <p:nvPr/>
      </p:nvGrpSpPr>
      <p:grpSpPr>
        <a:xfrm>
          <a:off x="0" y="0"/>
          <a:ext cx="0" cy="0"/>
          <a:chOff x="0" y="0"/>
          <a:chExt cx="0" cy="0"/>
        </a:xfrm>
      </p:grpSpPr>
      <p:sp>
        <p:nvSpPr>
          <p:cNvPr id="274" name="Google Shape;274;p31"/>
          <p:cNvSpPr txBox="1">
            <a:spLocks noGrp="1"/>
          </p:cNvSpPr>
          <p:nvPr>
            <p:ph type="title"/>
          </p:nvPr>
        </p:nvSpPr>
        <p:spPr>
          <a:xfrm>
            <a:off x="915200" y="835661"/>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75" name="Google Shape;275;p31"/>
          <p:cNvSpPr txBox="1">
            <a:spLocks noGrp="1"/>
          </p:cNvSpPr>
          <p:nvPr>
            <p:ph type="subTitle" idx="1"/>
          </p:nvPr>
        </p:nvSpPr>
        <p:spPr>
          <a:xfrm>
            <a:off x="3129400" y="2851334"/>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276" name="Google Shape;276;p3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7" name="Google Shape;277;p3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0691376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5289800" y="835667"/>
            <a:ext cx="2810100" cy="2081667"/>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Font typeface="Josefin Sans"/>
              <a:buNone/>
              <a:defRPr b="1">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80" name="Google Shape;280;p32"/>
          <p:cNvSpPr txBox="1">
            <a:spLocks noGrp="1"/>
          </p:cNvSpPr>
          <p:nvPr>
            <p:ph type="subTitle" idx="1"/>
          </p:nvPr>
        </p:nvSpPr>
        <p:spPr>
          <a:xfrm>
            <a:off x="5781275" y="3070778"/>
            <a:ext cx="2318700" cy="1211667"/>
          </a:xfrm>
          <a:prstGeom prst="rect">
            <a:avLst/>
          </a:prstGeom>
          <a:solidFill>
            <a:schemeClr val="lt1"/>
          </a:solidFill>
          <a:ln>
            <a:noFill/>
          </a:ln>
        </p:spPr>
        <p:txBody>
          <a:bodyPr spcFirstLastPara="1" wrap="square" lIns="91425" tIns="91425" rIns="91425" bIns="0" anchor="t" anchorCtr="0">
            <a:noAutofit/>
          </a:bodyPr>
          <a:lstStyle>
            <a:lvl1pPr lvl="0" algn="r" rtl="0">
              <a:lnSpc>
                <a:spcPct val="100000"/>
              </a:lnSpc>
              <a:spcBef>
                <a:spcPts val="0"/>
              </a:spcBef>
              <a:spcAft>
                <a:spcPts val="0"/>
              </a:spcAft>
              <a:buClr>
                <a:schemeClr val="dk2"/>
              </a:buClr>
              <a:buSzPts val="1600"/>
              <a:buFont typeface="Josefin Sans"/>
              <a:buNone/>
              <a:defRPr sz="1400">
                <a:solidFill>
                  <a:schemeClr val="dk1"/>
                </a:solidFill>
                <a:latin typeface="Josefin Sans"/>
                <a:ea typeface="Josefin Sans"/>
                <a:cs typeface="Josefin Sans"/>
                <a:sym typeface="Josefin Sans"/>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281" name="Google Shape;281;p32"/>
          <p:cNvCxnSpPr/>
          <p:nvPr/>
        </p:nvCxnSpPr>
        <p:spPr>
          <a:xfrm>
            <a:off x="8288525" y="1017333"/>
            <a:ext cx="1800" cy="1756667"/>
          </a:xfrm>
          <a:prstGeom prst="straightConnector1">
            <a:avLst/>
          </a:prstGeom>
          <a:noFill/>
          <a:ln w="76200" cap="flat" cmpd="sng">
            <a:solidFill>
              <a:schemeClr val="accent1"/>
            </a:solidFill>
            <a:prstDash val="solid"/>
            <a:round/>
            <a:headEnd type="none" w="med" len="med"/>
            <a:tailEnd type="none" w="med" len="med"/>
          </a:ln>
        </p:spPr>
      </p:cxnSp>
      <p:cxnSp>
        <p:nvCxnSpPr>
          <p:cNvPr id="282" name="Google Shape;282;p3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83" name="Google Shape;283;p32"/>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910806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t>02/03/2026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5624064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284"/>
        <p:cNvGrpSpPr/>
        <p:nvPr/>
      </p:nvGrpSpPr>
      <p:grpSpPr>
        <a:xfrm>
          <a:off x="0" y="0"/>
          <a:ext cx="0" cy="0"/>
          <a:chOff x="0" y="0"/>
          <a:chExt cx="0" cy="0"/>
        </a:xfrm>
      </p:grpSpPr>
      <p:sp>
        <p:nvSpPr>
          <p:cNvPr id="285" name="Google Shape;285;p3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86" name="Google Shape;286;p33"/>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87" name="Google Shape;287;p3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88" name="Google Shape;288;p33"/>
          <p:cNvSpPr txBox="1">
            <a:spLocks noGrp="1"/>
          </p:cNvSpPr>
          <p:nvPr>
            <p:ph type="subTitle" idx="1"/>
          </p:nvPr>
        </p:nvSpPr>
        <p:spPr>
          <a:xfrm>
            <a:off x="3241650" y="2326987"/>
            <a:ext cx="4125600" cy="1763333"/>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89" name="Google Shape;289;p33"/>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0" name="Google Shape;290;p3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1" name="Google Shape;291;p3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7265062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292"/>
        <p:cNvGrpSpPr/>
        <p:nvPr/>
      </p:nvGrpSpPr>
      <p:grpSpPr>
        <a:xfrm>
          <a:off x="0" y="0"/>
          <a:ext cx="0" cy="0"/>
          <a:chOff x="0" y="0"/>
          <a:chExt cx="0" cy="0"/>
        </a:xfrm>
      </p:grpSpPr>
      <p:sp>
        <p:nvSpPr>
          <p:cNvPr id="293" name="Google Shape;293;p34"/>
          <p:cNvSpPr txBox="1">
            <a:spLocks noGrp="1"/>
          </p:cNvSpPr>
          <p:nvPr>
            <p:ph type="subTitle" idx="1"/>
          </p:nvPr>
        </p:nvSpPr>
        <p:spPr>
          <a:xfrm>
            <a:off x="1018525" y="1619222"/>
            <a:ext cx="6834600" cy="2718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94" name="Google Shape;294;p34"/>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5" name="Google Shape;295;p3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6" name="Google Shape;296;p3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671906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97"/>
        <p:cNvGrpSpPr/>
        <p:nvPr/>
      </p:nvGrpSpPr>
      <p:grpSpPr>
        <a:xfrm>
          <a:off x="0" y="0"/>
          <a:ext cx="0" cy="0"/>
          <a:chOff x="0" y="0"/>
          <a:chExt cx="0" cy="0"/>
        </a:xfrm>
      </p:grpSpPr>
      <p:sp>
        <p:nvSpPr>
          <p:cNvPr id="298" name="Google Shape;298;p35"/>
          <p:cNvSpPr txBox="1">
            <a:spLocks noGrp="1"/>
          </p:cNvSpPr>
          <p:nvPr>
            <p:ph type="ctrTitle"/>
          </p:nvPr>
        </p:nvSpPr>
        <p:spPr>
          <a:xfrm>
            <a:off x="713225" y="1285848"/>
            <a:ext cx="5414400" cy="783667"/>
          </a:xfrm>
          <a:prstGeom prst="rect">
            <a:avLst/>
          </a:prstGeom>
        </p:spPr>
        <p:txBody>
          <a:bodyPr spcFirstLastPara="1" wrap="square" lIns="91425" tIns="79200" rIns="91425" bIns="91425" anchor="b"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299" name="Google Shape;299;p35"/>
          <p:cNvSpPr txBox="1">
            <a:spLocks noGrp="1"/>
          </p:cNvSpPr>
          <p:nvPr>
            <p:ph type="subTitle" idx="1"/>
          </p:nvPr>
        </p:nvSpPr>
        <p:spPr>
          <a:xfrm>
            <a:off x="719750" y="2282086"/>
            <a:ext cx="3309300" cy="1415333"/>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2"/>
              </a:buClr>
              <a:buSzPts val="2800"/>
              <a:buNone/>
              <a:defRPr sz="1600">
                <a:solidFill>
                  <a:schemeClr val="dk2"/>
                </a:solidFill>
                <a:latin typeface="Josefin Sans"/>
                <a:ea typeface="Josefin Sans"/>
                <a:cs typeface="Josefin Sans"/>
                <a:sym typeface="Josefi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00" name="Google Shape;300;p35"/>
          <p:cNvSpPr txBox="1"/>
          <p:nvPr/>
        </p:nvSpPr>
        <p:spPr>
          <a:xfrm>
            <a:off x="720025" y="4222083"/>
            <a:ext cx="2473500" cy="512000"/>
          </a:xfrm>
          <a:prstGeom prst="rect">
            <a:avLst/>
          </a:prstGeom>
          <a:noFill/>
          <a:ln>
            <a:noFill/>
          </a:ln>
        </p:spPr>
        <p:txBody>
          <a:bodyPr spcFirstLastPara="1" wrap="square" lIns="91425" tIns="91425" rIns="91425" bIns="91425" anchor="t" anchorCtr="0">
            <a:noAutofit/>
          </a:bodyPr>
          <a:lstStyle/>
          <a:p>
            <a:pPr>
              <a:spcBef>
                <a:spcPts val="300"/>
              </a:spcBef>
              <a:buClr>
                <a:srgbClr val="000000"/>
              </a:buClr>
              <a:buFont typeface="Arial"/>
              <a:buNone/>
            </a:pPr>
            <a:r>
              <a:rPr lang="en" sz="1000" kern="0">
                <a:solidFill>
                  <a:srgbClr val="595959"/>
                </a:solidFill>
                <a:latin typeface="Josefin Sans Light"/>
                <a:ea typeface="Josefin Sans Light"/>
                <a:cs typeface="Josefin Sans Light"/>
                <a:sym typeface="Josefin Sans Light"/>
              </a:rPr>
              <a:t>CREDITS: This presentation template was created by </a:t>
            </a:r>
            <a:r>
              <a:rPr lang="en" sz="1000" b="1" kern="0">
                <a:solidFill>
                  <a:srgbClr val="595959"/>
                </a:solidFill>
                <a:uFill>
                  <a:noFill/>
                </a:uFill>
                <a:latin typeface="Josefin Sans"/>
                <a:ea typeface="Josefin Sans"/>
                <a:cs typeface="Josefin Sans"/>
                <a:sym typeface="Josefin Sans"/>
                <a:hlinkClick r:id="rId2">
                  <a:extLst>
                    <a:ext uri="{A12FA001-AC4F-418D-AE19-62706E023703}">
                      <ahyp:hlinkClr xmlns:ahyp="http://schemas.microsoft.com/office/drawing/2018/hyperlinkcolor" val="tx"/>
                    </a:ext>
                  </a:extLst>
                </a:hlinkClick>
              </a:rPr>
              <a:t>Slidesgo</a:t>
            </a:r>
            <a:r>
              <a:rPr lang="en" sz="1000" kern="0">
                <a:solidFill>
                  <a:srgbClr val="595959"/>
                </a:solidFill>
                <a:latin typeface="Josefin Sans Light"/>
                <a:ea typeface="Josefin Sans Light"/>
                <a:cs typeface="Josefin Sans Light"/>
                <a:sym typeface="Josefin Sans Light"/>
              </a:rPr>
              <a:t>, including icons by </a:t>
            </a:r>
            <a:r>
              <a:rPr lang="en" sz="1000" b="1" kern="0">
                <a:solidFill>
                  <a:srgbClr val="595959"/>
                </a:solidFill>
                <a:uFill>
                  <a:noFill/>
                </a:uFill>
                <a:latin typeface="Josefin Sans"/>
                <a:ea typeface="Josefin Sans"/>
                <a:cs typeface="Josefin Sans"/>
                <a:sym typeface="Josefin Sans"/>
                <a:hlinkClick r:id="rId3">
                  <a:extLst>
                    <a:ext uri="{A12FA001-AC4F-418D-AE19-62706E023703}">
                      <ahyp:hlinkClr xmlns:ahyp="http://schemas.microsoft.com/office/drawing/2018/hyperlinkcolor" val="tx"/>
                    </a:ext>
                  </a:extLst>
                </a:hlinkClick>
              </a:rPr>
              <a:t>Flaticon</a:t>
            </a:r>
            <a:r>
              <a:rPr lang="en" sz="1000" kern="0">
                <a:solidFill>
                  <a:srgbClr val="595959"/>
                </a:solidFill>
                <a:latin typeface="Josefin Sans Light"/>
                <a:ea typeface="Josefin Sans Light"/>
                <a:cs typeface="Josefin Sans Light"/>
                <a:sym typeface="Josefin Sans Light"/>
              </a:rPr>
              <a:t>, and infographics &amp; images by </a:t>
            </a:r>
            <a:r>
              <a:rPr lang="en" sz="1000" b="1" kern="0">
                <a:solidFill>
                  <a:srgbClr val="595959"/>
                </a:solidFill>
                <a:uFill>
                  <a:noFill/>
                </a:uFill>
                <a:latin typeface="Josefin Sans"/>
                <a:ea typeface="Josefin Sans"/>
                <a:cs typeface="Josefin Sans"/>
                <a:sym typeface="Josefin Sans"/>
                <a:hlinkClick r:id="rId4">
                  <a:extLst>
                    <a:ext uri="{A12FA001-AC4F-418D-AE19-62706E023703}">
                      <ahyp:hlinkClr xmlns:ahyp="http://schemas.microsoft.com/office/drawing/2018/hyperlinkcolor" val="tx"/>
                    </a:ext>
                  </a:extLst>
                </a:hlinkClick>
              </a:rPr>
              <a:t>Freepik</a:t>
            </a:r>
            <a:r>
              <a:rPr lang="en" sz="1000" kern="0">
                <a:solidFill>
                  <a:srgbClr val="595959"/>
                </a:solidFill>
                <a:latin typeface="Josefin Sans Light"/>
                <a:ea typeface="Josefin Sans Light"/>
                <a:cs typeface="Josefin Sans Light"/>
                <a:sym typeface="Josefin Sans Light"/>
              </a:rPr>
              <a:t>. </a:t>
            </a:r>
            <a:endParaRPr sz="1000" kern="0">
              <a:solidFill>
                <a:srgbClr val="595959"/>
              </a:solidFill>
              <a:latin typeface="Josefin Sans Light"/>
              <a:ea typeface="Josefin Sans Light"/>
              <a:cs typeface="Josefin Sans Light"/>
              <a:sym typeface="Josefin Sans Light"/>
            </a:endParaRPr>
          </a:p>
        </p:txBody>
      </p:sp>
      <p:cxnSp>
        <p:nvCxnSpPr>
          <p:cNvPr id="301" name="Google Shape;301;p35"/>
          <p:cNvCxnSpPr/>
          <p:nvPr/>
        </p:nvCxnSpPr>
        <p:spPr>
          <a:xfrm>
            <a:off x="542275" y="842500"/>
            <a:ext cx="0" cy="3301000"/>
          </a:xfrm>
          <a:prstGeom prst="straightConnector1">
            <a:avLst/>
          </a:prstGeom>
          <a:noFill/>
          <a:ln w="1143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387999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02"/>
        <p:cNvGrpSpPr/>
        <p:nvPr/>
      </p:nvGrpSpPr>
      <p:grpSpPr>
        <a:xfrm>
          <a:off x="0" y="0"/>
          <a:ext cx="0" cy="0"/>
          <a:chOff x="0" y="0"/>
          <a:chExt cx="0" cy="0"/>
        </a:xfrm>
      </p:grpSpPr>
      <p:sp>
        <p:nvSpPr>
          <p:cNvPr id="303" name="Google Shape;303;p36"/>
          <p:cNvSpPr/>
          <p:nvPr/>
        </p:nvSpPr>
        <p:spPr>
          <a:xfrm>
            <a:off x="6481100" y="-44000"/>
            <a:ext cx="2701200" cy="281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4" name="Google Shape;304;p36"/>
          <p:cNvCxnSpPr/>
          <p:nvPr/>
        </p:nvCxnSpPr>
        <p:spPr>
          <a:xfrm>
            <a:off x="525225" y="490555"/>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305" name="Google Shape;305;p3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7690903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6"/>
        <p:cNvGrpSpPr/>
        <p:nvPr/>
      </p:nvGrpSpPr>
      <p:grpSpPr>
        <a:xfrm>
          <a:off x="0" y="0"/>
          <a:ext cx="0" cy="0"/>
          <a:chOff x="0" y="0"/>
          <a:chExt cx="0" cy="0"/>
        </a:xfrm>
      </p:grpSpPr>
      <p:sp>
        <p:nvSpPr>
          <p:cNvPr id="307" name="Google Shape;307;p37"/>
          <p:cNvSpPr/>
          <p:nvPr/>
        </p:nvSpPr>
        <p:spPr>
          <a:xfrm>
            <a:off x="-159275" y="1737000"/>
            <a:ext cx="1591500" cy="4402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8" name="Google Shape;308;p37"/>
          <p:cNvCxnSpPr/>
          <p:nvPr/>
        </p:nvCxnSpPr>
        <p:spPr>
          <a:xfrm rot="10800000">
            <a:off x="986725" y="1475167"/>
            <a:ext cx="445500" cy="0"/>
          </a:xfrm>
          <a:prstGeom prst="straightConnector1">
            <a:avLst/>
          </a:prstGeom>
          <a:noFill/>
          <a:ln w="76200" cap="flat" cmpd="sng">
            <a:solidFill>
              <a:schemeClr val="accent1"/>
            </a:solidFill>
            <a:prstDash val="solid"/>
            <a:round/>
            <a:headEnd type="none" w="med" len="med"/>
            <a:tailEnd type="none" w="med" len="med"/>
          </a:ln>
        </p:spPr>
      </p:cxnSp>
      <p:cxnSp>
        <p:nvCxnSpPr>
          <p:cNvPr id="309" name="Google Shape;309;p3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1620495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1048598"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599" name="Holder 3"/>
          <p:cNvSpPr>
            <a:spLocks noGrp="1"/>
          </p:cNvSpPr>
          <p:nvPr>
            <p:ph type="dt" sz="half" idx="6"/>
          </p:nvPr>
        </p:nvSpPr>
        <p:spPr/>
        <p:txBody>
          <a:bodyPr lIns="0" tIns="0" rIns="0" bIns="0"/>
          <a:lstStyle>
            <a:lvl1pPr algn="l">
              <a:defRPr>
                <a:solidFill>
                  <a:schemeClr val="tx1">
                    <a:tint val="75000"/>
                  </a:schemeClr>
                </a:solidFill>
              </a:defRPr>
            </a:lvl1pPr>
          </a:lstStyle>
          <a:p>
            <a:fld id="{1D68F696-3223-4D2E-B1D9-86C04652561B}" type="datetime1">
              <a:rPr lang="en-US" smtClean="0"/>
              <a:t>3/2/2026</a:t>
            </a:fld>
            <a:endParaRPr lang="en-US"/>
          </a:p>
        </p:txBody>
      </p:sp>
      <p:sp>
        <p:nvSpPr>
          <p:cNvPr id="1048600"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46278768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935210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theme" Target="../theme/theme3.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8"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9" Type="http://schemas.openxmlformats.org/officeDocument/2006/relationships/theme" Target="../theme/theme4.xml"/><Relationship Id="rId21" Type="http://schemas.openxmlformats.org/officeDocument/2006/relationships/slideLayout" Target="../slideLayouts/slideLayout79.xml"/><Relationship Id="rId34" Type="http://schemas.openxmlformats.org/officeDocument/2006/relationships/slideLayout" Target="../slideLayouts/slideLayout92.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slideLayout" Target="../slideLayouts/slideLayout91.xml"/><Relationship Id="rId38" Type="http://schemas.openxmlformats.org/officeDocument/2006/relationships/slideLayout" Target="../slideLayouts/slideLayout96.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slideLayout" Target="../slideLayouts/slideLayout90.xml"/><Relationship Id="rId37" Type="http://schemas.openxmlformats.org/officeDocument/2006/relationships/slideLayout" Target="../slideLayouts/slideLayout95.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36" Type="http://schemas.openxmlformats.org/officeDocument/2006/relationships/slideLayout" Target="../slideLayouts/slideLayout94.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slideLayout" Target="../slideLayouts/slideLayout89.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slideLayout" Target="../slideLayouts/slideLayout88.xml"/><Relationship Id="rId35" Type="http://schemas.openxmlformats.org/officeDocument/2006/relationships/slideLayout" Target="../slideLayouts/slideLayout93.xml"/><Relationship Id="rId8" Type="http://schemas.openxmlformats.org/officeDocument/2006/relationships/slideLayout" Target="../slideLayouts/slideLayout66.xml"/><Relationship Id="rId3"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r="-6000"/>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1D6066F2-1140-4EE7-8BEE-7FA8208B5292}" type="datetimeFigureOut">
              <a:rPr lang="pt-BR" smtClean="0"/>
              <a:t>02/03/2026</a:t>
            </a:fld>
            <a:endParaRPr lang="pt-BR"/>
          </a:p>
        </p:txBody>
      </p:sp>
      <p:sp>
        <p:nvSpPr>
          <p:cNvPr id="5" name="Espaço Reservado para Rodapé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89F2FC76-FBAB-4B0D-B087-871E99EA806A}" type="slidenum">
              <a:rPr lang="pt-BR" smtClean="0"/>
              <a:t>‹nº›</a:t>
            </a:fld>
            <a:endParaRPr lang="pt-BR"/>
          </a:p>
        </p:txBody>
      </p:sp>
    </p:spTree>
    <p:extLst>
      <p:ext uri="{BB962C8B-B14F-4D97-AF65-F5344CB8AC3E}">
        <p14:creationId xmlns:p14="http://schemas.microsoft.com/office/powerpoint/2010/main" val="2316007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r="-6000"/>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1D6066F2-1140-4EE7-8BEE-7FA8208B5292}" type="datetimeFigureOut">
              <a:rPr lang="pt-BR" smtClean="0">
                <a:solidFill>
                  <a:prstClr val="black">
                    <a:tint val="75000"/>
                  </a:prstClr>
                </a:solidFill>
              </a:rPr>
              <a:pPr/>
              <a:t>02/03/2026</a:t>
            </a:fld>
            <a:endParaRPr lang="pt-BR">
              <a:solidFill>
                <a:prstClr val="black">
                  <a:tint val="75000"/>
                </a:prstClr>
              </a:solidFill>
            </a:endParaRPr>
          </a:p>
        </p:txBody>
      </p:sp>
      <p:sp>
        <p:nvSpPr>
          <p:cNvPr id="5" name="Espaço Reservado para Rodapé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solidFill>
                <a:prstClr val="black">
                  <a:tint val="75000"/>
                </a:prstClr>
              </a:solidFill>
            </a:endParaRPr>
          </a:p>
        </p:txBody>
      </p:sp>
      <p:sp>
        <p:nvSpPr>
          <p:cNvPr id="6" name="Espaço Reservado para Número de Slide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89F2FC76-FBAB-4B0D-B087-871E99EA806A}"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346346584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94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94472"/>
            <a:ext cx="8520600" cy="636333"/>
          </a:xfrm>
          <a:prstGeom prst="rect">
            <a:avLst/>
          </a:prstGeom>
          <a:noFill/>
          <a:ln>
            <a:noFill/>
          </a:ln>
        </p:spPr>
        <p:txBody>
          <a:bodyPr spcFirstLastPara="1" wrap="square" lIns="91425" tIns="79200" rIns="91425" bIns="91425" anchor="t" anchorCtr="0">
            <a:noAutofit/>
          </a:bodyPr>
          <a:lstStyle>
            <a:lvl1pPr lvl="0" rtl="0">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84225" y="1288167"/>
            <a:ext cx="8520600" cy="3796000"/>
          </a:xfrm>
          <a:prstGeom prst="rect">
            <a:avLst/>
          </a:prstGeom>
          <a:noFill/>
          <a:ln>
            <a:noFill/>
          </a:ln>
        </p:spPr>
        <p:txBody>
          <a:bodyPr spcFirstLastPara="1" wrap="square" lIns="91425" tIns="0" rIns="91425" bIns="182875" anchor="t" anchorCtr="0">
            <a:noAutofit/>
          </a:bodyPr>
          <a:lstStyle>
            <a:lvl1pPr marL="457200" lvl="0" indent="-342900" rtl="0">
              <a:lnSpc>
                <a:spcPct val="100000"/>
              </a:lnSpc>
              <a:spcBef>
                <a:spcPts val="0"/>
              </a:spcBef>
              <a:spcAft>
                <a:spcPts val="0"/>
              </a:spcAft>
              <a:buClr>
                <a:schemeClr val="dk1"/>
              </a:buClr>
              <a:buSzPts val="1800"/>
              <a:buFont typeface="Josefin Sans Medium"/>
              <a:buChar char="●"/>
              <a:defRPr sz="1800">
                <a:solidFill>
                  <a:schemeClr val="dk1"/>
                </a:solidFill>
                <a:latin typeface="Josefin Sans Medium"/>
                <a:ea typeface="Josefin Sans Medium"/>
                <a:cs typeface="Josefin Sans Medium"/>
                <a:sym typeface="Josefin Sans Medium"/>
              </a:defRPr>
            </a:lvl1pPr>
            <a:lvl2pPr marL="914400" lvl="1" indent="-317500" rtl="0">
              <a:lnSpc>
                <a:spcPct val="100000"/>
              </a:lnSpc>
              <a:spcBef>
                <a:spcPts val="0"/>
              </a:spcBef>
              <a:spcAft>
                <a:spcPts val="0"/>
              </a:spcAft>
              <a:buClr>
                <a:schemeClr val="dk1"/>
              </a:buClr>
              <a:buSzPts val="1400"/>
              <a:buFont typeface="Josefin Sans"/>
              <a:buChar char="○"/>
              <a:defRPr>
                <a:solidFill>
                  <a:schemeClr val="dk1"/>
                </a:solidFill>
                <a:latin typeface="Josefin Sans"/>
                <a:ea typeface="Josefin Sans"/>
                <a:cs typeface="Josefin Sans"/>
                <a:sym typeface="Josefin Sans"/>
              </a:defRPr>
            </a:lvl2pPr>
            <a:lvl3pPr marL="1371600" lvl="2" indent="-317500" rtl="0">
              <a:lnSpc>
                <a:spcPct val="100000"/>
              </a:lnSpc>
              <a:spcBef>
                <a:spcPts val="0"/>
              </a:spcBef>
              <a:spcAft>
                <a:spcPts val="0"/>
              </a:spcAft>
              <a:buClr>
                <a:schemeClr val="dk1"/>
              </a:buClr>
              <a:buSzPts val="1400"/>
              <a:buFont typeface="Josefin Sans Light"/>
              <a:buChar char="■"/>
              <a:defRPr>
                <a:solidFill>
                  <a:schemeClr val="dk1"/>
                </a:solidFill>
                <a:latin typeface="Josefin Sans Light"/>
                <a:ea typeface="Josefin Sans Light"/>
                <a:cs typeface="Josefin Sans Light"/>
                <a:sym typeface="Josefin Sans Light"/>
              </a:defRPr>
            </a:lvl3pPr>
            <a:lvl4pPr marL="1828800" lvl="3" indent="-317500" rtl="0">
              <a:lnSpc>
                <a:spcPct val="100000"/>
              </a:lnSpc>
              <a:spcBef>
                <a:spcPts val="0"/>
              </a:spcBef>
              <a:spcAft>
                <a:spcPts val="0"/>
              </a:spcAft>
              <a:buClr>
                <a:schemeClr val="dk1"/>
              </a:buClr>
              <a:buSzPts val="1400"/>
              <a:buFont typeface="Josefin Sans ExtraLight"/>
              <a:buChar char="●"/>
              <a:defRPr>
                <a:solidFill>
                  <a:schemeClr val="dk1"/>
                </a:solidFill>
                <a:latin typeface="Josefin Sans ExtraLight"/>
                <a:ea typeface="Josefin Sans ExtraLight"/>
                <a:cs typeface="Josefin Sans ExtraLight"/>
                <a:sym typeface="Josefin Sans ExtraLight"/>
              </a:defRPr>
            </a:lvl4pPr>
            <a:lvl5pPr marL="2286000" lvl="4" indent="-311150" rtl="0">
              <a:lnSpc>
                <a:spcPct val="100000"/>
              </a:lnSpc>
              <a:spcBef>
                <a:spcPts val="0"/>
              </a:spcBef>
              <a:spcAft>
                <a:spcPts val="0"/>
              </a:spcAft>
              <a:buClr>
                <a:schemeClr val="dk1"/>
              </a:buClr>
              <a:buSzPts val="1300"/>
              <a:buFont typeface="Josefin Sans ExtraLight"/>
              <a:buChar char="○"/>
              <a:defRPr sz="1300">
                <a:solidFill>
                  <a:schemeClr val="dk1"/>
                </a:solidFill>
                <a:latin typeface="Josefin Sans ExtraLight"/>
                <a:ea typeface="Josefin Sans ExtraLight"/>
                <a:cs typeface="Josefin Sans ExtraLight"/>
                <a:sym typeface="Josefin Sans ExtraLight"/>
              </a:defRPr>
            </a:lvl5pPr>
            <a:lvl6pPr marL="2743200" lvl="5"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6pPr>
            <a:lvl7pPr marL="3200400" lvl="6"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7pPr>
            <a:lvl8pPr marL="3657600" lvl="7"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8pPr>
            <a:lvl9pPr marL="4114800" lvl="8"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9pPr>
          </a:lstStyle>
          <a:p>
            <a:endParaRPr/>
          </a:p>
        </p:txBody>
      </p:sp>
    </p:spTree>
    <p:extLst>
      <p:ext uri="{BB962C8B-B14F-4D97-AF65-F5344CB8AC3E}">
        <p14:creationId xmlns:p14="http://schemas.microsoft.com/office/powerpoint/2010/main" val="2147514010"/>
      </p:ext>
    </p:extLst>
  </p:cSld>
  <p:clrMap bg1="lt1" tx1="dk1" bg2="dk2" tx2="lt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 id="2147483884" r:id="rId17"/>
    <p:sldLayoutId id="2147483885" r:id="rId18"/>
    <p:sldLayoutId id="2147483886" r:id="rId19"/>
    <p:sldLayoutId id="2147483887" r:id="rId20"/>
    <p:sldLayoutId id="2147483888" r:id="rId21"/>
    <p:sldLayoutId id="2147483889" r:id="rId22"/>
    <p:sldLayoutId id="2147483890" r:id="rId23"/>
    <p:sldLayoutId id="2147483891" r:id="rId24"/>
    <p:sldLayoutId id="2147483892" r:id="rId25"/>
    <p:sldLayoutId id="2147483893" r:id="rId26"/>
    <p:sldLayoutId id="2147483894" r:id="rId27"/>
    <p:sldLayoutId id="2147483895" r:id="rId28"/>
    <p:sldLayoutId id="2147483896" r:id="rId29"/>
    <p:sldLayoutId id="2147483897" r:id="rId30"/>
    <p:sldLayoutId id="2147483898" r:id="rId31"/>
    <p:sldLayoutId id="2147483899" r:id="rId32"/>
    <p:sldLayoutId id="2147483900" r:id="rId33"/>
    <p:sldLayoutId id="2147483901" r:id="rId34"/>
    <p:sldLayoutId id="2147483902"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94472"/>
            <a:ext cx="8520600" cy="636333"/>
          </a:xfrm>
          <a:prstGeom prst="rect">
            <a:avLst/>
          </a:prstGeom>
          <a:noFill/>
          <a:ln>
            <a:noFill/>
          </a:ln>
        </p:spPr>
        <p:txBody>
          <a:bodyPr spcFirstLastPara="1" wrap="square" lIns="91425" tIns="79200" rIns="91425" bIns="91425" anchor="t" anchorCtr="0">
            <a:noAutofit/>
          </a:bodyPr>
          <a:lstStyle>
            <a:lvl1pPr lvl="0" rtl="0">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84225" y="1288167"/>
            <a:ext cx="8520600" cy="3796000"/>
          </a:xfrm>
          <a:prstGeom prst="rect">
            <a:avLst/>
          </a:prstGeom>
          <a:noFill/>
          <a:ln>
            <a:noFill/>
          </a:ln>
        </p:spPr>
        <p:txBody>
          <a:bodyPr spcFirstLastPara="1" wrap="square" lIns="91425" tIns="0" rIns="91425" bIns="182875" anchor="t" anchorCtr="0">
            <a:noAutofit/>
          </a:bodyPr>
          <a:lstStyle>
            <a:lvl1pPr marL="457200" lvl="0" indent="-342900" rtl="0">
              <a:lnSpc>
                <a:spcPct val="100000"/>
              </a:lnSpc>
              <a:spcBef>
                <a:spcPts val="0"/>
              </a:spcBef>
              <a:spcAft>
                <a:spcPts val="0"/>
              </a:spcAft>
              <a:buClr>
                <a:schemeClr val="dk1"/>
              </a:buClr>
              <a:buSzPts val="1800"/>
              <a:buFont typeface="Josefin Sans Medium"/>
              <a:buChar char="●"/>
              <a:defRPr sz="1800">
                <a:solidFill>
                  <a:schemeClr val="dk1"/>
                </a:solidFill>
                <a:latin typeface="Josefin Sans Medium"/>
                <a:ea typeface="Josefin Sans Medium"/>
                <a:cs typeface="Josefin Sans Medium"/>
                <a:sym typeface="Josefin Sans Medium"/>
              </a:defRPr>
            </a:lvl1pPr>
            <a:lvl2pPr marL="914400" lvl="1" indent="-317500" rtl="0">
              <a:lnSpc>
                <a:spcPct val="100000"/>
              </a:lnSpc>
              <a:spcBef>
                <a:spcPts val="0"/>
              </a:spcBef>
              <a:spcAft>
                <a:spcPts val="0"/>
              </a:spcAft>
              <a:buClr>
                <a:schemeClr val="dk1"/>
              </a:buClr>
              <a:buSzPts val="1400"/>
              <a:buFont typeface="Josefin Sans"/>
              <a:buChar char="○"/>
              <a:defRPr>
                <a:solidFill>
                  <a:schemeClr val="dk1"/>
                </a:solidFill>
                <a:latin typeface="Josefin Sans"/>
                <a:ea typeface="Josefin Sans"/>
                <a:cs typeface="Josefin Sans"/>
                <a:sym typeface="Josefin Sans"/>
              </a:defRPr>
            </a:lvl2pPr>
            <a:lvl3pPr marL="1371600" lvl="2" indent="-317500" rtl="0">
              <a:lnSpc>
                <a:spcPct val="100000"/>
              </a:lnSpc>
              <a:spcBef>
                <a:spcPts val="0"/>
              </a:spcBef>
              <a:spcAft>
                <a:spcPts val="0"/>
              </a:spcAft>
              <a:buClr>
                <a:schemeClr val="dk1"/>
              </a:buClr>
              <a:buSzPts val="1400"/>
              <a:buFont typeface="Josefin Sans Light"/>
              <a:buChar char="■"/>
              <a:defRPr>
                <a:solidFill>
                  <a:schemeClr val="dk1"/>
                </a:solidFill>
                <a:latin typeface="Josefin Sans Light"/>
                <a:ea typeface="Josefin Sans Light"/>
                <a:cs typeface="Josefin Sans Light"/>
                <a:sym typeface="Josefin Sans Light"/>
              </a:defRPr>
            </a:lvl3pPr>
            <a:lvl4pPr marL="1828800" lvl="3" indent="-317500" rtl="0">
              <a:lnSpc>
                <a:spcPct val="100000"/>
              </a:lnSpc>
              <a:spcBef>
                <a:spcPts val="0"/>
              </a:spcBef>
              <a:spcAft>
                <a:spcPts val="0"/>
              </a:spcAft>
              <a:buClr>
                <a:schemeClr val="dk1"/>
              </a:buClr>
              <a:buSzPts val="1400"/>
              <a:buFont typeface="Josefin Sans ExtraLight"/>
              <a:buChar char="●"/>
              <a:defRPr>
                <a:solidFill>
                  <a:schemeClr val="dk1"/>
                </a:solidFill>
                <a:latin typeface="Josefin Sans ExtraLight"/>
                <a:ea typeface="Josefin Sans ExtraLight"/>
                <a:cs typeface="Josefin Sans ExtraLight"/>
                <a:sym typeface="Josefin Sans ExtraLight"/>
              </a:defRPr>
            </a:lvl4pPr>
            <a:lvl5pPr marL="2286000" lvl="4" indent="-311150" rtl="0">
              <a:lnSpc>
                <a:spcPct val="100000"/>
              </a:lnSpc>
              <a:spcBef>
                <a:spcPts val="0"/>
              </a:spcBef>
              <a:spcAft>
                <a:spcPts val="0"/>
              </a:spcAft>
              <a:buClr>
                <a:schemeClr val="dk1"/>
              </a:buClr>
              <a:buSzPts val="1300"/>
              <a:buFont typeface="Josefin Sans ExtraLight"/>
              <a:buChar char="○"/>
              <a:defRPr sz="1300">
                <a:solidFill>
                  <a:schemeClr val="dk1"/>
                </a:solidFill>
                <a:latin typeface="Josefin Sans ExtraLight"/>
                <a:ea typeface="Josefin Sans ExtraLight"/>
                <a:cs typeface="Josefin Sans ExtraLight"/>
                <a:sym typeface="Josefin Sans ExtraLight"/>
              </a:defRPr>
            </a:lvl5pPr>
            <a:lvl6pPr marL="2743200" lvl="5"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6pPr>
            <a:lvl7pPr marL="3200400" lvl="6"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7pPr>
            <a:lvl8pPr marL="3657600" lvl="7"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8pPr>
            <a:lvl9pPr marL="4114800" lvl="8"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9pPr>
          </a:lstStyle>
          <a:p>
            <a:endParaRPr/>
          </a:p>
        </p:txBody>
      </p:sp>
    </p:spTree>
    <p:extLst>
      <p:ext uri="{BB962C8B-B14F-4D97-AF65-F5344CB8AC3E}">
        <p14:creationId xmlns:p14="http://schemas.microsoft.com/office/powerpoint/2010/main" val="109625489"/>
      </p:ext>
    </p:extLst>
  </p:cSld>
  <p:clrMap bg1="lt1" tx1="dk1" bg2="dk2" tx2="lt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7" r:id="rId14"/>
    <p:sldLayoutId id="2147483918" r:id="rId15"/>
    <p:sldLayoutId id="2147483919" r:id="rId16"/>
    <p:sldLayoutId id="2147483920" r:id="rId17"/>
    <p:sldLayoutId id="2147483921" r:id="rId18"/>
    <p:sldLayoutId id="2147483922" r:id="rId19"/>
    <p:sldLayoutId id="2147483923" r:id="rId20"/>
    <p:sldLayoutId id="2147483924" r:id="rId21"/>
    <p:sldLayoutId id="2147483925" r:id="rId22"/>
    <p:sldLayoutId id="2147483926" r:id="rId23"/>
    <p:sldLayoutId id="2147483927" r:id="rId24"/>
    <p:sldLayoutId id="2147483928" r:id="rId25"/>
    <p:sldLayoutId id="2147483929" r:id="rId26"/>
    <p:sldLayoutId id="2147483930" r:id="rId27"/>
    <p:sldLayoutId id="2147483931" r:id="rId28"/>
    <p:sldLayoutId id="2147483932" r:id="rId29"/>
    <p:sldLayoutId id="2147483933" r:id="rId30"/>
    <p:sldLayoutId id="2147483934" r:id="rId31"/>
    <p:sldLayoutId id="2147483935" r:id="rId32"/>
    <p:sldLayoutId id="2147483936" r:id="rId33"/>
    <p:sldLayoutId id="2147483937" r:id="rId34"/>
    <p:sldLayoutId id="2147483938" r:id="rId35"/>
    <p:sldLayoutId id="2147483939" r:id="rId36"/>
    <p:sldLayoutId id="2147483942" r:id="rId37"/>
    <p:sldLayoutId id="2147483943" r:id="rId3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2.xml.rels><?xml version="1.0" encoding="UTF-8" standalone="yes"?>
<Relationships xmlns="http://schemas.openxmlformats.org/package/2006/relationships"><Relationship Id="rId2" Type="http://schemas.openxmlformats.org/officeDocument/2006/relationships/hyperlink" Target="https://www.planalto.gov.br/ccivil_03/_ato2019-2022/2021/lei/l14133.htm#art78" TargetMode="External"/><Relationship Id="rId1" Type="http://schemas.openxmlformats.org/officeDocument/2006/relationships/slideLayout" Target="../slideLayouts/slideLayout5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planalto.gov.br/ccivil_03/_ato2019-2022/2021/lei/l14133.htm#art6xxiii" TargetMode="Externa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hyperlink" Target="https://www.planalto.gov.br/ccivil_03/_ato2019-2022/2021/lei/l14133.htm#art46i" TargetMode="Externa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67.xml"/><Relationship Id="rId4" Type="http://schemas.openxmlformats.org/officeDocument/2006/relationships/image" Target="../media/image2.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95.xml"/><Relationship Id="rId4" Type="http://schemas.openxmlformats.org/officeDocument/2006/relationships/image" Target="../media/image15.jpeg"/></Relationships>
</file>

<file path=ppt/slides/_rels/slide9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5.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5.xml"/></Relationships>
</file>

<file path=ppt/slides/_rels/slide9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5.xml"/></Relationships>
</file>

<file path=ppt/slides/_rels/slide9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499" y="-1714501"/>
            <a:ext cx="5715000" cy="9144001"/>
          </a:xfrm>
          <a:prstGeom prst="rect">
            <a:avLst/>
          </a:prstGeom>
          <a:noFill/>
          <a:ln>
            <a:noFill/>
          </a:ln>
        </p:spPr>
      </p:pic>
      <p:sp>
        <p:nvSpPr>
          <p:cNvPr id="10" name="Google Shape;322;p42"/>
          <p:cNvSpPr txBox="1">
            <a:spLocks noGrp="1"/>
          </p:cNvSpPr>
          <p:nvPr>
            <p:ph type="ctrTitle"/>
          </p:nvPr>
        </p:nvSpPr>
        <p:spPr>
          <a:xfrm>
            <a:off x="910478" y="1190835"/>
            <a:ext cx="8646041" cy="2203667"/>
          </a:xfrm>
          <a:prstGeom prst="rect">
            <a:avLst/>
          </a:prstGeom>
        </p:spPr>
        <p:txBody>
          <a:bodyPr spcFirstLastPara="1" wrap="square" lIns="91425" tIns="201150" rIns="91425" bIns="91425" anchor="t" anchorCtr="0">
            <a:noAutofit/>
          </a:bodyPr>
          <a:lstStyle/>
          <a:p>
            <a:pPr lvl="0"/>
            <a:r>
              <a:rPr lang="pt-BR" sz="4400" dirty="0"/>
              <a:t>NOÇÕES SOBRE LICITAÇÕES</a:t>
            </a:r>
            <a:endParaRPr sz="4400" dirty="0"/>
          </a:p>
        </p:txBody>
      </p:sp>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4955" y="3865617"/>
            <a:ext cx="1948495" cy="137826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Google Shape;870;p66"/>
          <p:cNvCxnSpPr/>
          <p:nvPr/>
        </p:nvCxnSpPr>
        <p:spPr>
          <a:xfrm>
            <a:off x="542275" y="841276"/>
            <a:ext cx="0" cy="2448272"/>
          </a:xfrm>
          <a:prstGeom prst="straightConnector1">
            <a:avLst/>
          </a:prstGeom>
          <a:noFill/>
          <a:ln w="76200" cap="flat" cmpd="sng">
            <a:solidFill>
              <a:schemeClr val="accent1"/>
            </a:solidFill>
            <a:prstDash val="solid"/>
            <a:round/>
            <a:headEnd type="none" w="med" len="med"/>
            <a:tailEnd type="none" w="med" len="med"/>
          </a:ln>
        </p:spPr>
      </p:cxnSp>
      <p:cxnSp>
        <p:nvCxnSpPr>
          <p:cNvPr id="4" name="Conector reto 3"/>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Subtítulo 1"/>
          <p:cNvSpPr>
            <a:spLocks noGrp="1"/>
          </p:cNvSpPr>
          <p:nvPr>
            <p:ph type="subTitle" idx="1"/>
          </p:nvPr>
        </p:nvSpPr>
        <p:spPr>
          <a:xfrm>
            <a:off x="825037" y="2065412"/>
            <a:ext cx="7493924" cy="880667"/>
          </a:xfrm>
        </p:spPr>
        <p:txBody>
          <a:bodyPr/>
          <a:lstStyle/>
          <a:p>
            <a:r>
              <a:rPr lang="pt-BR" dirty="0"/>
              <a:t>ETP, Termo de Referência e Pesquisa de preços </a:t>
            </a:r>
          </a:p>
        </p:txBody>
      </p:sp>
    </p:spTree>
    <p:extLst>
      <p:ext uri="{BB962C8B-B14F-4D97-AF65-F5344CB8AC3E}">
        <p14:creationId xmlns:p14="http://schemas.microsoft.com/office/powerpoint/2010/main" val="3435995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6B4A61A4-3FD0-D6C8-4467-B698971E9F02}"/>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D673CF5E-E845-4CAE-6966-564906E0808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02F15521-D734-2C4B-ED73-BC586C02F56E}"/>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3B911A8C-59DC-76CB-BCFC-D23D19CB5B6C}"/>
              </a:ext>
            </a:extLst>
          </p:cNvPr>
          <p:cNvSpPr txBox="1"/>
          <p:nvPr/>
        </p:nvSpPr>
        <p:spPr>
          <a:xfrm>
            <a:off x="683567" y="1019549"/>
            <a:ext cx="7272809" cy="707886"/>
          </a:xfrm>
          <a:prstGeom prst="rect">
            <a:avLst/>
          </a:prstGeom>
          <a:noFill/>
        </p:spPr>
        <p:txBody>
          <a:bodyPr wrap="square" rtlCol="0">
            <a:spAutoFit/>
          </a:bodyPr>
          <a:lstStyle/>
          <a:p>
            <a:pPr defTabSz="855878"/>
            <a:r>
              <a:rPr lang="pt-BR" sz="4000" b="1" dirty="0">
                <a:solidFill>
                  <a:srgbClr val="FF0000"/>
                </a:solidFill>
                <a:latin typeface="+mj-lt"/>
              </a:rPr>
              <a:t>03. </a:t>
            </a:r>
            <a:r>
              <a:rPr lang="pt-BR" sz="2800" b="1" dirty="0"/>
              <a:t>NOVO PROCESSO DE LICITAÇÃO</a:t>
            </a:r>
            <a:endParaRPr lang="pt-BR" sz="4400" b="1" dirty="0">
              <a:solidFill>
                <a:srgbClr val="000000"/>
              </a:solidFill>
            </a:endParaRPr>
          </a:p>
        </p:txBody>
      </p:sp>
      <p:cxnSp>
        <p:nvCxnSpPr>
          <p:cNvPr id="6" name="Conector reto 5">
            <a:extLst>
              <a:ext uri="{FF2B5EF4-FFF2-40B4-BE49-F238E27FC236}">
                <a16:creationId xmlns:a16="http://schemas.microsoft.com/office/drawing/2014/main" id="{B4D41711-9414-2341-413C-DF0BBB84B7E5}"/>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935117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AD17E935-8631-79BA-59E1-4CA210808F52}"/>
              </a:ext>
            </a:extLst>
          </p:cNvPr>
          <p:cNvSpPr txBox="1"/>
          <p:nvPr/>
        </p:nvSpPr>
        <p:spPr>
          <a:xfrm>
            <a:off x="827584" y="1345332"/>
            <a:ext cx="7920871" cy="2400657"/>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 não possuem rito específico na Lei, apenas alguns critérios [SRP];</a:t>
            </a:r>
          </a:p>
          <a:p>
            <a:pPr algn="just"/>
            <a:endParaRPr lang="pt-BR" sz="3000" dirty="0">
              <a:solidFill>
                <a:srgbClr val="FF0000"/>
              </a:solidFill>
              <a:latin typeface="Times New Roman" panose="02020603050405020304" pitchFamily="18" charset="0"/>
              <a:cs typeface="Times New Roman" panose="02020603050405020304" pitchFamily="18" charset="0"/>
            </a:endParaRPr>
          </a:p>
          <a:p>
            <a:pPr algn="just"/>
            <a:r>
              <a:rPr lang="pt-BR" sz="3000" dirty="0">
                <a:solidFill>
                  <a:srgbClr val="FF0000"/>
                </a:solidFill>
                <a:latin typeface="Times New Roman" panose="02020603050405020304" pitchFamily="18" charset="0"/>
                <a:cs typeface="Times New Roman" panose="02020603050405020304" pitchFamily="18" charset="0"/>
              </a:rPr>
              <a:t>- Regulamento trará detalhes [cuidado!]</a:t>
            </a:r>
          </a:p>
          <a:p>
            <a:pPr algn="just"/>
            <a:endParaRPr lang="pt-BR" sz="3000" dirty="0">
              <a:solidFill>
                <a:srgbClr val="FF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051326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E9595892-57AE-E423-F306-23B5681D81E7}"/>
              </a:ext>
            </a:extLst>
          </p:cNvPr>
          <p:cNvSpPr txBox="1"/>
          <p:nvPr/>
        </p:nvSpPr>
        <p:spPr>
          <a:xfrm>
            <a:off x="860757" y="1017334"/>
            <a:ext cx="7920871" cy="3785652"/>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Lei 8.666/93</a:t>
            </a:r>
          </a:p>
          <a:p>
            <a:pPr algn="just"/>
            <a:endParaRPr lang="pt-BR" sz="3000" dirty="0">
              <a:solidFill>
                <a:srgbClr val="FF0000"/>
              </a:solidFill>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pt-BR" sz="3000" dirty="0">
                <a:solidFill>
                  <a:srgbClr val="FF0000"/>
                </a:solidFill>
                <a:latin typeface="Times New Roman" panose="02020603050405020304" pitchFamily="18" charset="0"/>
                <a:cs typeface="Times New Roman" panose="02020603050405020304" pitchFamily="18" charset="0"/>
              </a:rPr>
              <a:t>CRC  </a:t>
            </a:r>
          </a:p>
          <a:p>
            <a:pPr marL="457200" indent="-457200" algn="just">
              <a:buFont typeface="Wingdings" panose="05000000000000000000" pitchFamily="2" charset="2"/>
              <a:buChar char="Ø"/>
            </a:pPr>
            <a:endParaRPr lang="pt-BR" sz="3000" dirty="0">
              <a:solidFill>
                <a:srgbClr val="FF0000"/>
              </a:solidFill>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pt-BR" sz="3000" dirty="0">
                <a:solidFill>
                  <a:srgbClr val="FF0000"/>
                </a:solidFill>
                <a:latin typeface="Times New Roman" panose="02020603050405020304" pitchFamily="18" charset="0"/>
                <a:cs typeface="Times New Roman" panose="02020603050405020304" pitchFamily="18" charset="0"/>
              </a:rPr>
              <a:t>REGISTRO DE PREÇOS</a:t>
            </a:r>
          </a:p>
          <a:p>
            <a:pPr marL="457200" indent="-457200" algn="just">
              <a:buFont typeface="Wingdings" panose="05000000000000000000" pitchFamily="2" charset="2"/>
              <a:buChar char="Ø"/>
            </a:pPr>
            <a:endParaRPr lang="pt-BR" sz="3000" dirty="0">
              <a:solidFill>
                <a:srgbClr val="FF0000"/>
              </a:solidFill>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pt-BR" sz="3000" dirty="0">
                <a:solidFill>
                  <a:srgbClr val="FF0000"/>
                </a:solidFill>
                <a:latin typeface="Times New Roman" panose="02020603050405020304" pitchFamily="18" charset="0"/>
                <a:cs typeface="Times New Roman" panose="02020603050405020304" pitchFamily="18" charset="0"/>
              </a:rPr>
              <a:t>PRÉ QUALIFICAÇÃO</a:t>
            </a:r>
          </a:p>
          <a:p>
            <a:pPr algn="just"/>
            <a:endParaRPr lang="pt-BR" sz="3000" dirty="0">
              <a:solidFill>
                <a:srgbClr val="FF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23427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36BEFBE-8CD1-0DC8-D93E-EC99AC0647E7}"/>
              </a:ext>
            </a:extLst>
          </p:cNvPr>
          <p:cNvSpPr txBox="1"/>
          <p:nvPr/>
        </p:nvSpPr>
        <p:spPr>
          <a:xfrm>
            <a:off x="971600" y="1201316"/>
            <a:ext cx="7471186" cy="3016210"/>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Art. 28. [...]</a:t>
            </a:r>
          </a:p>
          <a:p>
            <a:pPr algn="just"/>
            <a:endParaRPr lang="pt-BR" sz="3200" b="1" dirty="0">
              <a:solidFill>
                <a:srgbClr val="FF0000"/>
              </a:solidFill>
              <a:latin typeface="Times New Roman" panose="02020603050405020304" pitchFamily="18" charset="0"/>
              <a:cs typeface="Times New Roman" panose="02020603050405020304" pitchFamily="18" charset="0"/>
            </a:endParaRPr>
          </a:p>
          <a:p>
            <a:pPr algn="just"/>
            <a:r>
              <a:rPr lang="pt-BR" sz="3200" dirty="0">
                <a:effectLst/>
                <a:latin typeface="Times New Roman" panose="02020603050405020304" pitchFamily="18" charset="0"/>
                <a:cs typeface="Times New Roman" panose="02020603050405020304" pitchFamily="18" charset="0"/>
              </a:rPr>
              <a:t>§ 1º Além das modalidades referidas no caput deste artigo, </a:t>
            </a:r>
            <a:r>
              <a:rPr lang="pt-BR" sz="3200" b="1" dirty="0">
                <a:effectLst/>
                <a:latin typeface="Times New Roman" panose="02020603050405020304" pitchFamily="18" charset="0"/>
                <a:cs typeface="Times New Roman" panose="02020603050405020304" pitchFamily="18" charset="0"/>
              </a:rPr>
              <a:t>a Administração </a:t>
            </a:r>
            <a:r>
              <a:rPr lang="pt-BR" sz="3200" b="1" u="sng" dirty="0">
                <a:effectLst/>
                <a:latin typeface="Times New Roman" panose="02020603050405020304" pitchFamily="18" charset="0"/>
                <a:cs typeface="Times New Roman" panose="02020603050405020304" pitchFamily="18" charset="0"/>
              </a:rPr>
              <a:t>pode</a:t>
            </a:r>
            <a:r>
              <a:rPr lang="pt-BR" sz="3200" b="1" dirty="0">
                <a:effectLst/>
                <a:latin typeface="Times New Roman" panose="02020603050405020304" pitchFamily="18" charset="0"/>
                <a:cs typeface="Times New Roman" panose="02020603050405020304" pitchFamily="18" charset="0"/>
              </a:rPr>
              <a:t> servir-se dos procedimentos auxiliares </a:t>
            </a:r>
            <a:r>
              <a:rPr lang="pt-BR" sz="3200" dirty="0">
                <a:effectLst/>
                <a:latin typeface="Times New Roman" panose="02020603050405020304" pitchFamily="18" charset="0"/>
                <a:cs typeface="Times New Roman" panose="02020603050405020304" pitchFamily="18" charset="0"/>
              </a:rPr>
              <a:t>previstos no </a:t>
            </a:r>
            <a:r>
              <a:rPr lang="pt-BR" sz="3200" dirty="0">
                <a:effectLst/>
                <a:latin typeface="Times New Roman" panose="02020603050405020304" pitchFamily="18" charset="0"/>
                <a:cs typeface="Times New Roman" panose="02020603050405020304" pitchFamily="18" charset="0"/>
                <a:hlinkClick r:id="rId2"/>
              </a:rPr>
              <a:t>art. 78 desta Lei</a:t>
            </a:r>
            <a:r>
              <a:rPr lang="pt-BR" sz="3200" dirty="0">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880895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25E88BBA-02A3-FE5F-5B6B-2EE0DE360DFB}"/>
              </a:ext>
            </a:extLst>
          </p:cNvPr>
          <p:cNvSpPr txBox="1"/>
          <p:nvPr/>
        </p:nvSpPr>
        <p:spPr>
          <a:xfrm>
            <a:off x="836407" y="1129308"/>
            <a:ext cx="7471186" cy="2985433"/>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Art. 78. [...]</a:t>
            </a:r>
          </a:p>
          <a:p>
            <a:pPr algn="just"/>
            <a:endParaRPr lang="pt-BR" sz="3000" b="1" dirty="0">
              <a:solidFill>
                <a:srgbClr val="FF0000"/>
              </a:solidFill>
              <a:latin typeface="Times New Roman" panose="02020603050405020304" pitchFamily="18" charset="0"/>
              <a:cs typeface="Times New Roman" panose="02020603050405020304" pitchFamily="18" charset="0"/>
            </a:endParaRPr>
          </a:p>
          <a:p>
            <a:pPr algn="just"/>
            <a:r>
              <a:rPr lang="pt-BR" sz="3200" dirty="0">
                <a:effectLst/>
                <a:latin typeface="Times New Roman" panose="02020603050405020304" pitchFamily="18" charset="0"/>
                <a:cs typeface="Times New Roman" panose="02020603050405020304" pitchFamily="18" charset="0"/>
              </a:rPr>
              <a:t>§ 1º Os procedimentos auxiliares de que trata o caput deste artigo </a:t>
            </a:r>
            <a:r>
              <a:rPr lang="pt-BR" sz="3200" b="1" dirty="0">
                <a:effectLst/>
                <a:latin typeface="Times New Roman" panose="02020603050405020304" pitchFamily="18" charset="0"/>
                <a:cs typeface="Times New Roman" panose="02020603050405020304" pitchFamily="18" charset="0"/>
              </a:rPr>
              <a:t>obedecerão a critérios claros e objetivos definidos em regulamento</a:t>
            </a:r>
            <a:r>
              <a:rPr lang="pt-BR" sz="3200" dirty="0">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9748507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AA8AB574-906B-91FB-E50F-675D49AF4852}"/>
              </a:ext>
            </a:extLst>
          </p:cNvPr>
          <p:cNvSpPr txBox="1"/>
          <p:nvPr/>
        </p:nvSpPr>
        <p:spPr>
          <a:xfrm>
            <a:off x="836407" y="1118562"/>
            <a:ext cx="7471186" cy="3477875"/>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Art. 78. [...]</a:t>
            </a:r>
          </a:p>
          <a:p>
            <a:pPr algn="just"/>
            <a:endParaRPr lang="pt-BR" sz="3000" b="1" dirty="0">
              <a:solidFill>
                <a:srgbClr val="FF0000"/>
              </a:solidFill>
              <a:latin typeface="Times New Roman" panose="02020603050405020304" pitchFamily="18" charset="0"/>
              <a:cs typeface="Times New Roman" panose="02020603050405020304" pitchFamily="18" charset="0"/>
            </a:endParaRPr>
          </a:p>
          <a:p>
            <a:pPr algn="just"/>
            <a:r>
              <a:rPr lang="pt-BR" sz="3200" dirty="0">
                <a:effectLst/>
                <a:latin typeface="Times New Roman" panose="02020603050405020304" pitchFamily="18" charset="0"/>
                <a:cs typeface="Times New Roman" panose="02020603050405020304" pitchFamily="18" charset="0"/>
              </a:rPr>
              <a:t>§ 2º O </a:t>
            </a:r>
            <a:r>
              <a:rPr lang="pt-BR" sz="3200" b="1" dirty="0">
                <a:effectLst/>
                <a:latin typeface="Times New Roman" panose="02020603050405020304" pitchFamily="18" charset="0"/>
                <a:cs typeface="Times New Roman" panose="02020603050405020304" pitchFamily="18" charset="0"/>
              </a:rPr>
              <a:t>julgamento</a:t>
            </a:r>
            <a:r>
              <a:rPr lang="pt-BR" sz="3200" dirty="0">
                <a:effectLst/>
                <a:latin typeface="Times New Roman" panose="02020603050405020304" pitchFamily="18" charset="0"/>
                <a:cs typeface="Times New Roman" panose="02020603050405020304" pitchFamily="18" charset="0"/>
              </a:rPr>
              <a:t> </a:t>
            </a:r>
            <a:r>
              <a:rPr lang="pt-BR" sz="3200" b="1" dirty="0">
                <a:effectLst/>
                <a:latin typeface="Times New Roman" panose="02020603050405020304" pitchFamily="18" charset="0"/>
                <a:cs typeface="Times New Roman" panose="02020603050405020304" pitchFamily="18" charset="0"/>
              </a:rPr>
              <a:t>que decorrer dos procedimentos auxiliares </a:t>
            </a:r>
            <a:r>
              <a:rPr lang="pt-BR" sz="3200" dirty="0">
                <a:effectLst/>
                <a:latin typeface="Times New Roman" panose="02020603050405020304" pitchFamily="18" charset="0"/>
                <a:cs typeface="Times New Roman" panose="02020603050405020304" pitchFamily="18" charset="0"/>
              </a:rPr>
              <a:t>das licitações previstos nos incisos II e III do caput deste artigo </a:t>
            </a:r>
            <a:r>
              <a:rPr lang="pt-BR" sz="3200" b="1" dirty="0">
                <a:effectLst/>
                <a:latin typeface="Times New Roman" panose="02020603050405020304" pitchFamily="18" charset="0"/>
                <a:cs typeface="Times New Roman" panose="02020603050405020304" pitchFamily="18" charset="0"/>
              </a:rPr>
              <a:t>seguirá o mesmo procedimento das licitações.</a:t>
            </a:r>
          </a:p>
        </p:txBody>
      </p:sp>
    </p:spTree>
    <p:extLst>
      <p:ext uri="{BB962C8B-B14F-4D97-AF65-F5344CB8AC3E}">
        <p14:creationId xmlns:p14="http://schemas.microsoft.com/office/powerpoint/2010/main" val="131296692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cxnSp>
        <p:nvCxnSpPr>
          <p:cNvPr id="870" name="Google Shape;870;p66"/>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8D5D15D-5C9C-448C-9AC3-B5920070918D}"/>
              </a:ext>
            </a:extLst>
          </p:cNvPr>
          <p:cNvSpPr txBox="1"/>
          <p:nvPr/>
        </p:nvSpPr>
        <p:spPr>
          <a:xfrm>
            <a:off x="2195736" y="1887505"/>
            <a:ext cx="5832644"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REGISTRO CADASTRAL</a:t>
            </a:r>
          </a:p>
        </p:txBody>
      </p:sp>
    </p:spTree>
    <p:extLst>
      <p:ext uri="{BB962C8B-B14F-4D97-AF65-F5344CB8AC3E}">
        <p14:creationId xmlns:p14="http://schemas.microsoft.com/office/powerpoint/2010/main" val="376299975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5" name="CaixaDeTexto 1"/>
          <p:cNvSpPr txBox="1"/>
          <p:nvPr/>
        </p:nvSpPr>
        <p:spPr>
          <a:xfrm>
            <a:off x="591716" y="692538"/>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REGISTRO CADASTRAL</a:t>
            </a:r>
          </a:p>
        </p:txBody>
      </p:sp>
      <p:sp>
        <p:nvSpPr>
          <p:cNvPr id="5" name="CaixaDeTexto 4">
            <a:extLst>
              <a:ext uri="{FF2B5EF4-FFF2-40B4-BE49-F238E27FC236}">
                <a16:creationId xmlns:a16="http://schemas.microsoft.com/office/drawing/2014/main" id="{DDD2B0AE-817C-4A21-B8AC-ACDD219CB511}"/>
              </a:ext>
            </a:extLst>
          </p:cNvPr>
          <p:cNvSpPr txBox="1"/>
          <p:nvPr/>
        </p:nvSpPr>
        <p:spPr>
          <a:xfrm>
            <a:off x="1259632" y="1489348"/>
            <a:ext cx="6360368" cy="3416320"/>
          </a:xfrm>
          <a:prstGeom prst="rect">
            <a:avLst/>
          </a:prstGeom>
          <a:noFill/>
        </p:spPr>
        <p:txBody>
          <a:bodyPr wrap="square" rtlCol="0">
            <a:spAutoFit/>
          </a:bodyPr>
          <a:lstStyle/>
          <a:p>
            <a:pPr marL="342900" indent="-342900" algn="just">
              <a:buFontTx/>
              <a:buChar char="-"/>
            </a:pPr>
            <a:r>
              <a:rPr lang="pt-BR" sz="2400" dirty="0">
                <a:latin typeface="Times New Roman" panose="02020603050405020304" pitchFamily="18" charset="0"/>
                <a:cs typeface="Times New Roman" panose="02020603050405020304" pitchFamily="18" charset="0"/>
              </a:rPr>
              <a:t>PNCP [SICAF];</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Documentos de habilitação;</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Registro de execuções anteriores;</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Já existia na Lei 8.666/93.</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endParaRPr lang="pt-B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542776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cxnSp>
        <p:nvCxnSpPr>
          <p:cNvPr id="870" name="Google Shape;870;p66"/>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8D5D15D-5C9C-448C-9AC3-B5920070918D}"/>
              </a:ext>
            </a:extLst>
          </p:cNvPr>
          <p:cNvSpPr txBox="1"/>
          <p:nvPr/>
        </p:nvSpPr>
        <p:spPr>
          <a:xfrm>
            <a:off x="2483768" y="1911087"/>
            <a:ext cx="4608512"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CREDENCIAMENTO</a:t>
            </a:r>
          </a:p>
        </p:txBody>
      </p:sp>
    </p:spTree>
    <p:extLst>
      <p:ext uri="{BB962C8B-B14F-4D97-AF65-F5344CB8AC3E}">
        <p14:creationId xmlns:p14="http://schemas.microsoft.com/office/powerpoint/2010/main" val="21772106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1048715" name="CaixaDeTexto 1"/>
          <p:cNvSpPr txBox="1"/>
          <p:nvPr/>
        </p:nvSpPr>
        <p:spPr>
          <a:xfrm>
            <a:off x="755576" y="453445"/>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CREDENCIAMENTO</a:t>
            </a:r>
          </a:p>
        </p:txBody>
      </p:sp>
      <p:sp>
        <p:nvSpPr>
          <p:cNvPr id="3" name="CaixaDeTexto 2">
            <a:extLst>
              <a:ext uri="{FF2B5EF4-FFF2-40B4-BE49-F238E27FC236}">
                <a16:creationId xmlns:a16="http://schemas.microsoft.com/office/drawing/2014/main" id="{CFCE593C-BB8B-46DE-BAE6-1BD93A379B33}"/>
              </a:ext>
            </a:extLst>
          </p:cNvPr>
          <p:cNvSpPr txBox="1"/>
          <p:nvPr/>
        </p:nvSpPr>
        <p:spPr>
          <a:xfrm>
            <a:off x="395536" y="1106571"/>
            <a:ext cx="8496944" cy="2677656"/>
          </a:xfrm>
          <a:prstGeom prst="rect">
            <a:avLst/>
          </a:prstGeom>
          <a:noFill/>
        </p:spPr>
        <p:txBody>
          <a:bodyPr wrap="square" rtlCol="0">
            <a:spAutoFit/>
          </a:bodyPr>
          <a:lstStyle/>
          <a:p>
            <a:pPr algn="ctr"/>
            <a:r>
              <a:rPr lang="pt-BR" sz="2400" dirty="0">
                <a:latin typeface="Times New Roman" panose="02020603050405020304" pitchFamily="18" charset="0"/>
                <a:cs typeface="Times New Roman" panose="02020603050405020304" pitchFamily="18" charset="0"/>
              </a:rPr>
              <a:t>Art. 79</a:t>
            </a:r>
          </a:p>
          <a:p>
            <a:endParaRPr lang="pt-BR" sz="2400" dirty="0">
              <a:latin typeface="Times New Roman" panose="02020603050405020304" pitchFamily="18" charset="0"/>
              <a:cs typeface="Times New Roman" panose="02020603050405020304" pitchFamily="18" charset="0"/>
            </a:endParaRPr>
          </a:p>
          <a:p>
            <a:pPr algn="just"/>
            <a:r>
              <a:rPr lang="pt-BR" sz="1800" dirty="0">
                <a:effectLst/>
                <a:latin typeface="Arial" panose="020B0604020202020204" pitchFamily="34" charset="0"/>
              </a:rPr>
              <a:t>I - </a:t>
            </a:r>
            <a:r>
              <a:rPr lang="pt-BR" sz="1800" b="1" dirty="0">
                <a:effectLst/>
                <a:latin typeface="Arial" panose="020B0604020202020204" pitchFamily="34" charset="0"/>
              </a:rPr>
              <a:t>paralela e não excludente</a:t>
            </a:r>
            <a:endParaRPr lang="pt-BR" sz="1800" dirty="0">
              <a:effectLst/>
              <a:latin typeface="Arial" panose="020B0604020202020204" pitchFamily="34" charset="0"/>
            </a:endParaRPr>
          </a:p>
          <a:p>
            <a:pPr algn="just"/>
            <a:endParaRPr lang="pt-BR" sz="2400" dirty="0">
              <a:effectLst/>
            </a:endParaRPr>
          </a:p>
          <a:p>
            <a:pPr algn="just"/>
            <a:r>
              <a:rPr lang="pt-BR" sz="1800" dirty="0">
                <a:effectLst/>
                <a:latin typeface="Arial" panose="020B0604020202020204" pitchFamily="34" charset="0"/>
              </a:rPr>
              <a:t>II - </a:t>
            </a:r>
            <a:r>
              <a:rPr lang="pt-BR" sz="1800" b="1" dirty="0">
                <a:effectLst/>
                <a:latin typeface="Arial" panose="020B0604020202020204" pitchFamily="34" charset="0"/>
              </a:rPr>
              <a:t>com seleção a critério de terceiros</a:t>
            </a:r>
          </a:p>
          <a:p>
            <a:pPr algn="just"/>
            <a:endParaRPr lang="pt-BR" sz="2400" dirty="0">
              <a:effectLst/>
            </a:endParaRPr>
          </a:p>
          <a:p>
            <a:pPr algn="just"/>
            <a:r>
              <a:rPr lang="pt-BR" sz="1800" dirty="0">
                <a:effectLst/>
                <a:latin typeface="Arial" panose="020B0604020202020204" pitchFamily="34" charset="0"/>
              </a:rPr>
              <a:t>III - </a:t>
            </a:r>
            <a:r>
              <a:rPr lang="pt-BR" sz="1800" b="1" dirty="0">
                <a:effectLst/>
                <a:latin typeface="Arial" panose="020B0604020202020204" pitchFamily="34" charset="0"/>
              </a:rPr>
              <a:t>em mercados fluidos</a:t>
            </a:r>
            <a:r>
              <a:rPr lang="pt-BR" sz="1800" b="1" dirty="0">
                <a:effectLst/>
                <a:latin typeface="Arial" panose="020B0604020202020204" pitchFamily="34" charset="0"/>
                <a:cs typeface="Times New Roman" panose="02020603050405020304" pitchFamily="18" charset="0"/>
              </a:rPr>
              <a:t> </a:t>
            </a:r>
          </a:p>
          <a:p>
            <a:pPr algn="just"/>
            <a:r>
              <a:rPr lang="pt-BR" sz="1800" b="1" dirty="0">
                <a:effectLst/>
                <a:latin typeface="Arial" panose="020B0604020202020204" pitchFamily="34" charset="0"/>
                <a:cs typeface="Times New Roman" panose="02020603050405020304" pitchFamily="18" charset="0"/>
              </a:rPr>
              <a:t>IV - </a:t>
            </a:r>
            <a:r>
              <a:rPr lang="pt-BR" sz="1800" b="1" dirty="0" err="1">
                <a:effectLst/>
                <a:latin typeface="Arial" panose="020B0604020202020204" pitchFamily="34" charset="0"/>
                <a:cs typeface="Times New Roman" panose="02020603050405020304" pitchFamily="18" charset="0"/>
              </a:rPr>
              <a:t>sicx</a:t>
            </a:r>
            <a:endParaRPr lang="pt-BR" sz="1800" b="1" dirty="0">
              <a:effectLst/>
              <a:latin typeface="Arial" panose="020B0604020202020204" pitchFamily="34" charset="0"/>
            </a:endParaRPr>
          </a:p>
        </p:txBody>
      </p:sp>
    </p:spTree>
    <p:extLst>
      <p:ext uri="{BB962C8B-B14F-4D97-AF65-F5344CB8AC3E}">
        <p14:creationId xmlns:p14="http://schemas.microsoft.com/office/powerpoint/2010/main" val="14617140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cxnSp>
        <p:nvCxnSpPr>
          <p:cNvPr id="870" name="Google Shape;870;p66"/>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8D5D15D-5C9C-448C-9AC3-B5920070918D}"/>
              </a:ext>
            </a:extLst>
          </p:cNvPr>
          <p:cNvSpPr txBox="1"/>
          <p:nvPr/>
        </p:nvSpPr>
        <p:spPr>
          <a:xfrm>
            <a:off x="4355976" y="1921397"/>
            <a:ext cx="1224134"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SRP</a:t>
            </a:r>
          </a:p>
        </p:txBody>
      </p:sp>
    </p:spTree>
    <p:extLst>
      <p:ext uri="{BB962C8B-B14F-4D97-AF65-F5344CB8AC3E}">
        <p14:creationId xmlns:p14="http://schemas.microsoft.com/office/powerpoint/2010/main" val="4106137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D523F-4D00-D34B-BE28-4DA003B1C3FF}"/>
            </a:ext>
          </a:extLst>
        </p:cNvPr>
        <p:cNvGrpSpPr/>
        <p:nvPr/>
      </p:nvGrpSpPr>
      <p:grpSpPr>
        <a:xfrm>
          <a:off x="0" y="0"/>
          <a:ext cx="0" cy="0"/>
          <a:chOff x="0" y="0"/>
          <a:chExt cx="0" cy="0"/>
        </a:xfrm>
      </p:grpSpPr>
      <p:pic>
        <p:nvPicPr>
          <p:cNvPr id="4" name="Imagem 3" descr="Uma imagem contendo Retângulo&#10;&#10;O conteúdo gerado por IA pode estar incorreto.">
            <a:extLst>
              <a:ext uri="{FF2B5EF4-FFF2-40B4-BE49-F238E27FC236}">
                <a16:creationId xmlns:a16="http://schemas.microsoft.com/office/drawing/2014/main" id="{320173B8-3957-C0B9-115C-E90B1CDB89ED}"/>
              </a:ext>
            </a:extLst>
          </p:cNvPr>
          <p:cNvPicPr>
            <a:picLocks noChangeAspect="1"/>
          </p:cNvPicPr>
          <p:nvPr/>
        </p:nvPicPr>
        <p:blipFill>
          <a:blip r:embed="rId2"/>
          <a:stretch>
            <a:fillRect/>
          </a:stretch>
        </p:blipFill>
        <p:spPr>
          <a:xfrm>
            <a:off x="614667" y="855228"/>
            <a:ext cx="7914665" cy="4868147"/>
          </a:xfrm>
          <a:prstGeom prst="rect">
            <a:avLst/>
          </a:prstGeom>
        </p:spPr>
      </p:pic>
    </p:spTree>
    <p:extLst>
      <p:ext uri="{BB962C8B-B14F-4D97-AF65-F5344CB8AC3E}">
        <p14:creationId xmlns:p14="http://schemas.microsoft.com/office/powerpoint/2010/main" val="320890356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1048715" name="CaixaDeTexto 1"/>
          <p:cNvSpPr txBox="1"/>
          <p:nvPr/>
        </p:nvSpPr>
        <p:spPr>
          <a:xfrm>
            <a:off x="755576" y="453445"/>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SRP</a:t>
            </a:r>
          </a:p>
        </p:txBody>
      </p:sp>
      <p:sp>
        <p:nvSpPr>
          <p:cNvPr id="3" name="CaixaDeTexto 2">
            <a:extLst>
              <a:ext uri="{FF2B5EF4-FFF2-40B4-BE49-F238E27FC236}">
                <a16:creationId xmlns:a16="http://schemas.microsoft.com/office/drawing/2014/main" id="{CFCE593C-BB8B-46DE-BAE6-1BD93A379B33}"/>
              </a:ext>
            </a:extLst>
          </p:cNvPr>
          <p:cNvSpPr txBox="1"/>
          <p:nvPr/>
        </p:nvSpPr>
        <p:spPr>
          <a:xfrm>
            <a:off x="323528" y="1084387"/>
            <a:ext cx="8496944" cy="3046988"/>
          </a:xfrm>
          <a:prstGeom prst="rect">
            <a:avLst/>
          </a:prstGeom>
          <a:noFill/>
        </p:spPr>
        <p:txBody>
          <a:bodyPr wrap="square" rtlCol="0">
            <a:spAutoFit/>
          </a:bodyPr>
          <a:lstStyle/>
          <a:p>
            <a:pPr algn="ctr"/>
            <a:r>
              <a:rPr lang="pt-BR" sz="2400" i="1" dirty="0">
                <a:solidFill>
                  <a:srgbClr val="FF0000"/>
                </a:solidFill>
                <a:latin typeface="Times New Roman" panose="02020603050405020304" pitchFamily="18" charset="0"/>
                <a:cs typeface="Times New Roman" panose="02020603050405020304" pitchFamily="18" charset="0"/>
              </a:rPr>
              <a:t>Histórico</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Previsão na Lei 8.666/93 [superficial];</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largamente utilizado no Pregão;</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Restrições dos Tribunais[ex.: TCE/SP].</a:t>
            </a:r>
          </a:p>
          <a:p>
            <a:endParaRPr lang="pt-B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44926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1048715" name="CaixaDeTexto 1"/>
          <p:cNvSpPr txBox="1"/>
          <p:nvPr/>
        </p:nvSpPr>
        <p:spPr>
          <a:xfrm>
            <a:off x="542396" y="193204"/>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SRP</a:t>
            </a:r>
          </a:p>
        </p:txBody>
      </p:sp>
      <p:sp>
        <p:nvSpPr>
          <p:cNvPr id="3" name="CaixaDeTexto 2">
            <a:extLst>
              <a:ext uri="{FF2B5EF4-FFF2-40B4-BE49-F238E27FC236}">
                <a16:creationId xmlns:a16="http://schemas.microsoft.com/office/drawing/2014/main" id="{CFCE593C-BB8B-46DE-BAE6-1BD93A379B33}"/>
              </a:ext>
            </a:extLst>
          </p:cNvPr>
          <p:cNvSpPr txBox="1"/>
          <p:nvPr/>
        </p:nvSpPr>
        <p:spPr>
          <a:xfrm>
            <a:off x="2303748" y="913284"/>
            <a:ext cx="4536504" cy="3416320"/>
          </a:xfrm>
          <a:prstGeom prst="rect">
            <a:avLst/>
          </a:prstGeom>
          <a:noFill/>
        </p:spPr>
        <p:txBody>
          <a:bodyPr wrap="square" rtlCol="0">
            <a:spAutoFit/>
          </a:bodyPr>
          <a:lstStyle/>
          <a:p>
            <a:r>
              <a:rPr lang="pt-BR" sz="2400" dirty="0">
                <a:latin typeface="Times New Roman" panose="02020603050405020304" pitchFamily="18" charset="0"/>
                <a:cs typeface="Times New Roman" panose="02020603050405020304" pitchFamily="18" charset="0"/>
              </a:rPr>
              <a:t>- ATA;</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Gerenciador;</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Participante;</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Carona/Aderente;</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Detentor;</a:t>
            </a:r>
          </a:p>
        </p:txBody>
      </p:sp>
    </p:spTree>
    <p:extLst>
      <p:ext uri="{BB962C8B-B14F-4D97-AF65-F5344CB8AC3E}">
        <p14:creationId xmlns:p14="http://schemas.microsoft.com/office/powerpoint/2010/main" val="8542885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5" name="CaixaDeTexto 4">
            <a:extLst>
              <a:ext uri="{FF2B5EF4-FFF2-40B4-BE49-F238E27FC236}">
                <a16:creationId xmlns:a16="http://schemas.microsoft.com/office/drawing/2014/main" id="{AFC5802D-9833-4148-8B6A-5B29DD87CD4E}"/>
              </a:ext>
            </a:extLst>
          </p:cNvPr>
          <p:cNvSpPr txBox="1"/>
          <p:nvPr/>
        </p:nvSpPr>
        <p:spPr>
          <a:xfrm>
            <a:off x="539552" y="1129308"/>
            <a:ext cx="8280920" cy="3093154"/>
          </a:xfrm>
          <a:prstGeom prst="rect">
            <a:avLst/>
          </a:prstGeom>
          <a:noFill/>
        </p:spPr>
        <p:txBody>
          <a:bodyPr wrap="square" rtlCol="0">
            <a:spAutoFit/>
          </a:bodyPr>
          <a:lstStyle/>
          <a:p>
            <a:pPr algn="ctr"/>
            <a:r>
              <a:rPr lang="pt-BR" sz="6500" dirty="0">
                <a:latin typeface="Josefin Sans" pitchFamily="2" charset="0"/>
                <a:cs typeface="Times New Roman" pitchFamily="18" charset="0"/>
              </a:rPr>
              <a:t>Participante</a:t>
            </a:r>
          </a:p>
          <a:p>
            <a:pPr algn="ctr"/>
            <a:r>
              <a:rPr lang="pt-BR" sz="6500" dirty="0">
                <a:latin typeface="Josefin Sans" pitchFamily="2" charset="0"/>
                <a:cs typeface="Times New Roman" pitchFamily="18" charset="0"/>
              </a:rPr>
              <a:t>x</a:t>
            </a:r>
          </a:p>
          <a:p>
            <a:pPr algn="ctr"/>
            <a:r>
              <a:rPr lang="pt-BR" sz="6500" dirty="0">
                <a:latin typeface="Josefin Sans" pitchFamily="2" charset="0"/>
                <a:cs typeface="Times New Roman" pitchFamily="18" charset="0"/>
              </a:rPr>
              <a:t>Carona [adesão]      </a:t>
            </a:r>
          </a:p>
        </p:txBody>
      </p:sp>
    </p:spTree>
    <p:extLst>
      <p:ext uri="{BB962C8B-B14F-4D97-AF65-F5344CB8AC3E}">
        <p14:creationId xmlns:p14="http://schemas.microsoft.com/office/powerpoint/2010/main" val="365181335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cxnSp>
        <p:nvCxnSpPr>
          <p:cNvPr id="870" name="Google Shape;870;p66"/>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8D5D15D-5C9C-448C-9AC3-B5920070918D}"/>
              </a:ext>
            </a:extLst>
          </p:cNvPr>
          <p:cNvSpPr txBox="1"/>
          <p:nvPr/>
        </p:nvSpPr>
        <p:spPr>
          <a:xfrm>
            <a:off x="2751839" y="1931932"/>
            <a:ext cx="5400595"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PRÉ-QUALIFICAÇÃO</a:t>
            </a:r>
          </a:p>
        </p:txBody>
      </p:sp>
    </p:spTree>
    <p:extLst>
      <p:ext uri="{BB962C8B-B14F-4D97-AF65-F5344CB8AC3E}">
        <p14:creationId xmlns:p14="http://schemas.microsoft.com/office/powerpoint/2010/main" val="28953514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1048715" name="CaixaDeTexto 1"/>
          <p:cNvSpPr txBox="1"/>
          <p:nvPr/>
        </p:nvSpPr>
        <p:spPr>
          <a:xfrm>
            <a:off x="751877" y="193204"/>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PRÉ-QUALIFICAÇÃO</a:t>
            </a:r>
          </a:p>
        </p:txBody>
      </p:sp>
      <p:sp>
        <p:nvSpPr>
          <p:cNvPr id="5" name="CaixaDeTexto 4">
            <a:extLst>
              <a:ext uri="{FF2B5EF4-FFF2-40B4-BE49-F238E27FC236}">
                <a16:creationId xmlns:a16="http://schemas.microsoft.com/office/drawing/2014/main" id="{9DABEE11-845B-4680-8763-6F9906E3BFB5}"/>
              </a:ext>
            </a:extLst>
          </p:cNvPr>
          <p:cNvSpPr txBox="1"/>
          <p:nvPr/>
        </p:nvSpPr>
        <p:spPr>
          <a:xfrm>
            <a:off x="323528" y="913284"/>
            <a:ext cx="8496943" cy="3539430"/>
          </a:xfrm>
          <a:prstGeom prst="rect">
            <a:avLst/>
          </a:prstGeom>
          <a:noFill/>
        </p:spPr>
        <p:txBody>
          <a:bodyPr wrap="square" rtlCol="0">
            <a:spAutoFit/>
          </a:bodyPr>
          <a:lstStyle/>
          <a:p>
            <a:pPr marL="285750" indent="-285750" algn="just">
              <a:buFontTx/>
              <a:buChar char="-"/>
            </a:pPr>
            <a:r>
              <a:rPr lang="pt-BR" sz="2500" dirty="0">
                <a:effectLst/>
                <a:latin typeface="Times New Roman" panose="02020603050405020304" pitchFamily="18" charset="0"/>
                <a:cs typeface="Times New Roman" panose="02020603050405020304" pitchFamily="18" charset="0"/>
              </a:rPr>
              <a:t>poderão ser dispensados os documentos que já constarem no CRC/SICAF; </a:t>
            </a:r>
          </a:p>
          <a:p>
            <a:pPr marL="342900" indent="-342900" algn="just">
              <a:buFontTx/>
              <a:buChar char="-"/>
            </a:pPr>
            <a:endParaRPr lang="pt-BR" sz="2500" dirty="0">
              <a:effectLst/>
              <a:latin typeface="Times New Roman" panose="02020603050405020304" pitchFamily="18" charset="0"/>
              <a:cs typeface="Times New Roman" panose="02020603050405020304" pitchFamily="18" charset="0"/>
            </a:endParaRPr>
          </a:p>
          <a:p>
            <a:pPr marL="285750" indent="-285750" algn="just">
              <a:buFontTx/>
              <a:buChar char="-"/>
            </a:pPr>
            <a:r>
              <a:rPr lang="pt-BR" sz="2500" dirty="0">
                <a:effectLst/>
                <a:latin typeface="Times New Roman" panose="02020603050405020304" pitchFamily="18" charset="0"/>
                <a:cs typeface="Times New Roman" panose="02020603050405020304" pitchFamily="18" charset="0"/>
              </a:rPr>
              <a:t>quando aberta a bens: poderá ser exigida a comprovação de qualidade;</a:t>
            </a:r>
          </a:p>
          <a:p>
            <a:pPr marL="342900" indent="-342900" algn="just">
              <a:buFontTx/>
              <a:buChar char="-"/>
            </a:pPr>
            <a:endParaRPr lang="pt-BR" sz="2500" dirty="0">
              <a:effectLst/>
              <a:latin typeface="Times New Roman" panose="02020603050405020304" pitchFamily="18" charset="0"/>
              <a:cs typeface="Times New Roman" panose="02020603050405020304" pitchFamily="18" charset="0"/>
            </a:endParaRPr>
          </a:p>
          <a:p>
            <a:pPr marL="285750" indent="-285750" algn="just">
              <a:buFontTx/>
              <a:buChar char="-"/>
            </a:pPr>
            <a:r>
              <a:rPr lang="pt-BR" sz="2500" dirty="0">
                <a:effectLst/>
                <a:latin typeface="Times New Roman" panose="02020603050405020304" pitchFamily="18" charset="0"/>
                <a:cs typeface="Times New Roman" panose="02020603050405020304" pitchFamily="18" charset="0"/>
              </a:rPr>
              <a:t>ficará permanentemente aberto para a inscrição de interessados;</a:t>
            </a:r>
          </a:p>
          <a:p>
            <a:pPr marL="342900" indent="-342900" algn="just">
              <a:buFontTx/>
              <a:buChar char="-"/>
            </a:pPr>
            <a:endParaRPr lang="pt-BR" sz="2400" dirty="0">
              <a:effectLst/>
            </a:endParaRPr>
          </a:p>
        </p:txBody>
      </p:sp>
    </p:spTree>
    <p:extLst>
      <p:ext uri="{BB962C8B-B14F-4D97-AF65-F5344CB8AC3E}">
        <p14:creationId xmlns:p14="http://schemas.microsoft.com/office/powerpoint/2010/main" val="18267289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cxnSp>
        <p:nvCxnSpPr>
          <p:cNvPr id="870" name="Google Shape;870;p66"/>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8D5D15D-5C9C-448C-9AC3-B5920070918D}"/>
              </a:ext>
            </a:extLst>
          </p:cNvPr>
          <p:cNvSpPr txBox="1"/>
          <p:nvPr/>
        </p:nvSpPr>
        <p:spPr>
          <a:xfrm>
            <a:off x="4067944" y="1931932"/>
            <a:ext cx="1244097"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PMI</a:t>
            </a:r>
          </a:p>
        </p:txBody>
      </p:sp>
    </p:spTree>
    <p:extLst>
      <p:ext uri="{BB962C8B-B14F-4D97-AF65-F5344CB8AC3E}">
        <p14:creationId xmlns:p14="http://schemas.microsoft.com/office/powerpoint/2010/main" val="34220228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1048715" name="CaixaDeTexto 1"/>
          <p:cNvSpPr txBox="1"/>
          <p:nvPr/>
        </p:nvSpPr>
        <p:spPr>
          <a:xfrm>
            <a:off x="542396" y="480348"/>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PMI</a:t>
            </a:r>
          </a:p>
        </p:txBody>
      </p:sp>
      <p:sp>
        <p:nvSpPr>
          <p:cNvPr id="3" name="CaixaDeTexto 2">
            <a:extLst>
              <a:ext uri="{FF2B5EF4-FFF2-40B4-BE49-F238E27FC236}">
                <a16:creationId xmlns:a16="http://schemas.microsoft.com/office/drawing/2014/main" id="{CFCE593C-BB8B-46DE-BAE6-1BD93A379B33}"/>
              </a:ext>
            </a:extLst>
          </p:cNvPr>
          <p:cNvSpPr txBox="1"/>
          <p:nvPr/>
        </p:nvSpPr>
        <p:spPr>
          <a:xfrm>
            <a:off x="323528" y="914442"/>
            <a:ext cx="8496944" cy="4154984"/>
          </a:xfrm>
          <a:prstGeom prst="rect">
            <a:avLst/>
          </a:prstGeom>
          <a:noFill/>
        </p:spPr>
        <p:txBody>
          <a:bodyPr wrap="square" rtlCol="0">
            <a:spAutoFit/>
          </a:bodyPr>
          <a:lstStyle/>
          <a:p>
            <a:pPr algn="ctr"/>
            <a:r>
              <a:rPr lang="pt-BR" sz="2400" i="1" dirty="0">
                <a:solidFill>
                  <a:srgbClr val="FF0000"/>
                </a:solidFill>
                <a:latin typeface="Times New Roman" panose="02020603050405020304" pitchFamily="18" charset="0"/>
                <a:cs typeface="Times New Roman" panose="02020603050405020304" pitchFamily="18" charset="0"/>
              </a:rPr>
              <a:t>Histórico</a:t>
            </a:r>
          </a:p>
          <a:p>
            <a:pPr algn="ctr"/>
            <a:endParaRPr lang="pt-BR" sz="2400" i="1" dirty="0">
              <a:solidFill>
                <a:srgbClr val="FF0000"/>
              </a:solidFill>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Lei 13.019/14: Procedimento de Manifestação de Interesse Social;</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Chamadas Públicas [8.666 - diante do recebimento de propostas];</a:t>
            </a:r>
          </a:p>
          <a:p>
            <a:endParaRPr lang="pt-BR"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Oficialização dos diálogos com particulares;</a:t>
            </a:r>
          </a:p>
          <a:p>
            <a:endParaRPr lang="pt-BR"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PMI e Diálogo competitivo: a quebra da ideia de que a “Administração sabe e possui tudo”.</a:t>
            </a:r>
          </a:p>
          <a:p>
            <a:endParaRPr lang="pt-B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97921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4" name="object 10"/>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3" name="CaixaDeTexto 2">
            <a:extLst>
              <a:ext uri="{FF2B5EF4-FFF2-40B4-BE49-F238E27FC236}">
                <a16:creationId xmlns:a16="http://schemas.microsoft.com/office/drawing/2014/main" id="{CFCE593C-BB8B-46DE-BAE6-1BD93A379B33}"/>
              </a:ext>
            </a:extLst>
          </p:cNvPr>
          <p:cNvSpPr txBox="1"/>
          <p:nvPr/>
        </p:nvSpPr>
        <p:spPr>
          <a:xfrm>
            <a:off x="784709" y="1111290"/>
            <a:ext cx="8059209" cy="3046988"/>
          </a:xfrm>
          <a:prstGeom prst="rect">
            <a:avLst/>
          </a:prstGeom>
          <a:noFill/>
        </p:spPr>
        <p:txBody>
          <a:bodyPr wrap="square" rtlCol="0">
            <a:spAutoFit/>
          </a:bodyPr>
          <a:lstStyle/>
          <a:p>
            <a:pPr algn="just"/>
            <a:endParaRPr lang="pt-BR" sz="2400" i="1" dirty="0">
              <a:latin typeface="Times New Roman" panose="02020603050405020304" pitchFamily="18" charset="0"/>
              <a:cs typeface="Times New Roman" panose="02020603050405020304" pitchFamily="18" charset="0"/>
            </a:endParaRPr>
          </a:p>
          <a:p>
            <a:pPr algn="just"/>
            <a:r>
              <a:rPr lang="pt-BR" sz="2400" i="1" dirty="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Desobrigação de se contratar ou licitar [e remunerar];</a:t>
            </a:r>
          </a:p>
          <a:p>
            <a:pPr algn="just"/>
            <a:endParaRPr lang="pt-BR"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Justificativas pela escolha;</a:t>
            </a:r>
          </a:p>
          <a:p>
            <a:pPr algn="just"/>
            <a:endParaRPr lang="pt-BR" sz="2400" dirty="0">
              <a:latin typeface="Times New Roman" panose="02020603050405020304" pitchFamily="18" charset="0"/>
              <a:cs typeface="Times New Roman" panose="02020603050405020304" pitchFamily="18" charset="0"/>
            </a:endParaRPr>
          </a:p>
          <a:p>
            <a:pPr algn="just"/>
            <a:r>
              <a:rPr lang="pt-BR" sz="2400" dirty="0">
                <a:latin typeface="Times New Roman" panose="02020603050405020304" pitchFamily="18" charset="0"/>
                <a:cs typeface="Times New Roman" panose="02020603050405020304" pitchFamily="18" charset="0"/>
              </a:rPr>
              <a:t>- ausência de custos pelos projetos.</a:t>
            </a:r>
          </a:p>
          <a:p>
            <a:endParaRPr lang="pt-BR" sz="2400" dirty="0">
              <a:latin typeface="Times New Roman" panose="02020603050405020304" pitchFamily="18" charset="0"/>
              <a:cs typeface="Times New Roman" panose="02020603050405020304" pitchFamily="18" charset="0"/>
            </a:endParaRPr>
          </a:p>
          <a:p>
            <a:endParaRPr lang="pt-BR" sz="2400" dirty="0">
              <a:latin typeface="Times New Roman" panose="02020603050405020304" pitchFamily="18" charset="0"/>
              <a:cs typeface="Times New Roman" panose="02020603050405020304" pitchFamily="18" charset="0"/>
            </a:endParaRPr>
          </a:p>
        </p:txBody>
      </p:sp>
      <p:sp>
        <p:nvSpPr>
          <p:cNvPr id="2" name="CaixaDeTexto 1">
            <a:extLst>
              <a:ext uri="{FF2B5EF4-FFF2-40B4-BE49-F238E27FC236}">
                <a16:creationId xmlns:a16="http://schemas.microsoft.com/office/drawing/2014/main" id="{27419153-F113-DC6E-D17D-6266108E96E4}"/>
              </a:ext>
            </a:extLst>
          </p:cNvPr>
          <p:cNvSpPr txBox="1"/>
          <p:nvPr/>
        </p:nvSpPr>
        <p:spPr>
          <a:xfrm>
            <a:off x="467544" y="480348"/>
            <a:ext cx="8059208" cy="630942"/>
          </a:xfrm>
          <a:prstGeom prst="rect">
            <a:avLst/>
          </a:prstGeom>
          <a:noFill/>
        </p:spPr>
        <p:txBody>
          <a:bodyPr wrap="square" rtlCol="0">
            <a:spAutoFit/>
          </a:bodyPr>
          <a:lstStyle/>
          <a:p>
            <a:pPr algn="ctr"/>
            <a:r>
              <a:rPr lang="pt-BR" sz="3500" dirty="0">
                <a:solidFill>
                  <a:srgbClr val="FF0000"/>
                </a:solidFill>
                <a:latin typeface="Times New Roman" pitchFamily="18" charset="0"/>
                <a:cs typeface="Times New Roman" pitchFamily="18" charset="0"/>
              </a:rPr>
              <a:t>PMI</a:t>
            </a:r>
            <a:endParaRPr lang="pt-BR" sz="25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9278397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868">
          <a:extLst>
            <a:ext uri="{FF2B5EF4-FFF2-40B4-BE49-F238E27FC236}">
              <a16:creationId xmlns:a16="http://schemas.microsoft.com/office/drawing/2014/main" id="{67668079-596B-C8FB-1409-74C8A919E461}"/>
            </a:ext>
          </a:extLst>
        </p:cNvPr>
        <p:cNvGrpSpPr/>
        <p:nvPr/>
      </p:nvGrpSpPr>
      <p:grpSpPr>
        <a:xfrm>
          <a:off x="0" y="0"/>
          <a:ext cx="0" cy="0"/>
          <a:chOff x="0" y="0"/>
          <a:chExt cx="0" cy="0"/>
        </a:xfrm>
      </p:grpSpPr>
      <p:cxnSp>
        <p:nvCxnSpPr>
          <p:cNvPr id="870" name="Google Shape;870;p66">
            <a:extLst>
              <a:ext uri="{FF2B5EF4-FFF2-40B4-BE49-F238E27FC236}">
                <a16:creationId xmlns:a16="http://schemas.microsoft.com/office/drawing/2014/main" id="{B8B1B28F-62C1-F5C9-5195-77A39B67291A}"/>
              </a:ext>
            </a:extLst>
          </p:cNvPr>
          <p:cNvCxnSpPr/>
          <p:nvPr/>
        </p:nvCxnSpPr>
        <p:spPr>
          <a:xfrm>
            <a:off x="794133" y="1017334"/>
            <a:ext cx="0" cy="904063"/>
          </a:xfrm>
          <a:prstGeom prst="straightConnector1">
            <a:avLst/>
          </a:prstGeom>
          <a:noFill/>
          <a:ln w="76200" cap="flat" cmpd="sng">
            <a:solidFill>
              <a:srgbClr val="FF0000"/>
            </a:solidFill>
            <a:prstDash val="solid"/>
            <a:round/>
            <a:headEnd type="none" w="med" len="med"/>
            <a:tailEnd type="none" w="med" len="med"/>
          </a:ln>
        </p:spPr>
      </p:cxnSp>
      <p:cxnSp>
        <p:nvCxnSpPr>
          <p:cNvPr id="6" name="Conector reto 5">
            <a:extLst>
              <a:ext uri="{FF2B5EF4-FFF2-40B4-BE49-F238E27FC236}">
                <a16:creationId xmlns:a16="http://schemas.microsoft.com/office/drawing/2014/main" id="{ECD85A0F-2FC0-F221-E155-BC680DB2C281}"/>
              </a:ext>
            </a:extLst>
          </p:cNvPr>
          <p:cNvCxnSpPr/>
          <p:nvPr/>
        </p:nvCxnSpPr>
        <p:spPr>
          <a:xfrm>
            <a:off x="7092280" y="4945732"/>
            <a:ext cx="168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CaixaDeTexto 1">
            <a:extLst>
              <a:ext uri="{FF2B5EF4-FFF2-40B4-BE49-F238E27FC236}">
                <a16:creationId xmlns:a16="http://schemas.microsoft.com/office/drawing/2014/main" id="{72B7C478-F8E2-2B68-C916-9371D114AEB1}"/>
              </a:ext>
            </a:extLst>
          </p:cNvPr>
          <p:cNvSpPr txBox="1"/>
          <p:nvPr/>
        </p:nvSpPr>
        <p:spPr>
          <a:xfrm>
            <a:off x="2267744" y="1921397"/>
            <a:ext cx="5076056" cy="630942"/>
          </a:xfrm>
          <a:prstGeom prst="rect">
            <a:avLst/>
          </a:prstGeom>
          <a:noFill/>
        </p:spPr>
        <p:txBody>
          <a:bodyPr wrap="square" rtlCol="0">
            <a:spAutoFit/>
          </a:bodyPr>
          <a:lstStyle/>
          <a:p>
            <a:r>
              <a:rPr lang="pt-BR" sz="3500" b="1" dirty="0">
                <a:latin typeface="Times New Roman" panose="02020603050405020304" pitchFamily="18" charset="0"/>
                <a:cs typeface="Times New Roman" panose="02020603050405020304" pitchFamily="18" charset="0"/>
              </a:rPr>
              <a:t>TEMAS PERTINENTES</a:t>
            </a:r>
          </a:p>
        </p:txBody>
      </p:sp>
    </p:spTree>
    <p:extLst>
      <p:ext uri="{BB962C8B-B14F-4D97-AF65-F5344CB8AC3E}">
        <p14:creationId xmlns:p14="http://schemas.microsoft.com/office/powerpoint/2010/main" val="42406965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F4A2A-EE83-7464-86DF-DCD0B8B99246}"/>
            </a:ext>
          </a:extLst>
        </p:cNvPr>
        <p:cNvGrpSpPr/>
        <p:nvPr/>
      </p:nvGrpSpPr>
      <p:grpSpPr>
        <a:xfrm>
          <a:off x="0" y="0"/>
          <a:ext cx="0" cy="0"/>
          <a:chOff x="0" y="0"/>
          <a:chExt cx="0" cy="0"/>
        </a:xfrm>
      </p:grpSpPr>
      <p:sp>
        <p:nvSpPr>
          <p:cNvPr id="1048714" name="object 10">
            <a:extLst>
              <a:ext uri="{FF2B5EF4-FFF2-40B4-BE49-F238E27FC236}">
                <a16:creationId xmlns:a16="http://schemas.microsoft.com/office/drawing/2014/main" id="{FB9EDB1D-68EA-7D49-CE30-5EC68F25CB92}"/>
              </a:ext>
            </a:extLst>
          </p:cNvPr>
          <p:cNvSpPr txBox="1"/>
          <p:nvPr/>
        </p:nvSpPr>
        <p:spPr>
          <a:xfrm>
            <a:off x="1152204" y="1572955"/>
            <a:ext cx="3001393" cy="423193"/>
          </a:xfrm>
          <a:prstGeom prst="rect">
            <a:avLst/>
          </a:prstGeom>
        </p:spPr>
        <p:txBody>
          <a:bodyPr vert="horz" wrap="square" lIns="0" tIns="0" rIns="0" bIns="0" rtlCol="0">
            <a:spAutoFit/>
          </a:bodyPr>
          <a:lstStyle/>
          <a:p>
            <a:pPr>
              <a:lnSpc>
                <a:spcPct val="100000"/>
              </a:lnSpc>
            </a:pPr>
            <a:endParaRPr sz="1500" dirty="0">
              <a:latin typeface="Times New Roman"/>
              <a:cs typeface="Times New Roman"/>
            </a:endParaRPr>
          </a:p>
          <a:p>
            <a:pPr>
              <a:spcBef>
                <a:spcPts val="13"/>
              </a:spcBef>
            </a:pPr>
            <a:endParaRPr sz="1250" dirty="0">
              <a:latin typeface="Times New Roman"/>
              <a:cs typeface="Times New Roman"/>
            </a:endParaRPr>
          </a:p>
        </p:txBody>
      </p:sp>
      <p:sp>
        <p:nvSpPr>
          <p:cNvPr id="3" name="CaixaDeTexto 2">
            <a:extLst>
              <a:ext uri="{FF2B5EF4-FFF2-40B4-BE49-F238E27FC236}">
                <a16:creationId xmlns:a16="http://schemas.microsoft.com/office/drawing/2014/main" id="{6E611002-E508-8D4F-FE5D-94ED7BD8D8AE}"/>
              </a:ext>
            </a:extLst>
          </p:cNvPr>
          <p:cNvSpPr txBox="1"/>
          <p:nvPr/>
        </p:nvSpPr>
        <p:spPr>
          <a:xfrm>
            <a:off x="899592" y="193204"/>
            <a:ext cx="8059209" cy="6001643"/>
          </a:xfrm>
          <a:prstGeom prst="rect">
            <a:avLst/>
          </a:prstGeom>
          <a:noFill/>
        </p:spPr>
        <p:txBody>
          <a:bodyPr wrap="square" rtlCol="0">
            <a:spAutoFit/>
          </a:bodyPr>
          <a:lstStyle/>
          <a:p>
            <a:pPr algn="just"/>
            <a:endParaRPr lang="pt-BR" sz="2400" i="1" dirty="0">
              <a:latin typeface="Times New Roman" panose="02020603050405020304" pitchFamily="18" charset="0"/>
              <a:cs typeface="Times New Roman" panose="02020603050405020304" pitchFamily="18" charset="0"/>
            </a:endParaRPr>
          </a:p>
          <a:p>
            <a:pPr algn="just"/>
            <a:r>
              <a:rPr lang="pt-BR" sz="2400" i="1" dirty="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Importância e papel do gestor de contratos;</a:t>
            </a:r>
          </a:p>
          <a:p>
            <a:pPr algn="just"/>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Fracionamento de objeto;</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Item, lote ou grupo;</a:t>
            </a:r>
          </a:p>
          <a:p>
            <a:pPr algn="just"/>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Peças e serviços de manutenção;</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Compras centralizadas [todos os órgãos/secretarias];</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Inexigibilidade e pagamento antecipado;</a:t>
            </a:r>
          </a:p>
          <a:p>
            <a:pPr marL="342900" indent="-342900" algn="just">
              <a:buFontTx/>
              <a:buChar char="-"/>
            </a:pPr>
            <a:endParaRPr lang="pt-BR" sz="2400" dirty="0">
              <a:latin typeface="Times New Roman" panose="02020603050405020304" pitchFamily="18" charset="0"/>
              <a:cs typeface="Times New Roman" panose="02020603050405020304" pitchFamily="18" charset="0"/>
            </a:endParaRPr>
          </a:p>
          <a:p>
            <a:pPr marL="342900" indent="-342900" algn="just">
              <a:buFontTx/>
              <a:buChar char="-"/>
            </a:pPr>
            <a:r>
              <a:rPr lang="pt-BR" sz="2400" dirty="0">
                <a:latin typeface="Times New Roman" panose="02020603050405020304" pitchFamily="18" charset="0"/>
                <a:cs typeface="Times New Roman" panose="02020603050405020304" pitchFamily="18" charset="0"/>
              </a:rPr>
              <a:t>Obtenção de cotações com fornecedores.</a:t>
            </a:r>
          </a:p>
          <a:p>
            <a:endParaRPr lang="pt-BR" sz="2400" dirty="0">
              <a:latin typeface="Times New Roman" panose="02020603050405020304" pitchFamily="18" charset="0"/>
              <a:cs typeface="Times New Roman" panose="02020603050405020304" pitchFamily="18" charset="0"/>
            </a:endParaRPr>
          </a:p>
          <a:p>
            <a:endParaRPr lang="pt-B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3531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12BFA2FC-43E1-09BB-5029-193CE9218359}"/>
              </a:ext>
            </a:extLst>
          </p:cNvPr>
          <p:cNvSpPr>
            <a:spLocks noGrp="1"/>
          </p:cNvSpPr>
          <p:nvPr>
            <p:ph idx="1"/>
          </p:nvPr>
        </p:nvSpPr>
        <p:spPr/>
        <p:txBody>
          <a:bodyPr/>
          <a:lstStyle/>
          <a:p>
            <a:pPr marL="0" indent="0">
              <a:buNone/>
            </a:pPr>
            <a:r>
              <a:rPr lang="pt-BR" dirty="0">
                <a:latin typeface="Times New Roman" pitchFamily="18" charset="0"/>
                <a:cs typeface="Times New Roman" pitchFamily="18" charset="0"/>
              </a:rPr>
              <a:t>Rito comum – Art. 17</a:t>
            </a:r>
            <a:br>
              <a:rPr lang="pt-BR" dirty="0">
                <a:latin typeface="Times New Roman" pitchFamily="18" charset="0"/>
                <a:cs typeface="Times New Roman" pitchFamily="18" charset="0"/>
              </a:rPr>
            </a:br>
            <a:br>
              <a:rPr lang="pt-BR" dirty="0">
                <a:latin typeface="Times New Roman" pitchFamily="18" charset="0"/>
                <a:cs typeface="Times New Roman" pitchFamily="18" charset="0"/>
              </a:rPr>
            </a:br>
            <a:r>
              <a:rPr lang="pt-BR" dirty="0">
                <a:latin typeface="Times New Roman" pitchFamily="18" charset="0"/>
                <a:cs typeface="Times New Roman" pitchFamily="18" charset="0"/>
              </a:rPr>
              <a:t>Processo interno - Art. 18</a:t>
            </a:r>
            <a:br>
              <a:rPr lang="pt-BR" dirty="0">
                <a:latin typeface="Times New Roman" pitchFamily="18" charset="0"/>
                <a:cs typeface="Times New Roman" pitchFamily="18" charset="0"/>
              </a:rPr>
            </a:br>
            <a:br>
              <a:rPr lang="pt-BR" dirty="0">
                <a:latin typeface="Times New Roman" pitchFamily="18" charset="0"/>
                <a:cs typeface="Times New Roman" pitchFamily="18" charset="0"/>
              </a:rPr>
            </a:br>
            <a:r>
              <a:rPr lang="pt-BR" dirty="0">
                <a:latin typeface="Times New Roman" pitchFamily="18" charset="0"/>
                <a:cs typeface="Times New Roman" pitchFamily="18" charset="0"/>
              </a:rPr>
              <a:t>Compras diretas – art. 72</a:t>
            </a:r>
            <a:br>
              <a:rPr lang="pt-BR" dirty="0">
                <a:latin typeface="Times New Roman" pitchFamily="18" charset="0"/>
                <a:cs typeface="Times New Roman" pitchFamily="18" charset="0"/>
              </a:rPr>
            </a:br>
            <a:br>
              <a:rPr lang="pt-BR" dirty="0">
                <a:latin typeface="Times New Roman" pitchFamily="18" charset="0"/>
                <a:cs typeface="Times New Roman" pitchFamily="18" charset="0"/>
              </a:rPr>
            </a:br>
            <a:r>
              <a:rPr lang="pt-BR" dirty="0">
                <a:latin typeface="Times New Roman" pitchFamily="18" charset="0"/>
                <a:cs typeface="Times New Roman" pitchFamily="18" charset="0"/>
              </a:rPr>
              <a:t>Procedimentos aux. - regulamento</a:t>
            </a:r>
            <a:endParaRPr lang="pt-BR" dirty="0"/>
          </a:p>
        </p:txBody>
      </p:sp>
    </p:spTree>
    <p:extLst>
      <p:ext uri="{BB962C8B-B14F-4D97-AF65-F5344CB8AC3E}">
        <p14:creationId xmlns:p14="http://schemas.microsoft.com/office/powerpoint/2010/main" val="3582446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m 42" descr="1">
            <a:extLst>
              <a:ext uri="{FF2B5EF4-FFF2-40B4-BE49-F238E27FC236}">
                <a16:creationId xmlns:a16="http://schemas.microsoft.com/office/drawing/2014/main" id="{AE0AFD46-B1A0-F350-85B6-AAC55AC37F9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746067" y="-1751885"/>
            <a:ext cx="5715000" cy="9207132"/>
          </a:xfrm>
          <a:prstGeom prst="rect">
            <a:avLst/>
          </a:prstGeom>
          <a:solidFill>
            <a:schemeClr val="bg1"/>
          </a:solidFill>
          <a:ln>
            <a:noFill/>
          </a:ln>
        </p:spPr>
      </p:pic>
      <p:sp>
        <p:nvSpPr>
          <p:cNvPr id="4" name="Google Shape;7675;p63"/>
          <p:cNvSpPr/>
          <p:nvPr/>
        </p:nvSpPr>
        <p:spPr>
          <a:xfrm>
            <a:off x="1380852" y="1312241"/>
            <a:ext cx="312067" cy="288380"/>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rgbClr val="657E93"/>
          </a:solidFill>
          <a:ln>
            <a:solidFill>
              <a:srgbClr val="C00000"/>
            </a:solidFill>
          </a:ln>
        </p:spPr>
        <p:txBody>
          <a:bodyPr spcFirstLastPara="1" wrap="square" lIns="85849" tIns="85849" rIns="85849" bIns="85849" anchor="ctr" anchorCtr="0">
            <a:noAutofit/>
          </a:bodyPr>
          <a:lstStyle/>
          <a:p>
            <a:pPr defTabSz="858601">
              <a:defRPr/>
            </a:pPr>
            <a:endParaRPr sz="1667" kern="0">
              <a:solidFill>
                <a:srgbClr val="FF0000"/>
              </a:solidFill>
            </a:endParaRPr>
          </a:p>
        </p:txBody>
      </p:sp>
      <p:grpSp>
        <p:nvGrpSpPr>
          <p:cNvPr id="5" name="Google Shape;7676;p63"/>
          <p:cNvGrpSpPr/>
          <p:nvPr/>
        </p:nvGrpSpPr>
        <p:grpSpPr>
          <a:xfrm>
            <a:off x="1362758" y="1998717"/>
            <a:ext cx="312412" cy="288062"/>
            <a:chOff x="3303268" y="3817349"/>
            <a:chExt cx="346056" cy="345674"/>
          </a:xfrm>
        </p:grpSpPr>
        <p:sp>
          <p:nvSpPr>
            <p:cNvPr id="6" name="Google Shape;7677;p63"/>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7" name="Google Shape;7678;p63"/>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8" name="Google Shape;7679;p63"/>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9" name="Google Shape;7680;p63"/>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grpSp>
        <p:nvGrpSpPr>
          <p:cNvPr id="10" name="Google Shape;7701;p63"/>
          <p:cNvGrpSpPr/>
          <p:nvPr/>
        </p:nvGrpSpPr>
        <p:grpSpPr>
          <a:xfrm>
            <a:off x="1354223" y="2680046"/>
            <a:ext cx="312038" cy="288062"/>
            <a:chOff x="5549861" y="3817349"/>
            <a:chExt cx="345642" cy="345674"/>
          </a:xfrm>
        </p:grpSpPr>
        <p:sp>
          <p:nvSpPr>
            <p:cNvPr id="11" name="Google Shape;7702;p63"/>
            <p:cNvSpPr/>
            <p:nvPr/>
          </p:nvSpPr>
          <p:spPr>
            <a:xfrm>
              <a:off x="5549861" y="3817349"/>
              <a:ext cx="345642" cy="345674"/>
            </a:xfrm>
            <a:custGeom>
              <a:avLst/>
              <a:gdLst/>
              <a:ahLst/>
              <a:cxnLst/>
              <a:rect l="l" t="t" r="r" b="b"/>
              <a:pathLst>
                <a:path w="10859" h="10860" extrusionOk="0">
                  <a:moveTo>
                    <a:pt x="5429" y="334"/>
                  </a:moveTo>
                  <a:cubicBezTo>
                    <a:pt x="8239" y="334"/>
                    <a:pt x="10513" y="2608"/>
                    <a:pt x="10513" y="5430"/>
                  </a:cubicBezTo>
                  <a:cubicBezTo>
                    <a:pt x="10513" y="8240"/>
                    <a:pt x="8227" y="10514"/>
                    <a:pt x="5429" y="10514"/>
                  </a:cubicBezTo>
                  <a:cubicBezTo>
                    <a:pt x="2619" y="10514"/>
                    <a:pt x="333" y="8240"/>
                    <a:pt x="333" y="5430"/>
                  </a:cubicBezTo>
                  <a:cubicBezTo>
                    <a:pt x="333" y="2608"/>
                    <a:pt x="2619" y="334"/>
                    <a:pt x="5429" y="334"/>
                  </a:cubicBezTo>
                  <a:close/>
                  <a:moveTo>
                    <a:pt x="5429" y="1"/>
                  </a:moveTo>
                  <a:cubicBezTo>
                    <a:pt x="3989" y="1"/>
                    <a:pt x="2619" y="560"/>
                    <a:pt x="1584" y="1584"/>
                  </a:cubicBezTo>
                  <a:cubicBezTo>
                    <a:pt x="560" y="2620"/>
                    <a:pt x="0" y="3989"/>
                    <a:pt x="0" y="5430"/>
                  </a:cubicBezTo>
                  <a:cubicBezTo>
                    <a:pt x="0" y="6871"/>
                    <a:pt x="560" y="8240"/>
                    <a:pt x="1584" y="9264"/>
                  </a:cubicBezTo>
                  <a:cubicBezTo>
                    <a:pt x="2619" y="10300"/>
                    <a:pt x="3989" y="10859"/>
                    <a:pt x="5429" y="10859"/>
                  </a:cubicBezTo>
                  <a:cubicBezTo>
                    <a:pt x="6870" y="10859"/>
                    <a:pt x="8239" y="10300"/>
                    <a:pt x="9263" y="9264"/>
                  </a:cubicBezTo>
                  <a:cubicBezTo>
                    <a:pt x="10299" y="8240"/>
                    <a:pt x="10859" y="6871"/>
                    <a:pt x="10859" y="5430"/>
                  </a:cubicBezTo>
                  <a:cubicBezTo>
                    <a:pt x="10859" y="3989"/>
                    <a:pt x="10299" y="2620"/>
                    <a:pt x="9263" y="1584"/>
                  </a:cubicBezTo>
                  <a:cubicBezTo>
                    <a:pt x="8239" y="560"/>
                    <a:pt x="6870" y="1"/>
                    <a:pt x="542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12" name="Google Shape;7703;p63"/>
            <p:cNvSpPr/>
            <p:nvPr/>
          </p:nvSpPr>
          <p:spPr>
            <a:xfrm>
              <a:off x="5590763" y="3890208"/>
              <a:ext cx="262661" cy="200052"/>
            </a:xfrm>
            <a:custGeom>
              <a:avLst/>
              <a:gdLst/>
              <a:ahLst/>
              <a:cxnLst/>
              <a:rect l="l" t="t" r="r" b="b"/>
              <a:pathLst>
                <a:path w="8252" h="6285" extrusionOk="0">
                  <a:moveTo>
                    <a:pt x="4123" y="1"/>
                  </a:moveTo>
                  <a:cubicBezTo>
                    <a:pt x="3010" y="1"/>
                    <a:pt x="1900" y="63"/>
                    <a:pt x="799" y="188"/>
                  </a:cubicBezTo>
                  <a:cubicBezTo>
                    <a:pt x="513" y="224"/>
                    <a:pt x="287" y="450"/>
                    <a:pt x="239" y="712"/>
                  </a:cubicBezTo>
                  <a:cubicBezTo>
                    <a:pt x="1" y="2319"/>
                    <a:pt x="1" y="3963"/>
                    <a:pt x="239" y="5570"/>
                  </a:cubicBezTo>
                  <a:cubicBezTo>
                    <a:pt x="287" y="5844"/>
                    <a:pt x="513" y="6058"/>
                    <a:pt x="799" y="6082"/>
                  </a:cubicBezTo>
                  <a:cubicBezTo>
                    <a:pt x="1894" y="6201"/>
                    <a:pt x="3013" y="6284"/>
                    <a:pt x="4132" y="6284"/>
                  </a:cubicBezTo>
                  <a:cubicBezTo>
                    <a:pt x="4609" y="6284"/>
                    <a:pt x="5085" y="6260"/>
                    <a:pt x="5561" y="6249"/>
                  </a:cubicBezTo>
                  <a:cubicBezTo>
                    <a:pt x="5644" y="6249"/>
                    <a:pt x="5716" y="6177"/>
                    <a:pt x="5716" y="6070"/>
                  </a:cubicBezTo>
                  <a:cubicBezTo>
                    <a:pt x="5716" y="5963"/>
                    <a:pt x="5633" y="5891"/>
                    <a:pt x="5537" y="5891"/>
                  </a:cubicBezTo>
                  <a:cubicBezTo>
                    <a:pt x="5051" y="5914"/>
                    <a:pt x="4564" y="5925"/>
                    <a:pt x="4076" y="5925"/>
                  </a:cubicBezTo>
                  <a:cubicBezTo>
                    <a:pt x="2998" y="5925"/>
                    <a:pt x="1916" y="5868"/>
                    <a:pt x="834" y="5737"/>
                  </a:cubicBezTo>
                  <a:cubicBezTo>
                    <a:pt x="715" y="5725"/>
                    <a:pt x="620" y="5641"/>
                    <a:pt x="596" y="5498"/>
                  </a:cubicBezTo>
                  <a:cubicBezTo>
                    <a:pt x="382" y="3927"/>
                    <a:pt x="382" y="2319"/>
                    <a:pt x="596" y="736"/>
                  </a:cubicBezTo>
                  <a:cubicBezTo>
                    <a:pt x="620" y="617"/>
                    <a:pt x="715" y="522"/>
                    <a:pt x="834" y="498"/>
                  </a:cubicBezTo>
                  <a:cubicBezTo>
                    <a:pt x="1942" y="379"/>
                    <a:pt x="3037" y="319"/>
                    <a:pt x="4144" y="319"/>
                  </a:cubicBezTo>
                  <a:cubicBezTo>
                    <a:pt x="5240" y="319"/>
                    <a:pt x="6347" y="379"/>
                    <a:pt x="7442" y="498"/>
                  </a:cubicBezTo>
                  <a:cubicBezTo>
                    <a:pt x="7561" y="522"/>
                    <a:pt x="7669" y="605"/>
                    <a:pt x="7680" y="736"/>
                  </a:cubicBezTo>
                  <a:cubicBezTo>
                    <a:pt x="7907" y="2319"/>
                    <a:pt x="7907" y="3927"/>
                    <a:pt x="7680" y="5498"/>
                  </a:cubicBezTo>
                  <a:cubicBezTo>
                    <a:pt x="7669" y="5617"/>
                    <a:pt x="7561" y="5725"/>
                    <a:pt x="7442" y="5737"/>
                  </a:cubicBezTo>
                  <a:cubicBezTo>
                    <a:pt x="7085" y="5784"/>
                    <a:pt x="6752" y="5820"/>
                    <a:pt x="6395" y="5844"/>
                  </a:cubicBezTo>
                  <a:cubicBezTo>
                    <a:pt x="6299" y="5844"/>
                    <a:pt x="6228" y="5927"/>
                    <a:pt x="6228" y="6010"/>
                  </a:cubicBezTo>
                  <a:cubicBezTo>
                    <a:pt x="6228" y="6110"/>
                    <a:pt x="6299" y="6178"/>
                    <a:pt x="6386" y="6178"/>
                  </a:cubicBezTo>
                  <a:cubicBezTo>
                    <a:pt x="6393" y="6178"/>
                    <a:pt x="6399" y="6178"/>
                    <a:pt x="6406" y="6177"/>
                  </a:cubicBezTo>
                  <a:cubicBezTo>
                    <a:pt x="6764" y="6141"/>
                    <a:pt x="7121" y="6118"/>
                    <a:pt x="7478" y="6070"/>
                  </a:cubicBezTo>
                  <a:cubicBezTo>
                    <a:pt x="7764" y="6034"/>
                    <a:pt x="7978" y="5820"/>
                    <a:pt x="8026" y="5546"/>
                  </a:cubicBezTo>
                  <a:cubicBezTo>
                    <a:pt x="8252" y="3963"/>
                    <a:pt x="8252" y="2319"/>
                    <a:pt x="8014" y="712"/>
                  </a:cubicBezTo>
                  <a:cubicBezTo>
                    <a:pt x="7966" y="426"/>
                    <a:pt x="7740" y="224"/>
                    <a:pt x="7466" y="188"/>
                  </a:cubicBezTo>
                  <a:cubicBezTo>
                    <a:pt x="6353" y="63"/>
                    <a:pt x="5237" y="1"/>
                    <a:pt x="412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13" name="Google Shape;7704;p63"/>
            <p:cNvSpPr/>
            <p:nvPr/>
          </p:nvSpPr>
          <p:spPr>
            <a:xfrm>
              <a:off x="5680587" y="3935024"/>
              <a:ext cx="105389" cy="110514"/>
            </a:xfrm>
            <a:custGeom>
              <a:avLst/>
              <a:gdLst/>
              <a:ahLst/>
              <a:cxnLst/>
              <a:rect l="l" t="t" r="r" b="b"/>
              <a:pathLst>
                <a:path w="3311" h="3472" extrusionOk="0">
                  <a:moveTo>
                    <a:pt x="334" y="447"/>
                  </a:moveTo>
                  <a:lnTo>
                    <a:pt x="2763" y="1733"/>
                  </a:lnTo>
                  <a:lnTo>
                    <a:pt x="334" y="3007"/>
                  </a:lnTo>
                  <a:lnTo>
                    <a:pt x="334" y="447"/>
                  </a:lnTo>
                  <a:close/>
                  <a:moveTo>
                    <a:pt x="163" y="1"/>
                  </a:moveTo>
                  <a:cubicBezTo>
                    <a:pt x="135" y="1"/>
                    <a:pt x="108" y="7"/>
                    <a:pt x="84" y="18"/>
                  </a:cubicBezTo>
                  <a:cubicBezTo>
                    <a:pt x="36" y="54"/>
                    <a:pt x="1" y="114"/>
                    <a:pt x="1" y="173"/>
                  </a:cubicBezTo>
                  <a:lnTo>
                    <a:pt x="1" y="3293"/>
                  </a:lnTo>
                  <a:cubicBezTo>
                    <a:pt x="1" y="3352"/>
                    <a:pt x="24" y="3412"/>
                    <a:pt x="84" y="3447"/>
                  </a:cubicBezTo>
                  <a:cubicBezTo>
                    <a:pt x="120" y="3459"/>
                    <a:pt x="144" y="3471"/>
                    <a:pt x="179" y="3471"/>
                  </a:cubicBezTo>
                  <a:cubicBezTo>
                    <a:pt x="203" y="3471"/>
                    <a:pt x="239" y="3471"/>
                    <a:pt x="251" y="3459"/>
                  </a:cubicBezTo>
                  <a:lnTo>
                    <a:pt x="3227" y="1900"/>
                  </a:lnTo>
                  <a:cubicBezTo>
                    <a:pt x="3287" y="1864"/>
                    <a:pt x="3311" y="1804"/>
                    <a:pt x="3311" y="1745"/>
                  </a:cubicBezTo>
                  <a:cubicBezTo>
                    <a:pt x="3311" y="1673"/>
                    <a:pt x="3287" y="1614"/>
                    <a:pt x="3227" y="1578"/>
                  </a:cubicBezTo>
                  <a:lnTo>
                    <a:pt x="251" y="18"/>
                  </a:lnTo>
                  <a:cubicBezTo>
                    <a:pt x="221" y="7"/>
                    <a:pt x="191" y="1"/>
                    <a:pt x="16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sp>
        <p:nvSpPr>
          <p:cNvPr id="14" name="CaixaDeTexto 13"/>
          <p:cNvSpPr txBox="1"/>
          <p:nvPr/>
        </p:nvSpPr>
        <p:spPr>
          <a:xfrm>
            <a:off x="1744911" y="1308864"/>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a:t>
            </a:r>
          </a:p>
        </p:txBody>
      </p:sp>
      <p:sp>
        <p:nvSpPr>
          <p:cNvPr id="15" name="CaixaDeTexto 14"/>
          <p:cNvSpPr txBox="1"/>
          <p:nvPr/>
        </p:nvSpPr>
        <p:spPr>
          <a:xfrm>
            <a:off x="1776411" y="1998718"/>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@gepamconsultoria </a:t>
            </a:r>
          </a:p>
        </p:txBody>
      </p:sp>
      <p:sp>
        <p:nvSpPr>
          <p:cNvPr id="16" name="CaixaDeTexto 15"/>
          <p:cNvSpPr txBox="1"/>
          <p:nvPr/>
        </p:nvSpPr>
        <p:spPr>
          <a:xfrm>
            <a:off x="1752181" y="2680056"/>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 – Gestão Pública</a:t>
            </a:r>
          </a:p>
        </p:txBody>
      </p:sp>
      <p:grpSp>
        <p:nvGrpSpPr>
          <p:cNvPr id="17" name="Google Shape;7604;p63"/>
          <p:cNvGrpSpPr/>
          <p:nvPr/>
        </p:nvGrpSpPr>
        <p:grpSpPr>
          <a:xfrm>
            <a:off x="1372717" y="3363700"/>
            <a:ext cx="311722" cy="285516"/>
            <a:chOff x="5618805" y="2440924"/>
            <a:chExt cx="345292" cy="342618"/>
          </a:xfrm>
        </p:grpSpPr>
        <p:sp>
          <p:nvSpPr>
            <p:cNvPr id="18" name="Google Shape;7605;p63"/>
            <p:cNvSpPr/>
            <p:nvPr/>
          </p:nvSpPr>
          <p:spPr>
            <a:xfrm>
              <a:off x="5742751" y="2440924"/>
              <a:ext cx="221346" cy="222110"/>
            </a:xfrm>
            <a:custGeom>
              <a:avLst/>
              <a:gdLst/>
              <a:ahLst/>
              <a:cxnLst/>
              <a:rect l="l" t="t" r="r" b="b"/>
              <a:pathLst>
                <a:path w="6954" h="6978" extrusionOk="0">
                  <a:moveTo>
                    <a:pt x="3477" y="346"/>
                  </a:moveTo>
                  <a:cubicBezTo>
                    <a:pt x="5203" y="346"/>
                    <a:pt x="6596" y="1453"/>
                    <a:pt x="6596" y="2798"/>
                  </a:cubicBezTo>
                  <a:cubicBezTo>
                    <a:pt x="6596" y="3989"/>
                    <a:pt x="5513" y="5001"/>
                    <a:pt x="4025" y="5215"/>
                  </a:cubicBezTo>
                  <a:cubicBezTo>
                    <a:pt x="3941" y="5227"/>
                    <a:pt x="3882" y="5299"/>
                    <a:pt x="3882" y="5394"/>
                  </a:cubicBezTo>
                  <a:cubicBezTo>
                    <a:pt x="3786" y="5953"/>
                    <a:pt x="3370" y="6418"/>
                    <a:pt x="2846" y="6573"/>
                  </a:cubicBezTo>
                  <a:cubicBezTo>
                    <a:pt x="3060" y="6227"/>
                    <a:pt x="3144" y="5811"/>
                    <a:pt x="3084" y="5394"/>
                  </a:cubicBezTo>
                  <a:cubicBezTo>
                    <a:pt x="3084" y="5299"/>
                    <a:pt x="3024" y="5215"/>
                    <a:pt x="2941" y="5215"/>
                  </a:cubicBezTo>
                  <a:cubicBezTo>
                    <a:pt x="1429" y="5001"/>
                    <a:pt x="346" y="3989"/>
                    <a:pt x="346" y="2798"/>
                  </a:cubicBezTo>
                  <a:cubicBezTo>
                    <a:pt x="346" y="1453"/>
                    <a:pt x="1751" y="346"/>
                    <a:pt x="3477" y="346"/>
                  </a:cubicBezTo>
                  <a:close/>
                  <a:moveTo>
                    <a:pt x="3477" y="0"/>
                  </a:moveTo>
                  <a:cubicBezTo>
                    <a:pt x="2548" y="0"/>
                    <a:pt x="1691" y="286"/>
                    <a:pt x="1036" y="810"/>
                  </a:cubicBezTo>
                  <a:cubicBezTo>
                    <a:pt x="357" y="1346"/>
                    <a:pt x="0" y="2048"/>
                    <a:pt x="0" y="2798"/>
                  </a:cubicBezTo>
                  <a:cubicBezTo>
                    <a:pt x="0" y="4120"/>
                    <a:pt x="1155" y="5251"/>
                    <a:pt x="2739" y="5537"/>
                  </a:cubicBezTo>
                  <a:cubicBezTo>
                    <a:pt x="2774" y="5953"/>
                    <a:pt x="2620" y="6382"/>
                    <a:pt x="2322" y="6680"/>
                  </a:cubicBezTo>
                  <a:cubicBezTo>
                    <a:pt x="2286" y="6727"/>
                    <a:pt x="2262" y="6799"/>
                    <a:pt x="2298" y="6882"/>
                  </a:cubicBezTo>
                  <a:cubicBezTo>
                    <a:pt x="2322" y="6942"/>
                    <a:pt x="2382" y="6977"/>
                    <a:pt x="2465" y="6977"/>
                  </a:cubicBezTo>
                  <a:cubicBezTo>
                    <a:pt x="3310" y="6977"/>
                    <a:pt x="4037" y="6370"/>
                    <a:pt x="4215" y="5537"/>
                  </a:cubicBezTo>
                  <a:cubicBezTo>
                    <a:pt x="4965" y="5418"/>
                    <a:pt x="5632" y="5096"/>
                    <a:pt x="6120" y="4632"/>
                  </a:cubicBezTo>
                  <a:cubicBezTo>
                    <a:pt x="6656" y="4120"/>
                    <a:pt x="6954" y="3465"/>
                    <a:pt x="6954" y="2798"/>
                  </a:cubicBezTo>
                  <a:cubicBezTo>
                    <a:pt x="6942" y="2048"/>
                    <a:pt x="6584" y="1334"/>
                    <a:pt x="5918" y="810"/>
                  </a:cubicBezTo>
                  <a:cubicBezTo>
                    <a:pt x="5263" y="286"/>
                    <a:pt x="4394" y="0"/>
                    <a:pt x="3477"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19" name="Google Shape;7606;p63"/>
            <p:cNvSpPr/>
            <p:nvPr/>
          </p:nvSpPr>
          <p:spPr>
            <a:xfrm>
              <a:off x="5810581" y="2523905"/>
              <a:ext cx="11395" cy="11395"/>
            </a:xfrm>
            <a:custGeom>
              <a:avLst/>
              <a:gdLst/>
              <a:ahLst/>
              <a:cxnLst/>
              <a:rect l="l" t="t" r="r" b="b"/>
              <a:pathLst>
                <a:path w="358" h="358" extrusionOk="0">
                  <a:moveTo>
                    <a:pt x="179" y="1"/>
                  </a:moveTo>
                  <a:cubicBezTo>
                    <a:pt x="84" y="1"/>
                    <a:pt x="1" y="96"/>
                    <a:pt x="1" y="179"/>
                  </a:cubicBezTo>
                  <a:cubicBezTo>
                    <a:pt x="1" y="263"/>
                    <a:pt x="96"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0" name="Google Shape;7607;p63"/>
            <p:cNvSpPr/>
            <p:nvPr/>
          </p:nvSpPr>
          <p:spPr>
            <a:xfrm>
              <a:off x="5884490" y="2523905"/>
              <a:ext cx="11395" cy="11395"/>
            </a:xfrm>
            <a:custGeom>
              <a:avLst/>
              <a:gdLst/>
              <a:ahLst/>
              <a:cxnLst/>
              <a:rect l="l" t="t" r="r" b="b"/>
              <a:pathLst>
                <a:path w="358" h="358" extrusionOk="0">
                  <a:moveTo>
                    <a:pt x="179" y="1"/>
                  </a:moveTo>
                  <a:cubicBezTo>
                    <a:pt x="72" y="1"/>
                    <a:pt x="0" y="96"/>
                    <a:pt x="0" y="179"/>
                  </a:cubicBezTo>
                  <a:cubicBezTo>
                    <a:pt x="0" y="263"/>
                    <a:pt x="95" y="358"/>
                    <a:pt x="179" y="358"/>
                  </a:cubicBezTo>
                  <a:cubicBezTo>
                    <a:pt x="286" y="358"/>
                    <a:pt x="357" y="263"/>
                    <a:pt x="357" y="179"/>
                  </a:cubicBezTo>
                  <a:cubicBezTo>
                    <a:pt x="357"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1" name="Google Shape;7608;p63"/>
            <p:cNvSpPr/>
            <p:nvPr/>
          </p:nvSpPr>
          <p:spPr>
            <a:xfrm>
              <a:off x="5847727" y="2523905"/>
              <a:ext cx="11395" cy="11395"/>
            </a:xfrm>
            <a:custGeom>
              <a:avLst/>
              <a:gdLst/>
              <a:ahLst/>
              <a:cxnLst/>
              <a:rect l="l" t="t" r="r" b="b"/>
              <a:pathLst>
                <a:path w="358" h="358" extrusionOk="0">
                  <a:moveTo>
                    <a:pt x="179" y="1"/>
                  </a:moveTo>
                  <a:cubicBezTo>
                    <a:pt x="72" y="1"/>
                    <a:pt x="0" y="96"/>
                    <a:pt x="0" y="179"/>
                  </a:cubicBezTo>
                  <a:cubicBezTo>
                    <a:pt x="0" y="263"/>
                    <a:pt x="84"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2" name="Google Shape;7609;p63"/>
            <p:cNvSpPr/>
            <p:nvPr/>
          </p:nvSpPr>
          <p:spPr>
            <a:xfrm>
              <a:off x="5618805" y="2516616"/>
              <a:ext cx="270269" cy="266926"/>
            </a:xfrm>
            <a:custGeom>
              <a:avLst/>
              <a:gdLst/>
              <a:ahLst/>
              <a:cxnLst/>
              <a:rect l="l" t="t" r="r" b="b"/>
              <a:pathLst>
                <a:path w="8491" h="8386" extrusionOk="0">
                  <a:moveTo>
                    <a:pt x="1269" y="0"/>
                  </a:moveTo>
                  <a:cubicBezTo>
                    <a:pt x="1224" y="0"/>
                    <a:pt x="1177" y="18"/>
                    <a:pt x="1144" y="51"/>
                  </a:cubicBezTo>
                  <a:cubicBezTo>
                    <a:pt x="1108" y="87"/>
                    <a:pt x="168" y="956"/>
                    <a:pt x="96" y="1706"/>
                  </a:cubicBezTo>
                  <a:cubicBezTo>
                    <a:pt x="1" y="2671"/>
                    <a:pt x="989" y="4385"/>
                    <a:pt x="2549" y="5933"/>
                  </a:cubicBezTo>
                  <a:cubicBezTo>
                    <a:pt x="4037" y="7421"/>
                    <a:pt x="5656" y="8386"/>
                    <a:pt x="6645" y="8386"/>
                  </a:cubicBezTo>
                  <a:lnTo>
                    <a:pt x="6776" y="8386"/>
                  </a:lnTo>
                  <a:cubicBezTo>
                    <a:pt x="7514" y="8314"/>
                    <a:pt x="8395" y="7374"/>
                    <a:pt x="8431" y="7326"/>
                  </a:cubicBezTo>
                  <a:cubicBezTo>
                    <a:pt x="8490" y="7266"/>
                    <a:pt x="8490" y="7159"/>
                    <a:pt x="8442" y="7100"/>
                  </a:cubicBezTo>
                  <a:cubicBezTo>
                    <a:pt x="8407" y="7076"/>
                    <a:pt x="7990" y="6540"/>
                    <a:pt x="7502" y="6052"/>
                  </a:cubicBezTo>
                  <a:cubicBezTo>
                    <a:pt x="7002" y="5540"/>
                    <a:pt x="6478" y="5123"/>
                    <a:pt x="6442" y="5111"/>
                  </a:cubicBezTo>
                  <a:cubicBezTo>
                    <a:pt x="6410" y="5085"/>
                    <a:pt x="6375" y="5072"/>
                    <a:pt x="6342" y="5072"/>
                  </a:cubicBezTo>
                  <a:cubicBezTo>
                    <a:pt x="6301" y="5072"/>
                    <a:pt x="6261" y="5091"/>
                    <a:pt x="6228" y="5123"/>
                  </a:cubicBezTo>
                  <a:lnTo>
                    <a:pt x="5573" y="5778"/>
                  </a:lnTo>
                  <a:lnTo>
                    <a:pt x="3442" y="3659"/>
                  </a:lnTo>
                  <a:cubicBezTo>
                    <a:pt x="3406" y="3617"/>
                    <a:pt x="3361" y="3596"/>
                    <a:pt x="3318" y="3596"/>
                  </a:cubicBezTo>
                  <a:cubicBezTo>
                    <a:pt x="3275" y="3596"/>
                    <a:pt x="3233" y="3617"/>
                    <a:pt x="3204" y="3659"/>
                  </a:cubicBezTo>
                  <a:cubicBezTo>
                    <a:pt x="3132" y="3730"/>
                    <a:pt x="3132" y="3837"/>
                    <a:pt x="3204" y="3897"/>
                  </a:cubicBezTo>
                  <a:lnTo>
                    <a:pt x="5466" y="6159"/>
                  </a:lnTo>
                  <a:cubicBezTo>
                    <a:pt x="5490" y="6183"/>
                    <a:pt x="5537" y="6195"/>
                    <a:pt x="5585" y="6195"/>
                  </a:cubicBezTo>
                  <a:cubicBezTo>
                    <a:pt x="5633" y="6195"/>
                    <a:pt x="5668" y="6183"/>
                    <a:pt x="5704" y="6159"/>
                  </a:cubicBezTo>
                  <a:lnTo>
                    <a:pt x="6371" y="5480"/>
                  </a:lnTo>
                  <a:cubicBezTo>
                    <a:pt x="6549" y="5635"/>
                    <a:pt x="6918" y="5945"/>
                    <a:pt x="7264" y="6290"/>
                  </a:cubicBezTo>
                  <a:cubicBezTo>
                    <a:pt x="7609" y="6635"/>
                    <a:pt x="7919" y="7004"/>
                    <a:pt x="8085" y="7195"/>
                  </a:cubicBezTo>
                  <a:cubicBezTo>
                    <a:pt x="7788" y="7481"/>
                    <a:pt x="7204" y="7981"/>
                    <a:pt x="6764" y="8028"/>
                  </a:cubicBezTo>
                  <a:cubicBezTo>
                    <a:pt x="6733" y="8031"/>
                    <a:pt x="6702" y="8032"/>
                    <a:pt x="6670" y="8032"/>
                  </a:cubicBezTo>
                  <a:cubicBezTo>
                    <a:pt x="5782" y="8032"/>
                    <a:pt x="4224" y="7085"/>
                    <a:pt x="2811" y="5683"/>
                  </a:cubicBezTo>
                  <a:cubicBezTo>
                    <a:pt x="1358" y="4218"/>
                    <a:pt x="394" y="2599"/>
                    <a:pt x="465" y="1730"/>
                  </a:cubicBezTo>
                  <a:cubicBezTo>
                    <a:pt x="513" y="1289"/>
                    <a:pt x="1013" y="706"/>
                    <a:pt x="1299" y="408"/>
                  </a:cubicBezTo>
                  <a:cubicBezTo>
                    <a:pt x="1477" y="563"/>
                    <a:pt x="1846" y="873"/>
                    <a:pt x="2204" y="1230"/>
                  </a:cubicBezTo>
                  <a:cubicBezTo>
                    <a:pt x="2549" y="1575"/>
                    <a:pt x="2858" y="1944"/>
                    <a:pt x="3013" y="2123"/>
                  </a:cubicBezTo>
                  <a:lnTo>
                    <a:pt x="2335" y="2790"/>
                  </a:lnTo>
                  <a:cubicBezTo>
                    <a:pt x="2263" y="2861"/>
                    <a:pt x="2263" y="2968"/>
                    <a:pt x="2335" y="3028"/>
                  </a:cubicBezTo>
                  <a:lnTo>
                    <a:pt x="2716" y="3397"/>
                  </a:lnTo>
                  <a:cubicBezTo>
                    <a:pt x="2751" y="3439"/>
                    <a:pt x="2796" y="3459"/>
                    <a:pt x="2838" y="3459"/>
                  </a:cubicBezTo>
                  <a:cubicBezTo>
                    <a:pt x="2879" y="3459"/>
                    <a:pt x="2918" y="3439"/>
                    <a:pt x="2942" y="3397"/>
                  </a:cubicBezTo>
                  <a:cubicBezTo>
                    <a:pt x="3025" y="3325"/>
                    <a:pt x="3025" y="3218"/>
                    <a:pt x="2942" y="3159"/>
                  </a:cubicBezTo>
                  <a:lnTo>
                    <a:pt x="2692" y="2909"/>
                  </a:lnTo>
                  <a:lnTo>
                    <a:pt x="3347" y="2254"/>
                  </a:lnTo>
                  <a:cubicBezTo>
                    <a:pt x="3406" y="2194"/>
                    <a:pt x="3430" y="2087"/>
                    <a:pt x="3359" y="2028"/>
                  </a:cubicBezTo>
                  <a:cubicBezTo>
                    <a:pt x="3347" y="2016"/>
                    <a:pt x="2930" y="1480"/>
                    <a:pt x="2430" y="980"/>
                  </a:cubicBezTo>
                  <a:cubicBezTo>
                    <a:pt x="1918" y="468"/>
                    <a:pt x="1394" y="51"/>
                    <a:pt x="1370" y="39"/>
                  </a:cubicBezTo>
                  <a:cubicBezTo>
                    <a:pt x="1343" y="12"/>
                    <a:pt x="1307" y="0"/>
                    <a:pt x="1269"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grpSp>
      <p:sp>
        <p:nvSpPr>
          <p:cNvPr id="23" name="CaixaDeTexto 22"/>
          <p:cNvSpPr txBox="1"/>
          <p:nvPr/>
        </p:nvSpPr>
        <p:spPr>
          <a:xfrm>
            <a:off x="1794487" y="3369498"/>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(11) 91050-0743</a:t>
            </a:r>
          </a:p>
        </p:txBody>
      </p:sp>
      <p:sp>
        <p:nvSpPr>
          <p:cNvPr id="24" name="CaixaDeTexto 23"/>
          <p:cNvSpPr txBox="1"/>
          <p:nvPr/>
        </p:nvSpPr>
        <p:spPr>
          <a:xfrm>
            <a:off x="1779474" y="3982654"/>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gepam@gepam.adm.br</a:t>
            </a:r>
          </a:p>
        </p:txBody>
      </p:sp>
      <p:grpSp>
        <p:nvGrpSpPr>
          <p:cNvPr id="25" name="Google Shape;4109;p57"/>
          <p:cNvGrpSpPr/>
          <p:nvPr/>
        </p:nvGrpSpPr>
        <p:grpSpPr>
          <a:xfrm>
            <a:off x="1348277" y="4075946"/>
            <a:ext cx="343067" cy="292728"/>
            <a:chOff x="7384751" y="4147984"/>
            <a:chExt cx="380012" cy="351274"/>
          </a:xfrm>
        </p:grpSpPr>
        <p:sp>
          <p:nvSpPr>
            <p:cNvPr id="26" name="Google Shape;4110;p57"/>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7" name="Google Shape;4111;p57"/>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8" name="Google Shape;4112;p57"/>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9" name="Google Shape;4113;p57"/>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30" name="Google Shape;4114;p57"/>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grpSp>
      <p:grpSp>
        <p:nvGrpSpPr>
          <p:cNvPr id="3" name="Google Shape;7676;p63">
            <a:extLst>
              <a:ext uri="{FF2B5EF4-FFF2-40B4-BE49-F238E27FC236}">
                <a16:creationId xmlns:a16="http://schemas.microsoft.com/office/drawing/2014/main" id="{36AC43FA-40EC-B801-0CD9-3832E8450EA9}"/>
              </a:ext>
            </a:extLst>
          </p:cNvPr>
          <p:cNvGrpSpPr/>
          <p:nvPr/>
        </p:nvGrpSpPr>
        <p:grpSpPr>
          <a:xfrm>
            <a:off x="5011181" y="1998585"/>
            <a:ext cx="312412" cy="288062"/>
            <a:chOff x="3303268" y="3817349"/>
            <a:chExt cx="346056" cy="345674"/>
          </a:xfrm>
        </p:grpSpPr>
        <p:sp>
          <p:nvSpPr>
            <p:cNvPr id="31" name="Google Shape;7677;p63">
              <a:extLst>
                <a:ext uri="{FF2B5EF4-FFF2-40B4-BE49-F238E27FC236}">
                  <a16:creationId xmlns:a16="http://schemas.microsoft.com/office/drawing/2014/main" id="{D8D8B666-625C-0765-92C0-5DE25C01C9E7}"/>
                </a:ext>
              </a:extLst>
            </p:cNvPr>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2" name="Google Shape;7678;p63">
              <a:extLst>
                <a:ext uri="{FF2B5EF4-FFF2-40B4-BE49-F238E27FC236}">
                  <a16:creationId xmlns:a16="http://schemas.microsoft.com/office/drawing/2014/main" id="{5B48EAF1-6126-BBAF-1E0E-EF694555B49C}"/>
                </a:ext>
              </a:extLst>
            </p:cNvPr>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3" name="Google Shape;7679;p63">
              <a:extLst>
                <a:ext uri="{FF2B5EF4-FFF2-40B4-BE49-F238E27FC236}">
                  <a16:creationId xmlns:a16="http://schemas.microsoft.com/office/drawing/2014/main" id="{86B49BD8-6E7F-5967-290A-3A1373BC0C82}"/>
                </a:ext>
              </a:extLst>
            </p:cNvPr>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4" name="Google Shape;7680;p63">
              <a:extLst>
                <a:ext uri="{FF2B5EF4-FFF2-40B4-BE49-F238E27FC236}">
                  <a16:creationId xmlns:a16="http://schemas.microsoft.com/office/drawing/2014/main" id="{4D451D27-1AFC-D53F-104B-7FDF34866411}"/>
                </a:ext>
              </a:extLst>
            </p:cNvPr>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grpSp>
        <p:nvGrpSpPr>
          <p:cNvPr id="38" name="Google Shape;4109;p57">
            <a:extLst>
              <a:ext uri="{FF2B5EF4-FFF2-40B4-BE49-F238E27FC236}">
                <a16:creationId xmlns:a16="http://schemas.microsoft.com/office/drawing/2014/main" id="{343D985D-E656-24C0-0959-DF0ECF9DE6E7}"/>
              </a:ext>
            </a:extLst>
          </p:cNvPr>
          <p:cNvGrpSpPr/>
          <p:nvPr/>
        </p:nvGrpSpPr>
        <p:grpSpPr>
          <a:xfrm>
            <a:off x="5011181" y="2717361"/>
            <a:ext cx="343067" cy="292728"/>
            <a:chOff x="7384751" y="4147984"/>
            <a:chExt cx="380012" cy="351274"/>
          </a:xfrm>
        </p:grpSpPr>
        <p:sp>
          <p:nvSpPr>
            <p:cNvPr id="39" name="Google Shape;4110;p57">
              <a:extLst>
                <a:ext uri="{FF2B5EF4-FFF2-40B4-BE49-F238E27FC236}">
                  <a16:creationId xmlns:a16="http://schemas.microsoft.com/office/drawing/2014/main" id="{BB539BDF-37A9-2E67-0206-748839496986}"/>
                </a:ext>
              </a:extLst>
            </p:cNvPr>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0" name="Google Shape;4111;p57">
              <a:extLst>
                <a:ext uri="{FF2B5EF4-FFF2-40B4-BE49-F238E27FC236}">
                  <a16:creationId xmlns:a16="http://schemas.microsoft.com/office/drawing/2014/main" id="{069306CA-0E0E-B8CE-245D-F27B23045689}"/>
                </a:ext>
              </a:extLst>
            </p:cNvPr>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1" name="Google Shape;4112;p57">
              <a:extLst>
                <a:ext uri="{FF2B5EF4-FFF2-40B4-BE49-F238E27FC236}">
                  <a16:creationId xmlns:a16="http://schemas.microsoft.com/office/drawing/2014/main" id="{CBBE9AFA-C18E-3743-7412-E1EEACB1333E}"/>
                </a:ext>
              </a:extLst>
            </p:cNvPr>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2" name="Google Shape;4113;p57">
              <a:extLst>
                <a:ext uri="{FF2B5EF4-FFF2-40B4-BE49-F238E27FC236}">
                  <a16:creationId xmlns:a16="http://schemas.microsoft.com/office/drawing/2014/main" id="{E8B812AC-34CB-FF2A-1B28-B5918887F2C4}"/>
                </a:ext>
              </a:extLst>
            </p:cNvPr>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57" name="Google Shape;4114;p57">
              <a:extLst>
                <a:ext uri="{FF2B5EF4-FFF2-40B4-BE49-F238E27FC236}">
                  <a16:creationId xmlns:a16="http://schemas.microsoft.com/office/drawing/2014/main" id="{F8E11A74-F256-195C-99AB-EE7B7635FAA2}"/>
                </a:ext>
              </a:extLst>
            </p:cNvPr>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grpSp>
      <p:sp>
        <p:nvSpPr>
          <p:cNvPr id="35" name="CaixaDeTexto 34">
            <a:extLst>
              <a:ext uri="{FF2B5EF4-FFF2-40B4-BE49-F238E27FC236}">
                <a16:creationId xmlns:a16="http://schemas.microsoft.com/office/drawing/2014/main" id="{A03B022E-9772-90F7-9D51-64B0449F4D8E}"/>
              </a:ext>
            </a:extLst>
          </p:cNvPr>
          <p:cNvSpPr txBox="1"/>
          <p:nvPr/>
        </p:nvSpPr>
        <p:spPr>
          <a:xfrm>
            <a:off x="3258102" y="328449"/>
            <a:ext cx="2754058" cy="584775"/>
          </a:xfrm>
          <a:prstGeom prst="rect">
            <a:avLst/>
          </a:prstGeom>
          <a:noFill/>
        </p:spPr>
        <p:txBody>
          <a:bodyPr wrap="square">
            <a:spAutoFit/>
          </a:bodyPr>
          <a:lstStyle/>
          <a:p>
            <a:pPr algn="ctr"/>
            <a:r>
              <a:rPr lang="pt-BR" sz="3200" b="1" dirty="0">
                <a:effectLst>
                  <a:outerShdw blurRad="38100" dist="38100" dir="2700000" algn="tl">
                    <a:srgbClr val="000000">
                      <a:alpha val="43137"/>
                    </a:srgbClr>
                  </a:outerShdw>
                </a:effectLst>
              </a:rPr>
              <a:t>OBRIGADO!</a:t>
            </a:r>
          </a:p>
        </p:txBody>
      </p:sp>
      <p:pic>
        <p:nvPicPr>
          <p:cNvPr id="44" name="Picture 2" descr="E:\DESIGN\LOGO2021.png">
            <a:extLst>
              <a:ext uri="{FF2B5EF4-FFF2-40B4-BE49-F238E27FC236}">
                <a16:creationId xmlns:a16="http://schemas.microsoft.com/office/drawing/2014/main" id="{75B28102-7B55-A98B-2060-E2E5C0EBE6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4955" y="3865617"/>
            <a:ext cx="1948495" cy="1378268"/>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Conector reto 44">
            <a:extLst>
              <a:ext uri="{FF2B5EF4-FFF2-40B4-BE49-F238E27FC236}">
                <a16:creationId xmlns:a16="http://schemas.microsoft.com/office/drawing/2014/main" id="{2C57A02E-2F74-C1A7-E90C-4E6D7DA8E0D6}"/>
              </a:ext>
            </a:extLst>
          </p:cNvPr>
          <p:cNvCxnSpPr/>
          <p:nvPr/>
        </p:nvCxnSpPr>
        <p:spPr>
          <a:xfrm>
            <a:off x="6948264" y="5243885"/>
            <a:ext cx="17951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8" name="Google Shape;7604;p63"/>
          <p:cNvGrpSpPr/>
          <p:nvPr/>
        </p:nvGrpSpPr>
        <p:grpSpPr>
          <a:xfrm>
            <a:off x="5077042" y="3307096"/>
            <a:ext cx="311722" cy="285516"/>
            <a:chOff x="5618805" y="2440924"/>
            <a:chExt cx="345292" cy="342618"/>
          </a:xfrm>
        </p:grpSpPr>
        <p:sp>
          <p:nvSpPr>
            <p:cNvPr id="49" name="Google Shape;7605;p63"/>
            <p:cNvSpPr/>
            <p:nvPr/>
          </p:nvSpPr>
          <p:spPr>
            <a:xfrm>
              <a:off x="5742751" y="2440924"/>
              <a:ext cx="221346" cy="222110"/>
            </a:xfrm>
            <a:custGeom>
              <a:avLst/>
              <a:gdLst/>
              <a:ahLst/>
              <a:cxnLst/>
              <a:rect l="l" t="t" r="r" b="b"/>
              <a:pathLst>
                <a:path w="6954" h="6978" extrusionOk="0">
                  <a:moveTo>
                    <a:pt x="3477" y="346"/>
                  </a:moveTo>
                  <a:cubicBezTo>
                    <a:pt x="5203" y="346"/>
                    <a:pt x="6596" y="1453"/>
                    <a:pt x="6596" y="2798"/>
                  </a:cubicBezTo>
                  <a:cubicBezTo>
                    <a:pt x="6596" y="3989"/>
                    <a:pt x="5513" y="5001"/>
                    <a:pt x="4025" y="5215"/>
                  </a:cubicBezTo>
                  <a:cubicBezTo>
                    <a:pt x="3941" y="5227"/>
                    <a:pt x="3882" y="5299"/>
                    <a:pt x="3882" y="5394"/>
                  </a:cubicBezTo>
                  <a:cubicBezTo>
                    <a:pt x="3786" y="5953"/>
                    <a:pt x="3370" y="6418"/>
                    <a:pt x="2846" y="6573"/>
                  </a:cubicBezTo>
                  <a:cubicBezTo>
                    <a:pt x="3060" y="6227"/>
                    <a:pt x="3144" y="5811"/>
                    <a:pt x="3084" y="5394"/>
                  </a:cubicBezTo>
                  <a:cubicBezTo>
                    <a:pt x="3084" y="5299"/>
                    <a:pt x="3024" y="5215"/>
                    <a:pt x="2941" y="5215"/>
                  </a:cubicBezTo>
                  <a:cubicBezTo>
                    <a:pt x="1429" y="5001"/>
                    <a:pt x="346" y="3989"/>
                    <a:pt x="346" y="2798"/>
                  </a:cubicBezTo>
                  <a:cubicBezTo>
                    <a:pt x="346" y="1453"/>
                    <a:pt x="1751" y="346"/>
                    <a:pt x="3477" y="346"/>
                  </a:cubicBezTo>
                  <a:close/>
                  <a:moveTo>
                    <a:pt x="3477" y="0"/>
                  </a:moveTo>
                  <a:cubicBezTo>
                    <a:pt x="2548" y="0"/>
                    <a:pt x="1691" y="286"/>
                    <a:pt x="1036" y="810"/>
                  </a:cubicBezTo>
                  <a:cubicBezTo>
                    <a:pt x="357" y="1346"/>
                    <a:pt x="0" y="2048"/>
                    <a:pt x="0" y="2798"/>
                  </a:cubicBezTo>
                  <a:cubicBezTo>
                    <a:pt x="0" y="4120"/>
                    <a:pt x="1155" y="5251"/>
                    <a:pt x="2739" y="5537"/>
                  </a:cubicBezTo>
                  <a:cubicBezTo>
                    <a:pt x="2774" y="5953"/>
                    <a:pt x="2620" y="6382"/>
                    <a:pt x="2322" y="6680"/>
                  </a:cubicBezTo>
                  <a:cubicBezTo>
                    <a:pt x="2286" y="6727"/>
                    <a:pt x="2262" y="6799"/>
                    <a:pt x="2298" y="6882"/>
                  </a:cubicBezTo>
                  <a:cubicBezTo>
                    <a:pt x="2322" y="6942"/>
                    <a:pt x="2382" y="6977"/>
                    <a:pt x="2465" y="6977"/>
                  </a:cubicBezTo>
                  <a:cubicBezTo>
                    <a:pt x="3310" y="6977"/>
                    <a:pt x="4037" y="6370"/>
                    <a:pt x="4215" y="5537"/>
                  </a:cubicBezTo>
                  <a:cubicBezTo>
                    <a:pt x="4965" y="5418"/>
                    <a:pt x="5632" y="5096"/>
                    <a:pt x="6120" y="4632"/>
                  </a:cubicBezTo>
                  <a:cubicBezTo>
                    <a:pt x="6656" y="4120"/>
                    <a:pt x="6954" y="3465"/>
                    <a:pt x="6954" y="2798"/>
                  </a:cubicBezTo>
                  <a:cubicBezTo>
                    <a:pt x="6942" y="2048"/>
                    <a:pt x="6584" y="1334"/>
                    <a:pt x="5918" y="810"/>
                  </a:cubicBezTo>
                  <a:cubicBezTo>
                    <a:pt x="5263" y="286"/>
                    <a:pt x="4394" y="0"/>
                    <a:pt x="3477"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0" name="Google Shape;7606;p63"/>
            <p:cNvSpPr/>
            <p:nvPr/>
          </p:nvSpPr>
          <p:spPr>
            <a:xfrm>
              <a:off x="5810581" y="2523905"/>
              <a:ext cx="11395" cy="11395"/>
            </a:xfrm>
            <a:custGeom>
              <a:avLst/>
              <a:gdLst/>
              <a:ahLst/>
              <a:cxnLst/>
              <a:rect l="l" t="t" r="r" b="b"/>
              <a:pathLst>
                <a:path w="358" h="358" extrusionOk="0">
                  <a:moveTo>
                    <a:pt x="179" y="1"/>
                  </a:moveTo>
                  <a:cubicBezTo>
                    <a:pt x="84" y="1"/>
                    <a:pt x="1" y="96"/>
                    <a:pt x="1" y="179"/>
                  </a:cubicBezTo>
                  <a:cubicBezTo>
                    <a:pt x="1" y="263"/>
                    <a:pt x="96"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1" name="Google Shape;7607;p63"/>
            <p:cNvSpPr/>
            <p:nvPr/>
          </p:nvSpPr>
          <p:spPr>
            <a:xfrm>
              <a:off x="5884490" y="2523905"/>
              <a:ext cx="11395" cy="11395"/>
            </a:xfrm>
            <a:custGeom>
              <a:avLst/>
              <a:gdLst/>
              <a:ahLst/>
              <a:cxnLst/>
              <a:rect l="l" t="t" r="r" b="b"/>
              <a:pathLst>
                <a:path w="358" h="358" extrusionOk="0">
                  <a:moveTo>
                    <a:pt x="179" y="1"/>
                  </a:moveTo>
                  <a:cubicBezTo>
                    <a:pt x="72" y="1"/>
                    <a:pt x="0" y="96"/>
                    <a:pt x="0" y="179"/>
                  </a:cubicBezTo>
                  <a:cubicBezTo>
                    <a:pt x="0" y="263"/>
                    <a:pt x="95" y="358"/>
                    <a:pt x="179" y="358"/>
                  </a:cubicBezTo>
                  <a:cubicBezTo>
                    <a:pt x="286" y="358"/>
                    <a:pt x="357" y="263"/>
                    <a:pt x="357" y="179"/>
                  </a:cubicBezTo>
                  <a:cubicBezTo>
                    <a:pt x="357"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2" name="Google Shape;7608;p63"/>
            <p:cNvSpPr/>
            <p:nvPr/>
          </p:nvSpPr>
          <p:spPr>
            <a:xfrm>
              <a:off x="5847727" y="2523905"/>
              <a:ext cx="11395" cy="11395"/>
            </a:xfrm>
            <a:custGeom>
              <a:avLst/>
              <a:gdLst/>
              <a:ahLst/>
              <a:cxnLst/>
              <a:rect l="l" t="t" r="r" b="b"/>
              <a:pathLst>
                <a:path w="358" h="358" extrusionOk="0">
                  <a:moveTo>
                    <a:pt x="179" y="1"/>
                  </a:moveTo>
                  <a:cubicBezTo>
                    <a:pt x="72" y="1"/>
                    <a:pt x="0" y="96"/>
                    <a:pt x="0" y="179"/>
                  </a:cubicBezTo>
                  <a:cubicBezTo>
                    <a:pt x="0" y="263"/>
                    <a:pt x="84"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3" name="Google Shape;7609;p63"/>
            <p:cNvSpPr/>
            <p:nvPr/>
          </p:nvSpPr>
          <p:spPr>
            <a:xfrm>
              <a:off x="5618805" y="2516616"/>
              <a:ext cx="270269" cy="266926"/>
            </a:xfrm>
            <a:custGeom>
              <a:avLst/>
              <a:gdLst/>
              <a:ahLst/>
              <a:cxnLst/>
              <a:rect l="l" t="t" r="r" b="b"/>
              <a:pathLst>
                <a:path w="8491" h="8386" extrusionOk="0">
                  <a:moveTo>
                    <a:pt x="1269" y="0"/>
                  </a:moveTo>
                  <a:cubicBezTo>
                    <a:pt x="1224" y="0"/>
                    <a:pt x="1177" y="18"/>
                    <a:pt x="1144" y="51"/>
                  </a:cubicBezTo>
                  <a:cubicBezTo>
                    <a:pt x="1108" y="87"/>
                    <a:pt x="168" y="956"/>
                    <a:pt x="96" y="1706"/>
                  </a:cubicBezTo>
                  <a:cubicBezTo>
                    <a:pt x="1" y="2671"/>
                    <a:pt x="989" y="4385"/>
                    <a:pt x="2549" y="5933"/>
                  </a:cubicBezTo>
                  <a:cubicBezTo>
                    <a:pt x="4037" y="7421"/>
                    <a:pt x="5656" y="8386"/>
                    <a:pt x="6645" y="8386"/>
                  </a:cubicBezTo>
                  <a:lnTo>
                    <a:pt x="6776" y="8386"/>
                  </a:lnTo>
                  <a:cubicBezTo>
                    <a:pt x="7514" y="8314"/>
                    <a:pt x="8395" y="7374"/>
                    <a:pt x="8431" y="7326"/>
                  </a:cubicBezTo>
                  <a:cubicBezTo>
                    <a:pt x="8490" y="7266"/>
                    <a:pt x="8490" y="7159"/>
                    <a:pt x="8442" y="7100"/>
                  </a:cubicBezTo>
                  <a:cubicBezTo>
                    <a:pt x="8407" y="7076"/>
                    <a:pt x="7990" y="6540"/>
                    <a:pt x="7502" y="6052"/>
                  </a:cubicBezTo>
                  <a:cubicBezTo>
                    <a:pt x="7002" y="5540"/>
                    <a:pt x="6478" y="5123"/>
                    <a:pt x="6442" y="5111"/>
                  </a:cubicBezTo>
                  <a:cubicBezTo>
                    <a:pt x="6410" y="5085"/>
                    <a:pt x="6375" y="5072"/>
                    <a:pt x="6342" y="5072"/>
                  </a:cubicBezTo>
                  <a:cubicBezTo>
                    <a:pt x="6301" y="5072"/>
                    <a:pt x="6261" y="5091"/>
                    <a:pt x="6228" y="5123"/>
                  </a:cubicBezTo>
                  <a:lnTo>
                    <a:pt x="5573" y="5778"/>
                  </a:lnTo>
                  <a:lnTo>
                    <a:pt x="3442" y="3659"/>
                  </a:lnTo>
                  <a:cubicBezTo>
                    <a:pt x="3406" y="3617"/>
                    <a:pt x="3361" y="3596"/>
                    <a:pt x="3318" y="3596"/>
                  </a:cubicBezTo>
                  <a:cubicBezTo>
                    <a:pt x="3275" y="3596"/>
                    <a:pt x="3233" y="3617"/>
                    <a:pt x="3204" y="3659"/>
                  </a:cubicBezTo>
                  <a:cubicBezTo>
                    <a:pt x="3132" y="3730"/>
                    <a:pt x="3132" y="3837"/>
                    <a:pt x="3204" y="3897"/>
                  </a:cubicBezTo>
                  <a:lnTo>
                    <a:pt x="5466" y="6159"/>
                  </a:lnTo>
                  <a:cubicBezTo>
                    <a:pt x="5490" y="6183"/>
                    <a:pt x="5537" y="6195"/>
                    <a:pt x="5585" y="6195"/>
                  </a:cubicBezTo>
                  <a:cubicBezTo>
                    <a:pt x="5633" y="6195"/>
                    <a:pt x="5668" y="6183"/>
                    <a:pt x="5704" y="6159"/>
                  </a:cubicBezTo>
                  <a:lnTo>
                    <a:pt x="6371" y="5480"/>
                  </a:lnTo>
                  <a:cubicBezTo>
                    <a:pt x="6549" y="5635"/>
                    <a:pt x="6918" y="5945"/>
                    <a:pt x="7264" y="6290"/>
                  </a:cubicBezTo>
                  <a:cubicBezTo>
                    <a:pt x="7609" y="6635"/>
                    <a:pt x="7919" y="7004"/>
                    <a:pt x="8085" y="7195"/>
                  </a:cubicBezTo>
                  <a:cubicBezTo>
                    <a:pt x="7788" y="7481"/>
                    <a:pt x="7204" y="7981"/>
                    <a:pt x="6764" y="8028"/>
                  </a:cubicBezTo>
                  <a:cubicBezTo>
                    <a:pt x="6733" y="8031"/>
                    <a:pt x="6702" y="8032"/>
                    <a:pt x="6670" y="8032"/>
                  </a:cubicBezTo>
                  <a:cubicBezTo>
                    <a:pt x="5782" y="8032"/>
                    <a:pt x="4224" y="7085"/>
                    <a:pt x="2811" y="5683"/>
                  </a:cubicBezTo>
                  <a:cubicBezTo>
                    <a:pt x="1358" y="4218"/>
                    <a:pt x="394" y="2599"/>
                    <a:pt x="465" y="1730"/>
                  </a:cubicBezTo>
                  <a:cubicBezTo>
                    <a:pt x="513" y="1289"/>
                    <a:pt x="1013" y="706"/>
                    <a:pt x="1299" y="408"/>
                  </a:cubicBezTo>
                  <a:cubicBezTo>
                    <a:pt x="1477" y="563"/>
                    <a:pt x="1846" y="873"/>
                    <a:pt x="2204" y="1230"/>
                  </a:cubicBezTo>
                  <a:cubicBezTo>
                    <a:pt x="2549" y="1575"/>
                    <a:pt x="2858" y="1944"/>
                    <a:pt x="3013" y="2123"/>
                  </a:cubicBezTo>
                  <a:lnTo>
                    <a:pt x="2335" y="2790"/>
                  </a:lnTo>
                  <a:cubicBezTo>
                    <a:pt x="2263" y="2861"/>
                    <a:pt x="2263" y="2968"/>
                    <a:pt x="2335" y="3028"/>
                  </a:cubicBezTo>
                  <a:lnTo>
                    <a:pt x="2716" y="3397"/>
                  </a:lnTo>
                  <a:cubicBezTo>
                    <a:pt x="2751" y="3439"/>
                    <a:pt x="2796" y="3459"/>
                    <a:pt x="2838" y="3459"/>
                  </a:cubicBezTo>
                  <a:cubicBezTo>
                    <a:pt x="2879" y="3459"/>
                    <a:pt x="2918" y="3439"/>
                    <a:pt x="2942" y="3397"/>
                  </a:cubicBezTo>
                  <a:cubicBezTo>
                    <a:pt x="3025" y="3325"/>
                    <a:pt x="3025" y="3218"/>
                    <a:pt x="2942" y="3159"/>
                  </a:cubicBezTo>
                  <a:lnTo>
                    <a:pt x="2692" y="2909"/>
                  </a:lnTo>
                  <a:lnTo>
                    <a:pt x="3347" y="2254"/>
                  </a:lnTo>
                  <a:cubicBezTo>
                    <a:pt x="3406" y="2194"/>
                    <a:pt x="3430" y="2087"/>
                    <a:pt x="3359" y="2028"/>
                  </a:cubicBezTo>
                  <a:cubicBezTo>
                    <a:pt x="3347" y="2016"/>
                    <a:pt x="2930" y="1480"/>
                    <a:pt x="2430" y="980"/>
                  </a:cubicBezTo>
                  <a:cubicBezTo>
                    <a:pt x="1918" y="468"/>
                    <a:pt x="1394" y="51"/>
                    <a:pt x="1370" y="39"/>
                  </a:cubicBezTo>
                  <a:cubicBezTo>
                    <a:pt x="1343" y="12"/>
                    <a:pt x="1307" y="0"/>
                    <a:pt x="1269"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grpSp>
      <p:sp>
        <p:nvSpPr>
          <p:cNvPr id="55" name="CaixaDeTexto 54">
            <a:extLst>
              <a:ext uri="{FF2B5EF4-FFF2-40B4-BE49-F238E27FC236}">
                <a16:creationId xmlns:a16="http://schemas.microsoft.com/office/drawing/2014/main" id="{38A583B1-F6F5-40DA-923A-826E07E4C745}"/>
              </a:ext>
            </a:extLst>
          </p:cNvPr>
          <p:cNvSpPr txBox="1"/>
          <p:nvPr/>
        </p:nvSpPr>
        <p:spPr>
          <a:xfrm>
            <a:off x="5491772" y="2016048"/>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@profleonardovieira</a:t>
            </a:r>
          </a:p>
        </p:txBody>
      </p:sp>
      <p:sp>
        <p:nvSpPr>
          <p:cNvPr id="56" name="CaixaDeTexto 55">
            <a:extLst>
              <a:ext uri="{FF2B5EF4-FFF2-40B4-BE49-F238E27FC236}">
                <a16:creationId xmlns:a16="http://schemas.microsoft.com/office/drawing/2014/main" id="{6CB4619B-2133-4341-90CE-22E1B472D2AD}"/>
              </a:ext>
            </a:extLst>
          </p:cNvPr>
          <p:cNvSpPr txBox="1"/>
          <p:nvPr/>
        </p:nvSpPr>
        <p:spPr>
          <a:xfrm>
            <a:off x="5527956" y="2698579"/>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leonardo@gepam.adm.br</a:t>
            </a:r>
          </a:p>
        </p:txBody>
      </p:sp>
      <p:sp>
        <p:nvSpPr>
          <p:cNvPr id="58" name="CaixaDeTexto 57">
            <a:extLst>
              <a:ext uri="{FF2B5EF4-FFF2-40B4-BE49-F238E27FC236}">
                <a16:creationId xmlns:a16="http://schemas.microsoft.com/office/drawing/2014/main" id="{D3E781CE-4BEF-460B-B097-C1AC7594090A}"/>
              </a:ext>
            </a:extLst>
          </p:cNvPr>
          <p:cNvSpPr txBox="1"/>
          <p:nvPr/>
        </p:nvSpPr>
        <p:spPr>
          <a:xfrm>
            <a:off x="5527956" y="3284621"/>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(18) 99726-7524</a:t>
            </a:r>
          </a:p>
        </p:txBody>
      </p:sp>
      <p:grpSp>
        <p:nvGrpSpPr>
          <p:cNvPr id="36" name="Google Shape;7701;p63">
            <a:extLst>
              <a:ext uri="{FF2B5EF4-FFF2-40B4-BE49-F238E27FC236}">
                <a16:creationId xmlns:a16="http://schemas.microsoft.com/office/drawing/2014/main" id="{24454756-D0AA-A900-C0EA-300BA81CFF8F}"/>
              </a:ext>
            </a:extLst>
          </p:cNvPr>
          <p:cNvGrpSpPr/>
          <p:nvPr/>
        </p:nvGrpSpPr>
        <p:grpSpPr>
          <a:xfrm>
            <a:off x="5010693" y="1389256"/>
            <a:ext cx="312038" cy="288062"/>
            <a:chOff x="5549861" y="3817349"/>
            <a:chExt cx="345642" cy="345674"/>
          </a:xfrm>
        </p:grpSpPr>
        <p:sp>
          <p:nvSpPr>
            <p:cNvPr id="37" name="Google Shape;7702;p63">
              <a:extLst>
                <a:ext uri="{FF2B5EF4-FFF2-40B4-BE49-F238E27FC236}">
                  <a16:creationId xmlns:a16="http://schemas.microsoft.com/office/drawing/2014/main" id="{0F9884EE-0AC7-5BA9-50D3-1BE247CBC14D}"/>
                </a:ext>
              </a:extLst>
            </p:cNvPr>
            <p:cNvSpPr/>
            <p:nvPr/>
          </p:nvSpPr>
          <p:spPr>
            <a:xfrm>
              <a:off x="5549861" y="3817349"/>
              <a:ext cx="345642" cy="345674"/>
            </a:xfrm>
            <a:custGeom>
              <a:avLst/>
              <a:gdLst/>
              <a:ahLst/>
              <a:cxnLst/>
              <a:rect l="l" t="t" r="r" b="b"/>
              <a:pathLst>
                <a:path w="10859" h="10860" extrusionOk="0">
                  <a:moveTo>
                    <a:pt x="5429" y="334"/>
                  </a:moveTo>
                  <a:cubicBezTo>
                    <a:pt x="8239" y="334"/>
                    <a:pt x="10513" y="2608"/>
                    <a:pt x="10513" y="5430"/>
                  </a:cubicBezTo>
                  <a:cubicBezTo>
                    <a:pt x="10513" y="8240"/>
                    <a:pt x="8227" y="10514"/>
                    <a:pt x="5429" y="10514"/>
                  </a:cubicBezTo>
                  <a:cubicBezTo>
                    <a:pt x="2619" y="10514"/>
                    <a:pt x="333" y="8240"/>
                    <a:pt x="333" y="5430"/>
                  </a:cubicBezTo>
                  <a:cubicBezTo>
                    <a:pt x="333" y="2608"/>
                    <a:pt x="2619" y="334"/>
                    <a:pt x="5429" y="334"/>
                  </a:cubicBezTo>
                  <a:close/>
                  <a:moveTo>
                    <a:pt x="5429" y="1"/>
                  </a:moveTo>
                  <a:cubicBezTo>
                    <a:pt x="3989" y="1"/>
                    <a:pt x="2619" y="560"/>
                    <a:pt x="1584" y="1584"/>
                  </a:cubicBezTo>
                  <a:cubicBezTo>
                    <a:pt x="560" y="2620"/>
                    <a:pt x="0" y="3989"/>
                    <a:pt x="0" y="5430"/>
                  </a:cubicBezTo>
                  <a:cubicBezTo>
                    <a:pt x="0" y="6871"/>
                    <a:pt x="560" y="8240"/>
                    <a:pt x="1584" y="9264"/>
                  </a:cubicBezTo>
                  <a:cubicBezTo>
                    <a:pt x="2619" y="10300"/>
                    <a:pt x="3989" y="10859"/>
                    <a:pt x="5429" y="10859"/>
                  </a:cubicBezTo>
                  <a:cubicBezTo>
                    <a:pt x="6870" y="10859"/>
                    <a:pt x="8239" y="10300"/>
                    <a:pt x="9263" y="9264"/>
                  </a:cubicBezTo>
                  <a:cubicBezTo>
                    <a:pt x="10299" y="8240"/>
                    <a:pt x="10859" y="6871"/>
                    <a:pt x="10859" y="5430"/>
                  </a:cubicBezTo>
                  <a:cubicBezTo>
                    <a:pt x="10859" y="3989"/>
                    <a:pt x="10299" y="2620"/>
                    <a:pt x="9263" y="1584"/>
                  </a:cubicBezTo>
                  <a:cubicBezTo>
                    <a:pt x="8239" y="560"/>
                    <a:pt x="6870" y="1"/>
                    <a:pt x="542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46" name="Google Shape;7703;p63">
              <a:extLst>
                <a:ext uri="{FF2B5EF4-FFF2-40B4-BE49-F238E27FC236}">
                  <a16:creationId xmlns:a16="http://schemas.microsoft.com/office/drawing/2014/main" id="{1B2A6252-AA52-FCB8-F49D-5720E94F6BAC}"/>
                </a:ext>
              </a:extLst>
            </p:cNvPr>
            <p:cNvSpPr/>
            <p:nvPr/>
          </p:nvSpPr>
          <p:spPr>
            <a:xfrm>
              <a:off x="5590763" y="3890208"/>
              <a:ext cx="262661" cy="200052"/>
            </a:xfrm>
            <a:custGeom>
              <a:avLst/>
              <a:gdLst/>
              <a:ahLst/>
              <a:cxnLst/>
              <a:rect l="l" t="t" r="r" b="b"/>
              <a:pathLst>
                <a:path w="8252" h="6285" extrusionOk="0">
                  <a:moveTo>
                    <a:pt x="4123" y="1"/>
                  </a:moveTo>
                  <a:cubicBezTo>
                    <a:pt x="3010" y="1"/>
                    <a:pt x="1900" y="63"/>
                    <a:pt x="799" y="188"/>
                  </a:cubicBezTo>
                  <a:cubicBezTo>
                    <a:pt x="513" y="224"/>
                    <a:pt x="287" y="450"/>
                    <a:pt x="239" y="712"/>
                  </a:cubicBezTo>
                  <a:cubicBezTo>
                    <a:pt x="1" y="2319"/>
                    <a:pt x="1" y="3963"/>
                    <a:pt x="239" y="5570"/>
                  </a:cubicBezTo>
                  <a:cubicBezTo>
                    <a:pt x="287" y="5844"/>
                    <a:pt x="513" y="6058"/>
                    <a:pt x="799" y="6082"/>
                  </a:cubicBezTo>
                  <a:cubicBezTo>
                    <a:pt x="1894" y="6201"/>
                    <a:pt x="3013" y="6284"/>
                    <a:pt x="4132" y="6284"/>
                  </a:cubicBezTo>
                  <a:cubicBezTo>
                    <a:pt x="4609" y="6284"/>
                    <a:pt x="5085" y="6260"/>
                    <a:pt x="5561" y="6249"/>
                  </a:cubicBezTo>
                  <a:cubicBezTo>
                    <a:pt x="5644" y="6249"/>
                    <a:pt x="5716" y="6177"/>
                    <a:pt x="5716" y="6070"/>
                  </a:cubicBezTo>
                  <a:cubicBezTo>
                    <a:pt x="5716" y="5963"/>
                    <a:pt x="5633" y="5891"/>
                    <a:pt x="5537" y="5891"/>
                  </a:cubicBezTo>
                  <a:cubicBezTo>
                    <a:pt x="5051" y="5914"/>
                    <a:pt x="4564" y="5925"/>
                    <a:pt x="4076" y="5925"/>
                  </a:cubicBezTo>
                  <a:cubicBezTo>
                    <a:pt x="2998" y="5925"/>
                    <a:pt x="1916" y="5868"/>
                    <a:pt x="834" y="5737"/>
                  </a:cubicBezTo>
                  <a:cubicBezTo>
                    <a:pt x="715" y="5725"/>
                    <a:pt x="620" y="5641"/>
                    <a:pt x="596" y="5498"/>
                  </a:cubicBezTo>
                  <a:cubicBezTo>
                    <a:pt x="382" y="3927"/>
                    <a:pt x="382" y="2319"/>
                    <a:pt x="596" y="736"/>
                  </a:cubicBezTo>
                  <a:cubicBezTo>
                    <a:pt x="620" y="617"/>
                    <a:pt x="715" y="522"/>
                    <a:pt x="834" y="498"/>
                  </a:cubicBezTo>
                  <a:cubicBezTo>
                    <a:pt x="1942" y="379"/>
                    <a:pt x="3037" y="319"/>
                    <a:pt x="4144" y="319"/>
                  </a:cubicBezTo>
                  <a:cubicBezTo>
                    <a:pt x="5240" y="319"/>
                    <a:pt x="6347" y="379"/>
                    <a:pt x="7442" y="498"/>
                  </a:cubicBezTo>
                  <a:cubicBezTo>
                    <a:pt x="7561" y="522"/>
                    <a:pt x="7669" y="605"/>
                    <a:pt x="7680" y="736"/>
                  </a:cubicBezTo>
                  <a:cubicBezTo>
                    <a:pt x="7907" y="2319"/>
                    <a:pt x="7907" y="3927"/>
                    <a:pt x="7680" y="5498"/>
                  </a:cubicBezTo>
                  <a:cubicBezTo>
                    <a:pt x="7669" y="5617"/>
                    <a:pt x="7561" y="5725"/>
                    <a:pt x="7442" y="5737"/>
                  </a:cubicBezTo>
                  <a:cubicBezTo>
                    <a:pt x="7085" y="5784"/>
                    <a:pt x="6752" y="5820"/>
                    <a:pt x="6395" y="5844"/>
                  </a:cubicBezTo>
                  <a:cubicBezTo>
                    <a:pt x="6299" y="5844"/>
                    <a:pt x="6228" y="5927"/>
                    <a:pt x="6228" y="6010"/>
                  </a:cubicBezTo>
                  <a:cubicBezTo>
                    <a:pt x="6228" y="6110"/>
                    <a:pt x="6299" y="6178"/>
                    <a:pt x="6386" y="6178"/>
                  </a:cubicBezTo>
                  <a:cubicBezTo>
                    <a:pt x="6393" y="6178"/>
                    <a:pt x="6399" y="6178"/>
                    <a:pt x="6406" y="6177"/>
                  </a:cubicBezTo>
                  <a:cubicBezTo>
                    <a:pt x="6764" y="6141"/>
                    <a:pt x="7121" y="6118"/>
                    <a:pt x="7478" y="6070"/>
                  </a:cubicBezTo>
                  <a:cubicBezTo>
                    <a:pt x="7764" y="6034"/>
                    <a:pt x="7978" y="5820"/>
                    <a:pt x="8026" y="5546"/>
                  </a:cubicBezTo>
                  <a:cubicBezTo>
                    <a:pt x="8252" y="3963"/>
                    <a:pt x="8252" y="2319"/>
                    <a:pt x="8014" y="712"/>
                  </a:cubicBezTo>
                  <a:cubicBezTo>
                    <a:pt x="7966" y="426"/>
                    <a:pt x="7740" y="224"/>
                    <a:pt x="7466" y="188"/>
                  </a:cubicBezTo>
                  <a:cubicBezTo>
                    <a:pt x="6353" y="63"/>
                    <a:pt x="5237" y="1"/>
                    <a:pt x="412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47" name="Google Shape;7704;p63">
              <a:extLst>
                <a:ext uri="{FF2B5EF4-FFF2-40B4-BE49-F238E27FC236}">
                  <a16:creationId xmlns:a16="http://schemas.microsoft.com/office/drawing/2014/main" id="{2E81470B-276F-835F-943E-A63B535CA7AF}"/>
                </a:ext>
              </a:extLst>
            </p:cNvPr>
            <p:cNvSpPr/>
            <p:nvPr/>
          </p:nvSpPr>
          <p:spPr>
            <a:xfrm>
              <a:off x="5680587" y="3935024"/>
              <a:ext cx="105389" cy="110514"/>
            </a:xfrm>
            <a:custGeom>
              <a:avLst/>
              <a:gdLst/>
              <a:ahLst/>
              <a:cxnLst/>
              <a:rect l="l" t="t" r="r" b="b"/>
              <a:pathLst>
                <a:path w="3311" h="3472" extrusionOk="0">
                  <a:moveTo>
                    <a:pt x="334" y="447"/>
                  </a:moveTo>
                  <a:lnTo>
                    <a:pt x="2763" y="1733"/>
                  </a:lnTo>
                  <a:lnTo>
                    <a:pt x="334" y="3007"/>
                  </a:lnTo>
                  <a:lnTo>
                    <a:pt x="334" y="447"/>
                  </a:lnTo>
                  <a:close/>
                  <a:moveTo>
                    <a:pt x="163" y="1"/>
                  </a:moveTo>
                  <a:cubicBezTo>
                    <a:pt x="135" y="1"/>
                    <a:pt x="108" y="7"/>
                    <a:pt x="84" y="18"/>
                  </a:cubicBezTo>
                  <a:cubicBezTo>
                    <a:pt x="36" y="54"/>
                    <a:pt x="1" y="114"/>
                    <a:pt x="1" y="173"/>
                  </a:cubicBezTo>
                  <a:lnTo>
                    <a:pt x="1" y="3293"/>
                  </a:lnTo>
                  <a:cubicBezTo>
                    <a:pt x="1" y="3352"/>
                    <a:pt x="24" y="3412"/>
                    <a:pt x="84" y="3447"/>
                  </a:cubicBezTo>
                  <a:cubicBezTo>
                    <a:pt x="120" y="3459"/>
                    <a:pt x="144" y="3471"/>
                    <a:pt x="179" y="3471"/>
                  </a:cubicBezTo>
                  <a:cubicBezTo>
                    <a:pt x="203" y="3471"/>
                    <a:pt x="239" y="3471"/>
                    <a:pt x="251" y="3459"/>
                  </a:cubicBezTo>
                  <a:lnTo>
                    <a:pt x="3227" y="1900"/>
                  </a:lnTo>
                  <a:cubicBezTo>
                    <a:pt x="3287" y="1864"/>
                    <a:pt x="3311" y="1804"/>
                    <a:pt x="3311" y="1745"/>
                  </a:cubicBezTo>
                  <a:cubicBezTo>
                    <a:pt x="3311" y="1673"/>
                    <a:pt x="3287" y="1614"/>
                    <a:pt x="3227" y="1578"/>
                  </a:cubicBezTo>
                  <a:lnTo>
                    <a:pt x="251" y="18"/>
                  </a:lnTo>
                  <a:cubicBezTo>
                    <a:pt x="221" y="7"/>
                    <a:pt x="191" y="1"/>
                    <a:pt x="16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sp>
        <p:nvSpPr>
          <p:cNvPr id="59" name="CaixaDeTexto 58">
            <a:extLst>
              <a:ext uri="{FF2B5EF4-FFF2-40B4-BE49-F238E27FC236}">
                <a16:creationId xmlns:a16="http://schemas.microsoft.com/office/drawing/2014/main" id="{4193764E-D587-171B-D812-11E75F7D80C9}"/>
              </a:ext>
            </a:extLst>
          </p:cNvPr>
          <p:cNvSpPr txBox="1"/>
          <p:nvPr/>
        </p:nvSpPr>
        <p:spPr>
          <a:xfrm>
            <a:off x="5495004" y="1354895"/>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Professor Leonardo Vieira</a:t>
            </a:r>
          </a:p>
        </p:txBody>
      </p:sp>
    </p:spTree>
    <p:extLst>
      <p:ext uri="{BB962C8B-B14F-4D97-AF65-F5344CB8AC3E}">
        <p14:creationId xmlns:p14="http://schemas.microsoft.com/office/powerpoint/2010/main" val="3938266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6977A777-A734-CBF8-CD4F-BB5A51C35684}"/>
              </a:ext>
            </a:extLst>
          </p:cNvPr>
          <p:cNvSpPr>
            <a:spLocks noGrp="1"/>
          </p:cNvSpPr>
          <p:nvPr>
            <p:ph idx="1"/>
          </p:nvPr>
        </p:nvSpPr>
        <p:spPr/>
        <p:txBody>
          <a:bodyPr>
            <a:normAutofit fontScale="70000" lnSpcReduction="20000"/>
          </a:bodyPr>
          <a:lstStyle/>
          <a:p>
            <a:pPr lvl="0" algn="ctr">
              <a:buClr>
                <a:srgbClr val="FF0000"/>
              </a:buClr>
            </a:pPr>
            <a:r>
              <a:rPr lang="pt-BR" b="1" dirty="0">
                <a:latin typeface="Times New Roman" pitchFamily="18" charset="0"/>
                <a:cs typeface="Times New Roman" pitchFamily="18" charset="0"/>
              </a:rPr>
              <a:t>AGENTES</a:t>
            </a: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Agentes da licitação/servidores</a:t>
            </a: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Agente de contratação;</a:t>
            </a:r>
          </a:p>
          <a:p>
            <a:pPr lvl="0">
              <a:buClr>
                <a:srgbClr val="FF0000"/>
              </a:buClr>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Pregoeiro; </a:t>
            </a:r>
          </a:p>
          <a:p>
            <a:pPr lvl="0">
              <a:buClr>
                <a:srgbClr val="FF0000"/>
              </a:buClr>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Comissão;</a:t>
            </a:r>
          </a:p>
          <a:p>
            <a:pPr lvl="0">
              <a:buClr>
                <a:srgbClr val="FF0000"/>
              </a:buClr>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Banca.</a:t>
            </a:r>
          </a:p>
          <a:p>
            <a:endParaRPr lang="pt-BR" dirty="0"/>
          </a:p>
        </p:txBody>
      </p:sp>
    </p:spTree>
    <p:extLst>
      <p:ext uri="{BB962C8B-B14F-4D97-AF65-F5344CB8AC3E}">
        <p14:creationId xmlns:p14="http://schemas.microsoft.com/office/powerpoint/2010/main" val="903958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68">
          <a:extLst>
            <a:ext uri="{FF2B5EF4-FFF2-40B4-BE49-F238E27FC236}">
              <a16:creationId xmlns:a16="http://schemas.microsoft.com/office/drawing/2014/main" id="{3B5679BA-2B49-8A85-499B-B94C0E64602F}"/>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F45D5CCA-A544-85E2-107A-352551DB11E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83A8BFBD-DB98-6143-D829-33C95C2DE1CB}"/>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DF3F893E-ACD5-9146-EC7D-A872A08C66D9}"/>
              </a:ext>
            </a:extLst>
          </p:cNvPr>
          <p:cNvSpPr txBox="1"/>
          <p:nvPr/>
        </p:nvSpPr>
        <p:spPr>
          <a:xfrm>
            <a:off x="683567" y="1019549"/>
            <a:ext cx="8460433" cy="523220"/>
          </a:xfrm>
          <a:prstGeom prst="rect">
            <a:avLst/>
          </a:prstGeom>
          <a:noFill/>
        </p:spPr>
        <p:txBody>
          <a:bodyPr wrap="square" rtlCol="0">
            <a:spAutoFit/>
          </a:bodyPr>
          <a:lstStyle/>
          <a:p>
            <a:pPr defTabSz="855878"/>
            <a:r>
              <a:rPr lang="pt-BR" sz="2800" b="1" dirty="0"/>
              <a:t>MODALIDADES DE LICITAÇÃO</a:t>
            </a:r>
            <a:endParaRPr lang="pt-BR" sz="2800" b="1" dirty="0">
              <a:solidFill>
                <a:srgbClr val="000000"/>
              </a:solidFill>
            </a:endParaRPr>
          </a:p>
        </p:txBody>
      </p:sp>
      <p:cxnSp>
        <p:nvCxnSpPr>
          <p:cNvPr id="6" name="Conector reto 5">
            <a:extLst>
              <a:ext uri="{FF2B5EF4-FFF2-40B4-BE49-F238E27FC236}">
                <a16:creationId xmlns:a16="http://schemas.microsoft.com/office/drawing/2014/main" id="{4119EB25-0ED5-D07E-FD3E-BCAA6DDB462F}"/>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3105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Interface gráfica do usuário, Aplicativo, PowerPoint&#10;&#10;O conteúdo gerado por IA pode estar incorreto.">
            <a:extLst>
              <a:ext uri="{FF2B5EF4-FFF2-40B4-BE49-F238E27FC236}">
                <a16:creationId xmlns:a16="http://schemas.microsoft.com/office/drawing/2014/main" id="{A49C17BB-9B65-24E4-52EA-443C084CF0E1}"/>
              </a:ext>
            </a:extLst>
          </p:cNvPr>
          <p:cNvPicPr>
            <a:picLocks noGrp="1" noChangeAspect="1"/>
          </p:cNvPicPr>
          <p:nvPr>
            <p:ph idx="1"/>
          </p:nvPr>
        </p:nvPicPr>
        <p:blipFill>
          <a:blip r:embed="rId2"/>
          <a:stretch>
            <a:fillRect/>
          </a:stretch>
        </p:blipFill>
        <p:spPr>
          <a:xfrm>
            <a:off x="2838575" y="228866"/>
            <a:ext cx="3466849" cy="5295884"/>
          </a:xfrm>
          <a:prstGeom prst="rect">
            <a:avLst/>
          </a:prstGeom>
        </p:spPr>
      </p:pic>
    </p:spTree>
    <p:extLst>
      <p:ext uri="{BB962C8B-B14F-4D97-AF65-F5344CB8AC3E}">
        <p14:creationId xmlns:p14="http://schemas.microsoft.com/office/powerpoint/2010/main" val="1649542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A16ACFC9-BBDA-8014-7644-CE01244D832D}"/>
              </a:ext>
            </a:extLst>
          </p:cNvPr>
          <p:cNvSpPr>
            <a:spLocks noGrp="1"/>
          </p:cNvSpPr>
          <p:nvPr>
            <p:ph idx="1"/>
          </p:nvPr>
        </p:nvSpPr>
        <p:spPr/>
        <p:txBody>
          <a:bodyPr/>
          <a:lstStyle/>
          <a:p>
            <a:pPr marL="0" indent="0" algn="ctr">
              <a:buNone/>
            </a:pPr>
            <a:r>
              <a:rPr lang="pt-BR" dirty="0">
                <a:latin typeface="Times New Roman" panose="02020603050405020304" pitchFamily="18" charset="0"/>
                <a:cs typeface="Times New Roman" panose="02020603050405020304" pitchFamily="18" charset="0"/>
              </a:rPr>
              <a:t>MODALIDADE</a:t>
            </a:r>
          </a:p>
          <a:p>
            <a:pPr algn="ctr"/>
            <a:endParaRPr lang="pt-BR" dirty="0">
              <a:latin typeface="Times New Roman" panose="02020603050405020304" pitchFamily="18" charset="0"/>
              <a:cs typeface="Times New Roman" panose="02020603050405020304" pitchFamily="18" charset="0"/>
            </a:endParaRPr>
          </a:p>
          <a:p>
            <a:pPr marL="0" indent="0" algn="ctr">
              <a:buNone/>
            </a:pPr>
            <a:r>
              <a:rPr lang="pt-BR" dirty="0">
                <a:latin typeface="Times New Roman" panose="02020603050405020304" pitchFamily="18" charset="0"/>
                <a:cs typeface="Times New Roman" panose="02020603050405020304" pitchFamily="18" charset="0"/>
              </a:rPr>
              <a:t>X </a:t>
            </a:r>
          </a:p>
          <a:p>
            <a:pPr algn="ctr"/>
            <a:endParaRPr lang="pt-BR" dirty="0">
              <a:latin typeface="Times New Roman" panose="02020603050405020304" pitchFamily="18" charset="0"/>
              <a:cs typeface="Times New Roman" panose="02020603050405020304" pitchFamily="18" charset="0"/>
            </a:endParaRPr>
          </a:p>
          <a:p>
            <a:pPr marL="0" indent="0" algn="ctr">
              <a:buNone/>
            </a:pPr>
            <a:r>
              <a:rPr lang="pt-BR" dirty="0">
                <a:latin typeface="Times New Roman" panose="02020603050405020304" pitchFamily="18" charset="0"/>
                <a:cs typeface="Times New Roman" panose="02020603050405020304" pitchFamily="18" charset="0"/>
              </a:rPr>
              <a:t>CRITÉRIO DE JULGAMENTO</a:t>
            </a:r>
          </a:p>
          <a:p>
            <a:endParaRPr lang="pt-BR" dirty="0"/>
          </a:p>
        </p:txBody>
      </p:sp>
    </p:spTree>
    <p:extLst>
      <p:ext uri="{BB962C8B-B14F-4D97-AF65-F5344CB8AC3E}">
        <p14:creationId xmlns:p14="http://schemas.microsoft.com/office/powerpoint/2010/main" val="3263452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1">
            <a:extLst>
              <a:ext uri="{FF2B5EF4-FFF2-40B4-BE49-F238E27FC236}">
                <a16:creationId xmlns:a16="http://schemas.microsoft.com/office/drawing/2014/main" id="{928F470C-871A-BAFB-577E-7F6E49D72AA0}"/>
              </a:ext>
            </a:extLst>
          </p:cNvPr>
          <p:cNvSpPr txBox="1">
            <a:spLocks noGrp="1"/>
          </p:cNvSpPr>
          <p:nvPr>
            <p:ph idx="1"/>
          </p:nvPr>
        </p:nvSpPr>
        <p:spPr>
          <a:xfrm>
            <a:off x="477064" y="705116"/>
            <a:ext cx="8229600" cy="3970318"/>
          </a:xfrm>
          <a:prstGeom prst="rect">
            <a:avLst/>
          </a:prstGeom>
          <a:noFill/>
        </p:spPr>
        <p:txBody>
          <a:bodyPr wrap="square" rtlCol="0">
            <a:spAutoFit/>
          </a:bodyPr>
          <a:lstStyle/>
          <a:p>
            <a:pPr marL="380985" indent="-380985" algn="ctr">
              <a:buClr>
                <a:srgbClr val="FF0000"/>
              </a:buClr>
              <a:buFont typeface="Wingdings" pitchFamily="2" charset="2"/>
              <a:buChar char="v"/>
            </a:pPr>
            <a:endParaRPr lang="en-US" sz="3600" dirty="0">
              <a:latin typeface="Times New Roman" pitchFamily="18" charset="0"/>
              <a:cs typeface="Times New Roman" pitchFamily="18" charset="0"/>
            </a:endParaRPr>
          </a:p>
          <a:p>
            <a:pPr marL="380985" indent="-380985" algn="ctr">
              <a:buClr>
                <a:srgbClr val="FF0000"/>
              </a:buClr>
              <a:buFont typeface="Wingdings" pitchFamily="2" charset="2"/>
              <a:buChar char="v"/>
            </a:pPr>
            <a:r>
              <a:rPr lang="en-US" sz="3600" dirty="0" err="1">
                <a:latin typeface="Times New Roman" pitchFamily="18" charset="0"/>
                <a:cs typeface="Times New Roman" pitchFamily="18" charset="0"/>
              </a:rPr>
              <a:t>Pregão</a:t>
            </a:r>
            <a:r>
              <a:rPr lang="en-US" sz="3600" dirty="0">
                <a:latin typeface="Times New Roman" pitchFamily="18" charset="0"/>
                <a:cs typeface="Times New Roman" pitchFamily="18" charset="0"/>
              </a:rPr>
              <a:t> </a:t>
            </a:r>
          </a:p>
          <a:p>
            <a:pPr marL="380985" indent="-380985" algn="ctr">
              <a:buClr>
                <a:srgbClr val="FF0000"/>
              </a:buClr>
              <a:buFont typeface="Wingdings" pitchFamily="2" charset="2"/>
              <a:buChar char="v"/>
            </a:pPr>
            <a:r>
              <a:rPr lang="en-US" sz="3600" dirty="0" err="1">
                <a:latin typeface="Times New Roman" pitchFamily="18" charset="0"/>
                <a:cs typeface="Times New Roman" pitchFamily="18" charset="0"/>
              </a:rPr>
              <a:t>Concorrência</a:t>
            </a:r>
            <a:endParaRPr lang="en-US" sz="3600" dirty="0">
              <a:latin typeface="Times New Roman" pitchFamily="18" charset="0"/>
              <a:cs typeface="Times New Roman" pitchFamily="18" charset="0"/>
            </a:endParaRPr>
          </a:p>
          <a:p>
            <a:pPr marL="380985" indent="-380985" algn="ctr">
              <a:buClr>
                <a:srgbClr val="FF0000"/>
              </a:buClr>
              <a:buFont typeface="Wingdings" pitchFamily="2" charset="2"/>
              <a:buChar char="v"/>
            </a:pPr>
            <a:r>
              <a:rPr lang="en-US" sz="3600" dirty="0">
                <a:latin typeface="Times New Roman" pitchFamily="18" charset="0"/>
                <a:cs typeface="Times New Roman" pitchFamily="18" charset="0"/>
              </a:rPr>
              <a:t>Concurso</a:t>
            </a:r>
          </a:p>
          <a:p>
            <a:pPr marL="380985" indent="-380985" algn="ctr">
              <a:buClr>
                <a:srgbClr val="FF0000"/>
              </a:buClr>
              <a:buFont typeface="Wingdings" pitchFamily="2" charset="2"/>
              <a:buChar char="v"/>
            </a:pPr>
            <a:r>
              <a:rPr lang="pt-BR" sz="3600" dirty="0">
                <a:latin typeface="Times New Roman" pitchFamily="18" charset="0"/>
                <a:cs typeface="Times New Roman" pitchFamily="18" charset="0"/>
              </a:rPr>
              <a:t>Leilão</a:t>
            </a:r>
          </a:p>
          <a:p>
            <a:pPr marL="380985" indent="-380985" algn="ctr">
              <a:buClr>
                <a:srgbClr val="FF0000"/>
              </a:buClr>
              <a:buFont typeface="Wingdings" pitchFamily="2" charset="2"/>
              <a:buChar char="v"/>
            </a:pPr>
            <a:r>
              <a:rPr lang="pt-BR" sz="3600" dirty="0">
                <a:latin typeface="Times New Roman" pitchFamily="18" charset="0"/>
                <a:cs typeface="Times New Roman" pitchFamily="18" charset="0"/>
              </a:rPr>
              <a:t>Diálogo competitivo**</a:t>
            </a:r>
            <a:endParaRPr lang="pt-BR" sz="3600" dirty="0"/>
          </a:p>
        </p:txBody>
      </p:sp>
    </p:spTree>
    <p:extLst>
      <p:ext uri="{BB962C8B-B14F-4D97-AF65-F5344CB8AC3E}">
        <p14:creationId xmlns:p14="http://schemas.microsoft.com/office/powerpoint/2010/main" val="102994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95132316-6AD3-2A72-CBB9-A8ED9DCF8C01}"/>
              </a:ext>
            </a:extLst>
          </p:cNvPr>
          <p:cNvSpPr>
            <a:spLocks noGrp="1"/>
          </p:cNvSpPr>
          <p:nvPr>
            <p:ph idx="1"/>
          </p:nvPr>
        </p:nvSpPr>
        <p:spPr/>
        <p:txBody>
          <a:bodyPr>
            <a:normAutofit lnSpcReduction="10000"/>
          </a:bodyPr>
          <a:lstStyle/>
          <a:p>
            <a:pPr marL="0" indent="0" algn="ctr">
              <a:buClr>
                <a:srgbClr val="FF0000"/>
              </a:buClr>
              <a:buNone/>
            </a:pPr>
            <a:r>
              <a:rPr lang="pt-BR" dirty="0">
                <a:latin typeface="Times New Roman" pitchFamily="18" charset="0"/>
                <a:cs typeface="Times New Roman" pitchFamily="18" charset="0"/>
              </a:rPr>
              <a:t>Serviços comuns</a:t>
            </a:r>
          </a:p>
          <a:p>
            <a:pPr algn="ctr">
              <a:buClr>
                <a:srgbClr val="FF0000"/>
              </a:buClr>
            </a:pPr>
            <a:endParaRPr lang="pt-BR" dirty="0">
              <a:latin typeface="Times New Roman" pitchFamily="18" charset="0"/>
              <a:cs typeface="Times New Roman" pitchFamily="18" charset="0"/>
            </a:endParaRPr>
          </a:p>
          <a:p>
            <a:pPr algn="ctr">
              <a:buClr>
                <a:srgbClr val="FF0000"/>
              </a:buClr>
            </a:pPr>
            <a:endParaRPr lang="pt-BR" dirty="0">
              <a:latin typeface="Times New Roman" pitchFamily="18" charset="0"/>
              <a:cs typeface="Times New Roman" pitchFamily="18" charset="0"/>
            </a:endParaRPr>
          </a:p>
          <a:p>
            <a:pPr marL="0" indent="0" algn="ctr">
              <a:buClr>
                <a:srgbClr val="FF0000"/>
              </a:buClr>
              <a:buNone/>
            </a:pPr>
            <a:r>
              <a:rPr lang="pt-BR" dirty="0">
                <a:latin typeface="Times New Roman" pitchFamily="18" charset="0"/>
                <a:cs typeface="Times New Roman" pitchFamily="18" charset="0"/>
              </a:rPr>
              <a:t>X</a:t>
            </a:r>
          </a:p>
          <a:p>
            <a:pPr algn="ctr">
              <a:buClr>
                <a:srgbClr val="FF0000"/>
              </a:buClr>
            </a:pPr>
            <a:endParaRPr lang="pt-BR" dirty="0">
              <a:latin typeface="Times New Roman" pitchFamily="18" charset="0"/>
              <a:cs typeface="Times New Roman" pitchFamily="18" charset="0"/>
            </a:endParaRPr>
          </a:p>
          <a:p>
            <a:pPr algn="ctr">
              <a:buClr>
                <a:srgbClr val="FF0000"/>
              </a:buClr>
            </a:pPr>
            <a:endParaRPr lang="pt-BR" dirty="0">
              <a:latin typeface="Times New Roman" pitchFamily="18" charset="0"/>
              <a:cs typeface="Times New Roman" pitchFamily="18" charset="0"/>
            </a:endParaRPr>
          </a:p>
          <a:p>
            <a:pPr marL="0" indent="0" algn="ctr">
              <a:buClr>
                <a:srgbClr val="FF0000"/>
              </a:buClr>
              <a:buNone/>
            </a:pPr>
            <a:r>
              <a:rPr lang="pt-BR" dirty="0">
                <a:latin typeface="Times New Roman" pitchFamily="18" charset="0"/>
                <a:cs typeface="Times New Roman" pitchFamily="18" charset="0"/>
              </a:rPr>
              <a:t>Serviços especiais</a:t>
            </a:r>
            <a:endParaRPr lang="pt-BR" sz="2400" dirty="0"/>
          </a:p>
          <a:p>
            <a:endParaRPr lang="pt-BR" dirty="0"/>
          </a:p>
        </p:txBody>
      </p:sp>
    </p:spTree>
    <p:extLst>
      <p:ext uri="{BB962C8B-B14F-4D97-AF65-F5344CB8AC3E}">
        <p14:creationId xmlns:p14="http://schemas.microsoft.com/office/powerpoint/2010/main" val="3410737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lipse 13"/>
          <p:cNvSpPr/>
          <p:nvPr/>
        </p:nvSpPr>
        <p:spPr>
          <a:xfrm>
            <a:off x="1143000" y="2929920"/>
            <a:ext cx="4445000" cy="22135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00"/>
          </a:p>
        </p:txBody>
      </p:sp>
      <p:pic>
        <p:nvPicPr>
          <p:cNvPr id="3" name="Picture 6"/>
          <p:cNvPicPr>
            <a:picLocks noChangeAspect="1" noChangeArrowheads="1"/>
          </p:cNvPicPr>
          <p:nvPr/>
        </p:nvPicPr>
        <p:blipFill>
          <a:blip r:embed="rId2"/>
          <a:srcRect/>
          <a:stretch>
            <a:fillRect/>
          </a:stretch>
        </p:blipFill>
        <p:spPr bwMode="auto">
          <a:xfrm>
            <a:off x="7605406" y="258161"/>
            <a:ext cx="1010708" cy="391583"/>
          </a:xfrm>
          <a:prstGeom prst="rect">
            <a:avLst/>
          </a:prstGeom>
          <a:noFill/>
          <a:ln>
            <a:noFill/>
          </a:ln>
          <a:effectLst/>
        </p:spPr>
      </p:pic>
      <p:sp>
        <p:nvSpPr>
          <p:cNvPr id="4" name="CaixaDeTexto 3">
            <a:extLst>
              <a:ext uri="{FF2B5EF4-FFF2-40B4-BE49-F238E27FC236}">
                <a16:creationId xmlns:a16="http://schemas.microsoft.com/office/drawing/2014/main" id="{502EF69F-F6BE-69C8-D9E5-CACA73E62C23}"/>
              </a:ext>
            </a:extLst>
          </p:cNvPr>
          <p:cNvSpPr txBox="1"/>
          <p:nvPr/>
        </p:nvSpPr>
        <p:spPr>
          <a:xfrm>
            <a:off x="764646" y="632710"/>
            <a:ext cx="7744354" cy="4626331"/>
          </a:xfrm>
          <a:prstGeom prst="rect">
            <a:avLst/>
          </a:prstGeom>
          <a:noFill/>
          <a:ln>
            <a:noFill/>
          </a:ln>
        </p:spPr>
        <p:txBody>
          <a:bodyPr wrap="square" rtlCol="0">
            <a:spAutoFit/>
          </a:bodyPr>
          <a:lstStyle/>
          <a:p>
            <a:pPr marL="8483" marR="3393" algn="just">
              <a:lnSpc>
                <a:spcPct val="96000"/>
              </a:lnSpc>
              <a:spcBef>
                <a:spcPts val="123"/>
              </a:spcBef>
              <a:buClr>
                <a:srgbClr val="FF0000"/>
              </a:buClr>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r>
              <a:rPr lang="pt-BR" sz="3333" spc="-7" dirty="0">
                <a:latin typeface="Times New Roman" pitchFamily="18" charset="0"/>
                <a:cs typeface="Times New Roman" pitchFamily="18" charset="0"/>
              </a:rPr>
              <a:t>Processos presenciais: devem motivados</a:t>
            </a: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484714" marR="3393" indent="-476231" algn="just">
              <a:lnSpc>
                <a:spcPct val="96000"/>
              </a:lnSpc>
              <a:spcBef>
                <a:spcPts val="123"/>
              </a:spcBef>
              <a:buClr>
                <a:schemeClr val="tx1"/>
              </a:buClr>
              <a:buFont typeface="Wingdings" pitchFamily="2" charset="2"/>
              <a:buChar char="ü"/>
            </a:pPr>
            <a:endParaRPr lang="pt-BR" sz="3333" spc="-7" dirty="0">
              <a:latin typeface="Times New Roman" pitchFamily="18" charset="0"/>
              <a:cs typeface="Times New Roman" pitchFamily="18" charset="0"/>
            </a:endParaRPr>
          </a:p>
          <a:p>
            <a:pPr marL="8483" marR="3393" algn="ctr">
              <a:lnSpc>
                <a:spcPct val="96000"/>
              </a:lnSpc>
              <a:spcBef>
                <a:spcPts val="123"/>
              </a:spcBef>
              <a:buClr>
                <a:srgbClr val="FF0000"/>
              </a:buClr>
            </a:pPr>
            <a:endParaRPr lang="pt-BR" sz="3333" spc="-7" dirty="0">
              <a:effectLst>
                <a:outerShdw blurRad="38100" dist="38100" dir="2700000" algn="tl">
                  <a:srgbClr val="000000">
                    <a:alpha val="43137"/>
                  </a:srgbClr>
                </a:outerShdw>
              </a:effectLst>
              <a:latin typeface="Amasis MT Pro Medium" panose="02040604050005020304" pitchFamily="18" charset="0"/>
              <a:cs typeface="Times New Roman"/>
            </a:endParaRPr>
          </a:p>
        </p:txBody>
      </p:sp>
      <p:cxnSp>
        <p:nvCxnSpPr>
          <p:cNvPr id="5" name="Conector de seta reta 4"/>
          <p:cNvCxnSpPr/>
          <p:nvPr/>
        </p:nvCxnSpPr>
        <p:spPr>
          <a:xfrm flipH="1">
            <a:off x="2349500" y="1587501"/>
            <a:ext cx="1270000" cy="17738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Conector de seta reta 7"/>
          <p:cNvCxnSpPr/>
          <p:nvPr/>
        </p:nvCxnSpPr>
        <p:spPr>
          <a:xfrm>
            <a:off x="3738836" y="1587500"/>
            <a:ext cx="833164" cy="1905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Botão de ação: Som 11">
            <a:hlinkClick r:id="" action="ppaction://noaction" highlightClick="1">
              <a:snd r:embed="rId3" name="applause.wav"/>
            </a:hlinkClick>
          </p:cNvPr>
          <p:cNvSpPr/>
          <p:nvPr/>
        </p:nvSpPr>
        <p:spPr>
          <a:xfrm>
            <a:off x="1333500" y="3492500"/>
            <a:ext cx="1143000" cy="952500"/>
          </a:xfrm>
          <a:prstGeom prst="actionButtonSound">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00"/>
          </a:p>
        </p:txBody>
      </p:sp>
      <p:sp>
        <p:nvSpPr>
          <p:cNvPr id="13" name="Botão de ação: Filme 12">
            <a:hlinkClick r:id="" action="ppaction://noaction" highlightClick="1"/>
          </p:cNvPr>
          <p:cNvSpPr/>
          <p:nvPr/>
        </p:nvSpPr>
        <p:spPr>
          <a:xfrm>
            <a:off x="3919209" y="3619500"/>
            <a:ext cx="1305583" cy="1143000"/>
          </a:xfrm>
          <a:prstGeom prst="actionButtonMovi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00"/>
          </a:p>
        </p:txBody>
      </p:sp>
      <p:cxnSp>
        <p:nvCxnSpPr>
          <p:cNvPr id="16" name="Conector de seta reta 15"/>
          <p:cNvCxnSpPr/>
          <p:nvPr/>
        </p:nvCxnSpPr>
        <p:spPr>
          <a:xfrm>
            <a:off x="5529975" y="3968750"/>
            <a:ext cx="947026" cy="0"/>
          </a:xfrm>
          <a:prstGeom prst="straightConnector1">
            <a:avLst/>
          </a:prstGeom>
          <a:ln w="57150">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Retângulo de cantos arredondados 17"/>
          <p:cNvSpPr/>
          <p:nvPr/>
        </p:nvSpPr>
        <p:spPr>
          <a:xfrm>
            <a:off x="6576630" y="3361339"/>
            <a:ext cx="2012114" cy="13335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a:solidFill>
                  <a:schemeClr val="tx1"/>
                </a:solidFill>
                <a:latin typeface="Times New Roman" pitchFamily="18" charset="0"/>
                <a:cs typeface="Times New Roman" pitchFamily="18" charset="0"/>
              </a:rPr>
              <a:t>PROCESSO</a:t>
            </a:r>
          </a:p>
        </p:txBody>
      </p:sp>
    </p:spTree>
    <p:extLst>
      <p:ext uri="{BB962C8B-B14F-4D97-AF65-F5344CB8AC3E}">
        <p14:creationId xmlns:p14="http://schemas.microsoft.com/office/powerpoint/2010/main" val="2728144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07844" y="-1816364"/>
            <a:ext cx="5715000" cy="9347727"/>
          </a:xfrm>
          <a:prstGeom prst="rect">
            <a:avLst/>
          </a:prstGeom>
          <a:noFill/>
          <a:ln>
            <a:noFill/>
          </a:ln>
        </p:spPr>
      </p:pic>
      <p:sp>
        <p:nvSpPr>
          <p:cNvPr id="10" name="Google Shape;322;p42"/>
          <p:cNvSpPr txBox="1">
            <a:spLocks noGrp="1"/>
          </p:cNvSpPr>
          <p:nvPr>
            <p:ph type="ctrTitle"/>
          </p:nvPr>
        </p:nvSpPr>
        <p:spPr>
          <a:xfrm>
            <a:off x="894511" y="654001"/>
            <a:ext cx="7545391" cy="2203667"/>
          </a:xfrm>
          <a:prstGeom prst="rect">
            <a:avLst/>
          </a:prstGeom>
        </p:spPr>
        <p:txBody>
          <a:bodyPr spcFirstLastPara="1" wrap="square" lIns="91425" tIns="201150" rIns="91425" bIns="91425" anchor="t" anchorCtr="0">
            <a:noAutofit/>
          </a:bodyPr>
          <a:lstStyle/>
          <a:p>
            <a:pPr lvl="0"/>
            <a:r>
              <a:rPr lang="pt-BR" sz="2800" dirty="0">
                <a:latin typeface="Arial  "/>
              </a:rPr>
              <a:t>LEONARDO VIEIRA</a:t>
            </a:r>
            <a:endParaRPr sz="2800" dirty="0"/>
          </a:p>
        </p:txBody>
      </p:sp>
      <p:sp>
        <p:nvSpPr>
          <p:cNvPr id="11" name="Google Shape;323;p42"/>
          <p:cNvSpPr txBox="1">
            <a:spLocks noGrp="1"/>
          </p:cNvSpPr>
          <p:nvPr>
            <p:ph type="subTitle" idx="1"/>
          </p:nvPr>
        </p:nvSpPr>
        <p:spPr>
          <a:xfrm>
            <a:off x="971600" y="1315500"/>
            <a:ext cx="7771850" cy="880667"/>
          </a:xfrm>
          <a:prstGeom prst="rect">
            <a:avLst/>
          </a:prstGeom>
        </p:spPr>
        <p:txBody>
          <a:bodyPr spcFirstLastPara="1" wrap="square" lIns="91425" tIns="91425" rIns="91425" bIns="91425" anchor="t" anchorCtr="0">
            <a:noAutofit/>
          </a:bodyPr>
          <a:lstStyle/>
          <a:p>
            <a:pPr marL="276695" indent="-276695" algn="just">
              <a:spcBef>
                <a:spcPts val="587"/>
              </a:spcBef>
              <a:buClr>
                <a:srgbClr val="FF0000"/>
              </a:buClr>
              <a:buFont typeface="Arial" pitchFamily="34" charset="0"/>
              <a:buChar char="•"/>
            </a:pPr>
            <a:r>
              <a:rPr lang="pt-BR" dirty="0"/>
              <a:t>Consultor da </a:t>
            </a:r>
            <a:r>
              <a:rPr lang="pt-BR" dirty="0" err="1"/>
              <a:t>Gepam</a:t>
            </a:r>
            <a:endParaRPr lang="pt-BR" dirty="0"/>
          </a:p>
          <a:p>
            <a:pPr marL="276695" indent="-276695" algn="just">
              <a:spcBef>
                <a:spcPts val="587"/>
              </a:spcBef>
              <a:buClr>
                <a:srgbClr val="FF0000"/>
              </a:buClr>
              <a:buFont typeface="Arial" pitchFamily="34" charset="0"/>
              <a:buChar char="•"/>
            </a:pPr>
            <a:r>
              <a:rPr lang="pt-BR" dirty="0"/>
              <a:t>Advogado</a:t>
            </a:r>
          </a:p>
          <a:p>
            <a:pPr marL="276695" indent="-276695" algn="just">
              <a:spcBef>
                <a:spcPts val="587"/>
              </a:spcBef>
              <a:buClr>
                <a:srgbClr val="FF0000"/>
              </a:buClr>
              <a:buFont typeface="Arial" pitchFamily="34" charset="0"/>
              <a:buChar char="•"/>
            </a:pPr>
            <a:r>
              <a:rPr lang="pt-BR" dirty="0"/>
              <a:t>Especialista em Gestão Pública com Ênfase em licitações e contratos;</a:t>
            </a:r>
          </a:p>
          <a:p>
            <a:pPr marL="276695" indent="-276695" algn="just">
              <a:spcBef>
                <a:spcPts val="587"/>
              </a:spcBef>
              <a:buClr>
                <a:srgbClr val="FF0000"/>
              </a:buClr>
              <a:buFont typeface="Arial" pitchFamily="34" charset="0"/>
              <a:buChar char="•"/>
            </a:pPr>
            <a:r>
              <a:rPr lang="pt-BR" dirty="0"/>
              <a:t>Especialista em Direito Administrativo e Constitucional</a:t>
            </a:r>
          </a:p>
          <a:p>
            <a:pPr marL="276695" indent="-276695" algn="just">
              <a:spcBef>
                <a:spcPts val="587"/>
              </a:spcBef>
              <a:buClr>
                <a:srgbClr val="FF0000"/>
              </a:buClr>
              <a:buFont typeface="Arial" pitchFamily="34" charset="0"/>
              <a:buChar char="•"/>
            </a:pPr>
            <a:r>
              <a:rPr lang="pt-BR" dirty="0"/>
              <a:t>Especialista em Direito Eleitoral</a:t>
            </a:r>
          </a:p>
          <a:p>
            <a:pPr marL="276695" indent="-276695" algn="just">
              <a:spcBef>
                <a:spcPts val="587"/>
              </a:spcBef>
              <a:buClr>
                <a:srgbClr val="FF0000"/>
              </a:buClr>
              <a:buFont typeface="Arial" pitchFamily="34" charset="0"/>
              <a:buChar char="•"/>
            </a:pPr>
            <a:r>
              <a:rPr lang="pt-BR" dirty="0"/>
              <a:t>Atuação na Área Pública há 13 anos</a:t>
            </a:r>
          </a:p>
          <a:p>
            <a:pPr marL="276695" indent="-276695" algn="just">
              <a:spcBef>
                <a:spcPts val="587"/>
              </a:spcBef>
              <a:buClr>
                <a:srgbClr val="FF0000"/>
              </a:buClr>
              <a:buFont typeface="Arial" pitchFamily="34" charset="0"/>
              <a:buChar char="•"/>
            </a:pPr>
            <a:r>
              <a:rPr lang="pt-BR" dirty="0"/>
              <a:t>Foco no terceiro setor, tributos, direito municipal, licitações, concessões, bens públicos, gestão pública, </a:t>
            </a:r>
            <a:r>
              <a:rPr lang="pt-BR" dirty="0" err="1"/>
              <a:t>legística</a:t>
            </a:r>
            <a:r>
              <a:rPr lang="pt-BR" dirty="0"/>
              <a:t> e contratos administrativos.</a:t>
            </a:r>
          </a:p>
        </p:txBody>
      </p:sp>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4367" y="4461863"/>
            <a:ext cx="1435146" cy="101515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Google Shape;870;p66"/>
          <p:cNvCxnSpPr/>
          <p:nvPr/>
        </p:nvCxnSpPr>
        <p:spPr>
          <a:xfrm>
            <a:off x="542275" y="841276"/>
            <a:ext cx="0" cy="3528392"/>
          </a:xfrm>
          <a:prstGeom prst="straightConnector1">
            <a:avLst/>
          </a:prstGeom>
          <a:noFill/>
          <a:ln w="76200" cap="flat" cmpd="sng">
            <a:solidFill>
              <a:schemeClr val="accent1"/>
            </a:solidFill>
            <a:prstDash val="solid"/>
            <a:round/>
            <a:headEnd type="none" w="med" len="med"/>
            <a:tailEnd type="none" w="med" len="med"/>
          </a:ln>
        </p:spPr>
      </p:cxnSp>
      <p:cxnSp>
        <p:nvCxnSpPr>
          <p:cNvPr id="4" name="Conector reto 3"/>
          <p:cNvCxnSpPr/>
          <p:nvPr/>
        </p:nvCxnSpPr>
        <p:spPr>
          <a:xfrm>
            <a:off x="7154347" y="5377780"/>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3211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68">
          <a:extLst>
            <a:ext uri="{FF2B5EF4-FFF2-40B4-BE49-F238E27FC236}">
              <a16:creationId xmlns:a16="http://schemas.microsoft.com/office/drawing/2014/main" id="{AD2623EB-383C-56D2-8312-ECCD8FE9A31C}"/>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69455746-0208-9E97-7CEC-8C1A088B372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3509ABA1-F2ED-607F-DF79-962EB2138ECC}"/>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A65B9E41-8BE4-C2B6-9BE0-EE5EFAEE96F4}"/>
              </a:ext>
            </a:extLst>
          </p:cNvPr>
          <p:cNvSpPr txBox="1"/>
          <p:nvPr/>
        </p:nvSpPr>
        <p:spPr>
          <a:xfrm>
            <a:off x="683567" y="1019549"/>
            <a:ext cx="8460433" cy="523220"/>
          </a:xfrm>
          <a:prstGeom prst="rect">
            <a:avLst/>
          </a:prstGeom>
          <a:noFill/>
        </p:spPr>
        <p:txBody>
          <a:bodyPr wrap="square" rtlCol="0">
            <a:spAutoFit/>
          </a:bodyPr>
          <a:lstStyle/>
          <a:p>
            <a:pPr defTabSz="855878"/>
            <a:r>
              <a:rPr lang="pt-BR" sz="2800" b="1" dirty="0"/>
              <a:t>PLANEJAMENTO NA LEI Nº 14.133/2021</a:t>
            </a:r>
            <a:endParaRPr lang="pt-BR" sz="2800" b="1" dirty="0">
              <a:solidFill>
                <a:srgbClr val="000000"/>
              </a:solidFill>
            </a:endParaRPr>
          </a:p>
        </p:txBody>
      </p:sp>
      <p:cxnSp>
        <p:nvCxnSpPr>
          <p:cNvPr id="6" name="Conector reto 5">
            <a:extLst>
              <a:ext uri="{FF2B5EF4-FFF2-40B4-BE49-F238E27FC236}">
                <a16:creationId xmlns:a16="http://schemas.microsoft.com/office/drawing/2014/main" id="{6F6DACB2-2F76-E210-8C46-069EBA6D2205}"/>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501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45C51A71-B3A9-1675-9A96-3157C0BCEA4E}"/>
              </a:ext>
            </a:extLst>
          </p:cNvPr>
          <p:cNvSpPr txBox="1"/>
          <p:nvPr/>
        </p:nvSpPr>
        <p:spPr>
          <a:xfrm>
            <a:off x="1547664" y="1841837"/>
            <a:ext cx="6318448" cy="2031325"/>
          </a:xfrm>
          <a:prstGeom prst="rect">
            <a:avLst/>
          </a:prstGeom>
          <a:noFill/>
        </p:spPr>
        <p:txBody>
          <a:bodyPr wrap="square">
            <a:spAutoFit/>
          </a:bodyPr>
          <a:lstStyle/>
          <a:p>
            <a:r>
              <a:rPr lang="pt-BR" sz="1800" dirty="0">
                <a:latin typeface="Times New Roman" panose="02020603050405020304" pitchFamily="18" charset="0"/>
                <a:cs typeface="Times New Roman" panose="02020603050405020304" pitchFamily="18" charset="0"/>
              </a:rPr>
              <a:t>Lei 14.133</a:t>
            </a:r>
            <a:br>
              <a:rPr lang="pt-BR" sz="1800" dirty="0">
                <a:latin typeface="Times New Roman" panose="02020603050405020304" pitchFamily="18" charset="0"/>
                <a:cs typeface="Times New Roman" panose="02020603050405020304" pitchFamily="18" charset="0"/>
              </a:rPr>
            </a:br>
            <a:br>
              <a:rPr lang="pt-BR" sz="1800" dirty="0">
                <a:latin typeface="Times New Roman" panose="02020603050405020304" pitchFamily="18" charset="0"/>
                <a:cs typeface="Times New Roman" panose="02020603050405020304" pitchFamily="18" charset="0"/>
              </a:rPr>
            </a:br>
            <a:r>
              <a:rPr lang="pt-BR" sz="1800" dirty="0">
                <a:latin typeface="Times New Roman" panose="02020603050405020304" pitchFamily="18" charset="0"/>
                <a:cs typeface="Times New Roman" panose="02020603050405020304" pitchFamily="18" charset="0"/>
              </a:rPr>
              <a:t>DOS PRINCÍPIOS</a:t>
            </a:r>
            <a:br>
              <a:rPr lang="pt-BR" sz="1800" dirty="0">
                <a:latin typeface="Times New Roman" panose="02020603050405020304" pitchFamily="18" charset="0"/>
                <a:cs typeface="Times New Roman" panose="02020603050405020304" pitchFamily="18" charset="0"/>
              </a:rPr>
            </a:br>
            <a:br>
              <a:rPr lang="pt-BR" sz="1800" dirty="0">
                <a:latin typeface="Times New Roman" panose="02020603050405020304" pitchFamily="18" charset="0"/>
                <a:cs typeface="Times New Roman" panose="02020603050405020304" pitchFamily="18" charset="0"/>
              </a:rPr>
            </a:br>
            <a:br>
              <a:rPr lang="pt-BR" sz="1800" dirty="0">
                <a:latin typeface="Times New Roman" panose="02020603050405020304" pitchFamily="18" charset="0"/>
                <a:cs typeface="Times New Roman" panose="02020603050405020304" pitchFamily="18" charset="0"/>
              </a:rPr>
            </a:br>
            <a:r>
              <a:rPr lang="pt-BR" sz="1800" dirty="0">
                <a:latin typeface="Times New Roman" panose="02020603050405020304" pitchFamily="18" charset="0"/>
                <a:cs typeface="Times New Roman" panose="02020603050405020304" pitchFamily="18" charset="0"/>
              </a:rPr>
              <a:t>Art. 5º Na aplicação desta Lei, serão observados os princípios ... do </a:t>
            </a:r>
            <a:r>
              <a:rPr lang="pt-BR" sz="1800" b="1" dirty="0">
                <a:latin typeface="Times New Roman" panose="02020603050405020304" pitchFamily="18" charset="0"/>
                <a:cs typeface="Times New Roman" panose="02020603050405020304" pitchFamily="18" charset="0"/>
              </a:rPr>
              <a:t>PLANEJAMENTO</a:t>
            </a:r>
            <a:r>
              <a:rPr lang="pt-BR" sz="1800" dirty="0">
                <a:latin typeface="Times New Roman" panose="02020603050405020304" pitchFamily="18" charset="0"/>
                <a:cs typeface="Times New Roman" panose="02020603050405020304" pitchFamily="18" charset="0"/>
              </a:rPr>
              <a:t>...</a:t>
            </a:r>
            <a:endParaRPr lang="pt-BR" dirty="0"/>
          </a:p>
        </p:txBody>
      </p:sp>
    </p:spTree>
    <p:extLst>
      <p:ext uri="{BB962C8B-B14F-4D97-AF65-F5344CB8AC3E}">
        <p14:creationId xmlns:p14="http://schemas.microsoft.com/office/powerpoint/2010/main" val="2864636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F5D27-7808-632C-883F-8421DB8A4DD6}"/>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35551B83-BEFC-46EA-D690-360ADE714E65}"/>
              </a:ext>
            </a:extLst>
          </p:cNvPr>
          <p:cNvSpPr txBox="1"/>
          <p:nvPr/>
        </p:nvSpPr>
        <p:spPr>
          <a:xfrm>
            <a:off x="2286000" y="595343"/>
            <a:ext cx="4572000" cy="4524315"/>
          </a:xfrm>
          <a:prstGeom prst="rect">
            <a:avLst/>
          </a:prstGeom>
          <a:noFill/>
        </p:spPr>
        <p:txBody>
          <a:bodyPr wrap="square">
            <a:spAutoFit/>
          </a:bodyPr>
          <a:lstStyle/>
          <a:p>
            <a:pPr algn="just" defTabSz="792419"/>
            <a:r>
              <a:rPr lang="pt-BR" sz="1800" b="1" dirty="0">
                <a:latin typeface="Arial" panose="020B0604020202020204" pitchFamily="34" charset="0"/>
              </a:rPr>
              <a:t>Art. 11.  Parágrafo único</a:t>
            </a:r>
            <a:endParaRPr lang="pt-BR" sz="1800" kern="0" dirty="0">
              <a:latin typeface="Arial" panose="020B0604020202020204" pitchFamily="34" charset="0"/>
            </a:endParaRPr>
          </a:p>
          <a:p>
            <a:pPr algn="just" defTabSz="792419"/>
            <a:r>
              <a:rPr lang="pt-BR" sz="1800" kern="0" dirty="0">
                <a:latin typeface="Arial" panose="020B0604020202020204" pitchFamily="34" charset="0"/>
              </a:rPr>
              <a:t>A </a:t>
            </a:r>
            <a:r>
              <a:rPr lang="pt-BR" sz="1800" b="1" kern="0" dirty="0">
                <a:latin typeface="Arial" panose="020B0604020202020204" pitchFamily="34" charset="0"/>
              </a:rPr>
              <a:t>alta administração do órgão </a:t>
            </a:r>
            <a:r>
              <a:rPr lang="pt-BR" sz="1800" kern="0" dirty="0">
                <a:latin typeface="Arial" panose="020B0604020202020204" pitchFamily="34" charset="0"/>
              </a:rPr>
              <a:t>ou entidade é responsável pela governança das contratações e deve implementar processos e estruturas, inclusive de gestão de riscos e controles internos, para </a:t>
            </a:r>
            <a:r>
              <a:rPr lang="pt-BR" sz="1800" b="1" kern="0" dirty="0">
                <a:latin typeface="Arial" panose="020B0604020202020204" pitchFamily="34" charset="0"/>
              </a:rPr>
              <a:t>avaliar</a:t>
            </a:r>
            <a:r>
              <a:rPr lang="pt-BR" sz="1800" kern="0" dirty="0">
                <a:latin typeface="Arial" panose="020B0604020202020204" pitchFamily="34" charset="0"/>
              </a:rPr>
              <a:t>, </a:t>
            </a:r>
            <a:r>
              <a:rPr lang="pt-BR" sz="1800" b="1" kern="0" dirty="0">
                <a:latin typeface="Arial" panose="020B0604020202020204" pitchFamily="34" charset="0"/>
              </a:rPr>
              <a:t>direcionar</a:t>
            </a:r>
            <a:r>
              <a:rPr lang="pt-BR" sz="1800" kern="0" dirty="0">
                <a:latin typeface="Arial" panose="020B0604020202020204" pitchFamily="34" charset="0"/>
              </a:rPr>
              <a:t> e </a:t>
            </a:r>
            <a:r>
              <a:rPr lang="pt-BR" sz="1800" b="1" kern="0" dirty="0">
                <a:latin typeface="Arial" panose="020B0604020202020204" pitchFamily="34" charset="0"/>
              </a:rPr>
              <a:t>monitorar</a:t>
            </a:r>
            <a:r>
              <a:rPr lang="pt-BR" sz="1800" kern="0" dirty="0">
                <a:latin typeface="Arial" panose="020B0604020202020204" pitchFamily="34" charset="0"/>
              </a:rPr>
              <a:t> os processos licitatórios e os respectivos contratos, com o intuito de alcançar os objetivos estabelecidos no caput deste artigo, promover um ambiente íntegro e confiável, </a:t>
            </a:r>
            <a:r>
              <a:rPr lang="pt-BR" sz="1800" b="1" kern="0" dirty="0">
                <a:latin typeface="Arial" panose="020B0604020202020204" pitchFamily="34" charset="0"/>
              </a:rPr>
              <a:t>assegurar o alinhamento das contratações ao planejamento estratégico e às leis orçamentárias </a:t>
            </a:r>
            <a:r>
              <a:rPr lang="pt-BR" sz="1800" kern="0" dirty="0">
                <a:latin typeface="Arial" panose="020B0604020202020204" pitchFamily="34" charset="0"/>
              </a:rPr>
              <a:t>e promover eficiência, efetividade e eficácia em suas contratações.</a:t>
            </a:r>
            <a:endParaRPr lang="pt-BR" sz="1800" kern="0" dirty="0"/>
          </a:p>
        </p:txBody>
      </p:sp>
    </p:spTree>
    <p:extLst>
      <p:ext uri="{BB962C8B-B14F-4D97-AF65-F5344CB8AC3E}">
        <p14:creationId xmlns:p14="http://schemas.microsoft.com/office/powerpoint/2010/main" val="241286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AA910-8830-4387-9821-995C63F0A40E}"/>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D18BDB9F-EBD5-DBA7-D39E-1EC3DFACC35B}"/>
              </a:ext>
            </a:extLst>
          </p:cNvPr>
          <p:cNvSpPr txBox="1"/>
          <p:nvPr/>
        </p:nvSpPr>
        <p:spPr>
          <a:xfrm>
            <a:off x="2286000" y="1426339"/>
            <a:ext cx="4572000" cy="2862322"/>
          </a:xfrm>
          <a:prstGeom prst="rect">
            <a:avLst/>
          </a:prstGeom>
          <a:noFill/>
        </p:spPr>
        <p:txBody>
          <a:bodyPr wrap="square">
            <a:spAutoFit/>
          </a:bodyPr>
          <a:lstStyle/>
          <a:p>
            <a:r>
              <a:rPr lang="pt-BR" sz="1800" b="1" dirty="0">
                <a:latin typeface="Times New Roman" panose="02020603050405020304" pitchFamily="18" charset="0"/>
                <a:cs typeface="Times New Roman" panose="02020603050405020304" pitchFamily="18" charset="0"/>
              </a:rPr>
              <a:t>Art. 18 </a:t>
            </a:r>
            <a:r>
              <a:rPr lang="pt-BR" sz="1800" dirty="0">
                <a:latin typeface="Times New Roman" panose="02020603050405020304" pitchFamily="18" charset="0"/>
                <a:cs typeface="Times New Roman" panose="02020603050405020304" pitchFamily="18" charset="0"/>
              </a:rPr>
              <a:t>...</a:t>
            </a:r>
            <a:br>
              <a:rPr lang="pt-BR" sz="1800" dirty="0"/>
            </a:br>
            <a:br>
              <a:rPr lang="pt-BR" sz="1800" dirty="0"/>
            </a:br>
            <a:r>
              <a:rPr lang="pt-BR" sz="1800" dirty="0">
                <a:latin typeface="Times New Roman" panose="02020603050405020304" pitchFamily="18" charset="0"/>
                <a:cs typeface="Times New Roman" panose="02020603050405020304" pitchFamily="18" charset="0"/>
              </a:rPr>
              <a:t>“a </a:t>
            </a:r>
            <a:r>
              <a:rPr lang="pt-BR" sz="1800" b="1" dirty="0">
                <a:latin typeface="Times New Roman" panose="02020603050405020304" pitchFamily="18" charset="0"/>
                <a:cs typeface="Times New Roman" panose="02020603050405020304" pitchFamily="18" charset="0"/>
              </a:rPr>
              <a:t>fase preparatória </a:t>
            </a:r>
            <a:r>
              <a:rPr lang="pt-BR" sz="1800" dirty="0">
                <a:latin typeface="Times New Roman" panose="02020603050405020304" pitchFamily="18" charset="0"/>
                <a:cs typeface="Times New Roman" panose="02020603050405020304" pitchFamily="18" charset="0"/>
              </a:rPr>
              <a:t>do processo licitatório </a:t>
            </a:r>
            <a:r>
              <a:rPr lang="pt-BR" sz="1800" b="1" dirty="0">
                <a:latin typeface="Times New Roman" panose="02020603050405020304" pitchFamily="18" charset="0"/>
                <a:cs typeface="Times New Roman" panose="02020603050405020304" pitchFamily="18" charset="0"/>
              </a:rPr>
              <a:t>é caracterizada pelo planejamento</a:t>
            </a:r>
            <a:r>
              <a:rPr lang="pt-BR" sz="1800" dirty="0">
                <a:latin typeface="Times New Roman" panose="02020603050405020304" pitchFamily="18" charset="0"/>
                <a:cs typeface="Times New Roman" panose="02020603050405020304" pitchFamily="18" charset="0"/>
              </a:rPr>
              <a:t> </a:t>
            </a:r>
            <a:r>
              <a:rPr lang="pt-BR" sz="1800" b="1" dirty="0">
                <a:latin typeface="Times New Roman" panose="02020603050405020304" pitchFamily="18" charset="0"/>
                <a:cs typeface="Times New Roman" panose="02020603050405020304" pitchFamily="18" charset="0"/>
              </a:rPr>
              <a:t>e deve compatibilizar-se com o plano de contratações anual</a:t>
            </a:r>
            <a:r>
              <a:rPr lang="pt-BR" sz="1800" dirty="0">
                <a:latin typeface="Times New Roman" panose="02020603050405020304" pitchFamily="18" charset="0"/>
                <a:cs typeface="Times New Roman" panose="02020603050405020304" pitchFamily="18" charset="0"/>
              </a:rPr>
              <a:t>, sempre que elaborado, e </a:t>
            </a:r>
            <a:r>
              <a:rPr lang="pt-BR" sz="1800" b="1" dirty="0">
                <a:latin typeface="Times New Roman" panose="02020603050405020304" pitchFamily="18" charset="0"/>
                <a:cs typeface="Times New Roman" panose="02020603050405020304" pitchFamily="18" charset="0"/>
              </a:rPr>
              <a:t>com as leis orçamentárias</a:t>
            </a:r>
            <a:r>
              <a:rPr lang="pt-BR" sz="1800" dirty="0">
                <a:latin typeface="Times New Roman" panose="02020603050405020304" pitchFamily="18" charset="0"/>
                <a:cs typeface="Times New Roman" panose="02020603050405020304" pitchFamily="18" charset="0"/>
              </a:rPr>
              <a:t>, </a:t>
            </a:r>
            <a:r>
              <a:rPr lang="pt-BR" sz="1800" b="1" dirty="0">
                <a:latin typeface="Times New Roman" panose="02020603050405020304" pitchFamily="18" charset="0"/>
                <a:cs typeface="Times New Roman" panose="02020603050405020304" pitchFamily="18" charset="0"/>
              </a:rPr>
              <a:t>bem como abordar todas as considerações técnicas, mercadológicas e de gestão que podem interferir na contratação</a:t>
            </a:r>
            <a:r>
              <a:rPr lang="pt-BR" sz="1800" dirty="0">
                <a:latin typeface="Times New Roman" panose="02020603050405020304" pitchFamily="18" charset="0"/>
                <a:cs typeface="Times New Roman" panose="02020603050405020304" pitchFamily="18" charset="0"/>
              </a:rPr>
              <a:t>”</a:t>
            </a:r>
            <a:endParaRPr lang="pt-BR" dirty="0"/>
          </a:p>
        </p:txBody>
      </p:sp>
    </p:spTree>
    <p:extLst>
      <p:ext uri="{BB962C8B-B14F-4D97-AF65-F5344CB8AC3E}">
        <p14:creationId xmlns:p14="http://schemas.microsoft.com/office/powerpoint/2010/main" val="10810440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4" name="Imagem 3"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2" y="-1714501"/>
            <a:ext cx="5715000" cy="9144001"/>
          </a:xfrm>
          <a:prstGeom prst="rect">
            <a:avLst/>
          </a:prstGeom>
          <a:noFill/>
          <a:ln>
            <a:noFill/>
          </a:ln>
        </p:spPr>
      </p:pic>
      <p:cxnSp>
        <p:nvCxnSpPr>
          <p:cNvPr id="870" name="Google Shape;870;p66"/>
          <p:cNvCxnSpPr/>
          <p:nvPr/>
        </p:nvCxnSpPr>
        <p:spPr>
          <a:xfrm>
            <a:off x="539552" y="1097433"/>
            <a:ext cx="0" cy="904063"/>
          </a:xfrm>
          <a:prstGeom prst="straightConnector1">
            <a:avLst/>
          </a:prstGeom>
          <a:noFill/>
          <a:ln w="76200" cap="flat" cmpd="sng">
            <a:solidFill>
              <a:schemeClr val="accent1"/>
            </a:solidFill>
            <a:prstDash val="solid"/>
            <a:round/>
            <a:headEnd type="none" w="med" len="med"/>
            <a:tailEnd type="none" w="med" len="med"/>
          </a:ln>
        </p:spPr>
      </p:cxnSp>
      <p:cxnSp>
        <p:nvCxnSpPr>
          <p:cNvPr id="6" name="Conector reto 5"/>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object 2">
            <a:extLst>
              <a:ext uri="{FF2B5EF4-FFF2-40B4-BE49-F238E27FC236}">
                <a16:creationId xmlns:a16="http://schemas.microsoft.com/office/drawing/2014/main" id="{45617481-E027-8741-C009-21B81691C8D8}"/>
              </a:ext>
            </a:extLst>
          </p:cNvPr>
          <p:cNvSpPr txBox="1">
            <a:spLocks/>
          </p:cNvSpPr>
          <p:nvPr/>
        </p:nvSpPr>
        <p:spPr>
          <a:xfrm>
            <a:off x="755575" y="964458"/>
            <a:ext cx="5760637" cy="636302"/>
          </a:xfrm>
          <a:prstGeom prst="rect">
            <a:avLst/>
          </a:prstGeom>
          <a:noFill/>
          <a:ln>
            <a:noFill/>
          </a:ln>
        </p:spPr>
        <p:txBody>
          <a:bodyPr spcFirstLastPara="1" vert="horz" wrap="square" lIns="0" tIns="8483"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Josefin Sans"/>
              <a:buNone/>
              <a:defRPr sz="2667" b="0" i="0" u="none" strike="noStrike" cap="none">
                <a:solidFill>
                  <a:schemeClr val="tx1"/>
                </a:solidFill>
                <a:latin typeface="Times New Roman"/>
                <a:ea typeface="Josefin Sans"/>
                <a:cs typeface="Times New Roman"/>
                <a:sym typeface="Josefin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8483" marR="3393" algn="just">
              <a:lnSpc>
                <a:spcPct val="110500"/>
              </a:lnSpc>
              <a:spcBef>
                <a:spcPts val="67"/>
              </a:spcBef>
            </a:pPr>
            <a:r>
              <a:rPr lang="pt-BR" sz="3600" b="1" spc="-3" dirty="0">
                <a:latin typeface="Josefin Sans" pitchFamily="2" charset="0"/>
              </a:rPr>
              <a:t>AGENTES DA LICITAÇÃO</a:t>
            </a:r>
            <a:endParaRPr lang="pt-BR" sz="3500" b="1" kern="0" spc="-3" dirty="0"/>
          </a:p>
        </p:txBody>
      </p:sp>
    </p:spTree>
    <p:extLst>
      <p:ext uri="{BB962C8B-B14F-4D97-AF65-F5344CB8AC3E}">
        <p14:creationId xmlns:p14="http://schemas.microsoft.com/office/powerpoint/2010/main" val="22132039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285750" y="36612"/>
            <a:ext cx="153953" cy="307777"/>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p:txBody>
      </p:sp>
      <p:sp>
        <p:nvSpPr>
          <p:cNvPr id="1048625" name="Rectangle 9"/>
          <p:cNvSpPr>
            <a:spLocks noChangeArrowheads="1"/>
          </p:cNvSpPr>
          <p:nvPr/>
        </p:nvSpPr>
        <p:spPr bwMode="auto">
          <a:xfrm>
            <a:off x="285750" y="276484"/>
            <a:ext cx="153953" cy="590033"/>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917">
              <a:latin typeface="Arial" pitchFamily="34" charset="0"/>
              <a:ea typeface="Calibri" pitchFamily="34" charset="0"/>
              <a:cs typeface="SimSun" pitchFamily="2" charset="-122"/>
            </a:endParaRPr>
          </a:p>
          <a:p>
            <a:pPr defTabSz="761970" eaLnBrk="0" fontAlgn="base" hangingPunct="0">
              <a:spcBef>
                <a:spcPct val="0"/>
              </a:spcBef>
              <a:spcAft>
                <a:spcPct val="0"/>
              </a:spcAft>
            </a:pPr>
            <a:br>
              <a:rPr lang="pt-BR" sz="917">
                <a:latin typeface="Arial" pitchFamily="34" charset="0"/>
                <a:ea typeface="Calibri" pitchFamily="34" charset="0"/>
                <a:cs typeface="SimSun" pitchFamily="2" charset="-122"/>
              </a:rPr>
            </a:br>
            <a:endParaRPr lang="pt-BR" sz="1500">
              <a:latin typeface="Arial" pitchFamily="34" charset="0"/>
              <a:cs typeface="Arial" pitchFamily="34" charset="0"/>
            </a:endParaRPr>
          </a:p>
        </p:txBody>
      </p:sp>
      <p:sp>
        <p:nvSpPr>
          <p:cNvPr id="1048627" name="CaixaDeTexto 11"/>
          <p:cNvSpPr txBox="1"/>
          <p:nvPr/>
        </p:nvSpPr>
        <p:spPr>
          <a:xfrm>
            <a:off x="2381250" y="562803"/>
            <a:ext cx="6254750" cy="5043047"/>
          </a:xfrm>
          <a:prstGeom prst="rect">
            <a:avLst/>
          </a:prstGeom>
          <a:noFill/>
        </p:spPr>
        <p:txBody>
          <a:bodyPr wrap="square" rtlCol="0">
            <a:spAutoFit/>
          </a:bodyPr>
          <a:lstStyle/>
          <a:p>
            <a:pPr>
              <a:buClr>
                <a:srgbClr val="FF0000"/>
              </a:buClr>
            </a:pPr>
            <a:r>
              <a:rPr lang="pt-BR" sz="2167" b="1" dirty="0">
                <a:latin typeface="Times New Roman" pitchFamily="18" charset="0"/>
                <a:cs typeface="Times New Roman" pitchFamily="18" charset="0"/>
              </a:rPr>
              <a:t>REQUISITOS GERAIS - AGENTES DA LICITAÇÃO:</a:t>
            </a:r>
          </a:p>
          <a:p>
            <a:pPr marL="380985" indent="-380985">
              <a:buClr>
                <a:srgbClr val="FF0000"/>
              </a:buClr>
              <a:buFont typeface="Wingdings" pitchFamily="2" charset="2"/>
              <a:buChar char="Ø"/>
            </a:pPr>
            <a:endParaRPr lang="pt-BR" sz="2333" b="1" dirty="0">
              <a:latin typeface="Times New Roman" pitchFamily="18" charset="0"/>
              <a:cs typeface="Times New Roman" pitchFamily="18" charset="0"/>
            </a:endParaRPr>
          </a:p>
          <a:p>
            <a:pPr lvl="0">
              <a:buClr>
                <a:srgbClr val="FF0000"/>
              </a:buClr>
            </a:pPr>
            <a:endParaRPr lang="pt-BR" sz="2333" b="1" dirty="0">
              <a:latin typeface="Times New Roman" pitchFamily="18" charset="0"/>
              <a:cs typeface="Times New Roman" pitchFamily="18" charset="0"/>
            </a:endParaRPr>
          </a:p>
          <a:p>
            <a:pPr lvl="0" algn="just">
              <a:buClr>
                <a:srgbClr val="FF0000"/>
              </a:buClr>
            </a:pPr>
            <a:r>
              <a:rPr lang="pt-BR" sz="2167" b="1" dirty="0">
                <a:latin typeface="Times New Roman" pitchFamily="18" charset="0"/>
                <a:cs typeface="Times New Roman" pitchFamily="18" charset="0"/>
              </a:rPr>
              <a:t>-Preferencialmente</a:t>
            </a:r>
            <a:r>
              <a:rPr lang="pt-BR" sz="2167" dirty="0">
                <a:latin typeface="Times New Roman" pitchFamily="18" charset="0"/>
                <a:cs typeface="Times New Roman" pitchFamily="18" charset="0"/>
              </a:rPr>
              <a:t> </a:t>
            </a:r>
            <a:r>
              <a:rPr lang="pt-BR" sz="2167" b="1" dirty="0">
                <a:latin typeface="Times New Roman" pitchFamily="18" charset="0"/>
                <a:cs typeface="Times New Roman" pitchFamily="18" charset="0"/>
              </a:rPr>
              <a:t>efetivo ou empregado</a:t>
            </a:r>
            <a:r>
              <a:rPr lang="pt-BR" sz="2167" dirty="0">
                <a:latin typeface="Times New Roman" pitchFamily="18" charset="0"/>
                <a:cs typeface="Times New Roman" pitchFamily="18" charset="0"/>
              </a:rPr>
              <a:t> dos </a:t>
            </a:r>
            <a:r>
              <a:rPr lang="pt-BR" sz="2167" b="1" dirty="0">
                <a:latin typeface="Times New Roman" pitchFamily="18" charset="0"/>
                <a:cs typeface="Times New Roman" pitchFamily="18" charset="0"/>
              </a:rPr>
              <a:t>quadros permanentes</a:t>
            </a:r>
            <a:r>
              <a:rPr lang="pt-BR" sz="2167" dirty="0">
                <a:latin typeface="Times New Roman" pitchFamily="18" charset="0"/>
                <a:cs typeface="Times New Roman" pitchFamily="18" charset="0"/>
              </a:rPr>
              <a:t>;</a:t>
            </a:r>
          </a:p>
          <a:p>
            <a:pPr lvl="0" algn="just">
              <a:buClr>
                <a:srgbClr val="FF0000"/>
              </a:buClr>
            </a:pPr>
            <a:endParaRPr lang="pt-BR" sz="2167" dirty="0">
              <a:latin typeface="Times New Roman" pitchFamily="18" charset="0"/>
              <a:cs typeface="Times New Roman" pitchFamily="18" charset="0"/>
            </a:endParaRPr>
          </a:p>
          <a:p>
            <a:pPr lvl="0" algn="ctr">
              <a:buClr>
                <a:srgbClr val="FF0000"/>
              </a:buClr>
            </a:pPr>
            <a:endParaRPr lang="pt-BR" sz="2167" dirty="0">
              <a:latin typeface="Times New Roman" pitchFamily="18" charset="0"/>
              <a:cs typeface="Times New Roman" pitchFamily="18" charset="0"/>
            </a:endParaRPr>
          </a:p>
          <a:p>
            <a:pPr lvl="0" algn="just">
              <a:buClr>
                <a:srgbClr val="FF0000"/>
              </a:buClr>
            </a:pPr>
            <a:endParaRPr lang="pt-BR" sz="2167" dirty="0">
              <a:latin typeface="Times New Roman" pitchFamily="18" charset="0"/>
              <a:cs typeface="Times New Roman" pitchFamily="18" charset="0"/>
            </a:endParaRPr>
          </a:p>
          <a:p>
            <a:pPr lvl="0" algn="just">
              <a:buClr>
                <a:srgbClr val="FF0000"/>
              </a:buClr>
            </a:pPr>
            <a:endParaRPr lang="pt-BR" sz="2167" dirty="0">
              <a:latin typeface="Times New Roman" pitchFamily="18" charset="0"/>
              <a:cs typeface="Times New Roman" pitchFamily="18" charset="0"/>
            </a:endParaRPr>
          </a:p>
          <a:p>
            <a:pPr lvl="0" algn="just">
              <a:buClr>
                <a:srgbClr val="FF0000"/>
              </a:buClr>
            </a:pPr>
            <a:r>
              <a:rPr lang="pt-BR" sz="2167" b="1" dirty="0">
                <a:latin typeface="Times New Roman" pitchFamily="18" charset="0"/>
                <a:cs typeface="Times New Roman" pitchFamily="18" charset="0"/>
              </a:rPr>
              <a:t>- atribuições relacionadas; formação compatível; ou qualificação </a:t>
            </a:r>
            <a:r>
              <a:rPr lang="pt-BR" sz="2167" dirty="0">
                <a:latin typeface="Times New Roman" pitchFamily="18" charset="0"/>
                <a:cs typeface="Times New Roman" pitchFamily="18" charset="0"/>
              </a:rPr>
              <a:t>de </a:t>
            </a:r>
            <a:r>
              <a:rPr lang="pt-BR" sz="2167" u="sng" dirty="0">
                <a:latin typeface="Times New Roman" pitchFamily="18" charset="0"/>
                <a:cs typeface="Times New Roman" pitchFamily="18" charset="0"/>
              </a:rPr>
              <a:t>escola de governo criada e mantida pelo poder público;</a:t>
            </a:r>
          </a:p>
          <a:p>
            <a:pPr lvl="0" algn="just">
              <a:buClr>
                <a:srgbClr val="FF0000"/>
              </a:buClr>
            </a:pPr>
            <a:endParaRPr lang="pt-BR" sz="2167" dirty="0">
              <a:latin typeface="Times New Roman" pitchFamily="18" charset="0"/>
              <a:cs typeface="Times New Roman" pitchFamily="18" charset="0"/>
            </a:endParaRPr>
          </a:p>
          <a:p>
            <a:endParaRPr lang="pt-BR" sz="1500" dirty="0"/>
          </a:p>
        </p:txBody>
      </p:sp>
      <p:pic>
        <p:nvPicPr>
          <p:cNvPr id="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000" y="2354192"/>
            <a:ext cx="1206500" cy="1573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ais 1"/>
          <p:cNvSpPr/>
          <p:nvPr/>
        </p:nvSpPr>
        <p:spPr>
          <a:xfrm>
            <a:off x="4953000" y="2618551"/>
            <a:ext cx="825500" cy="619949"/>
          </a:xfrm>
          <a:prstGeom prst="mathPlus">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00"/>
          </a:p>
        </p:txBody>
      </p:sp>
      <p:sp>
        <p:nvSpPr>
          <p:cNvPr id="3" name="Chave esquerda 2"/>
          <p:cNvSpPr/>
          <p:nvPr/>
        </p:nvSpPr>
        <p:spPr>
          <a:xfrm>
            <a:off x="2180167" y="1831924"/>
            <a:ext cx="317500" cy="3302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sz="1500"/>
          </a:p>
        </p:txBody>
      </p:sp>
    </p:spTree>
    <p:extLst>
      <p:ext uri="{BB962C8B-B14F-4D97-AF65-F5344CB8AC3E}">
        <p14:creationId xmlns:p14="http://schemas.microsoft.com/office/powerpoint/2010/main" val="3498447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4" name="Imagem 3"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2" y="-1714501"/>
            <a:ext cx="5715000" cy="9144001"/>
          </a:xfrm>
          <a:prstGeom prst="rect">
            <a:avLst/>
          </a:prstGeom>
          <a:noFill/>
          <a:ln>
            <a:noFill/>
          </a:ln>
        </p:spPr>
      </p:pic>
      <p:cxnSp>
        <p:nvCxnSpPr>
          <p:cNvPr id="870" name="Google Shape;870;p66"/>
          <p:cNvCxnSpPr/>
          <p:nvPr/>
        </p:nvCxnSpPr>
        <p:spPr>
          <a:xfrm>
            <a:off x="539552" y="1097433"/>
            <a:ext cx="0" cy="904063"/>
          </a:xfrm>
          <a:prstGeom prst="straightConnector1">
            <a:avLst/>
          </a:prstGeom>
          <a:noFill/>
          <a:ln w="76200" cap="flat" cmpd="sng">
            <a:solidFill>
              <a:schemeClr val="accent1"/>
            </a:solidFill>
            <a:prstDash val="solid"/>
            <a:round/>
            <a:headEnd type="none" w="med" len="med"/>
            <a:tailEnd type="none" w="med" len="med"/>
          </a:ln>
        </p:spPr>
      </p:cxnSp>
      <p:cxnSp>
        <p:nvCxnSpPr>
          <p:cNvPr id="6" name="Conector reto 5"/>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object 2">
            <a:extLst>
              <a:ext uri="{FF2B5EF4-FFF2-40B4-BE49-F238E27FC236}">
                <a16:creationId xmlns:a16="http://schemas.microsoft.com/office/drawing/2014/main" id="{45617481-E027-8741-C009-21B81691C8D8}"/>
              </a:ext>
            </a:extLst>
          </p:cNvPr>
          <p:cNvSpPr txBox="1">
            <a:spLocks/>
          </p:cNvSpPr>
          <p:nvPr/>
        </p:nvSpPr>
        <p:spPr>
          <a:xfrm>
            <a:off x="755575" y="964458"/>
            <a:ext cx="6840761" cy="636302"/>
          </a:xfrm>
          <a:prstGeom prst="rect">
            <a:avLst/>
          </a:prstGeom>
          <a:noFill/>
          <a:ln>
            <a:noFill/>
          </a:ln>
        </p:spPr>
        <p:txBody>
          <a:bodyPr spcFirstLastPara="1" vert="horz" wrap="square" lIns="0" tIns="8483"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Josefin Sans"/>
              <a:buNone/>
              <a:defRPr sz="2667" b="0" i="0" u="none" strike="noStrike" cap="none">
                <a:solidFill>
                  <a:schemeClr val="tx1"/>
                </a:solidFill>
                <a:latin typeface="Times New Roman"/>
                <a:ea typeface="Josefin Sans"/>
                <a:cs typeface="Times New Roman"/>
                <a:sym typeface="Josefin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8483" marR="3393" algn="just">
              <a:lnSpc>
                <a:spcPct val="110500"/>
              </a:lnSpc>
              <a:spcBef>
                <a:spcPts val="67"/>
              </a:spcBef>
            </a:pPr>
            <a:r>
              <a:rPr lang="pt-BR" sz="3600" b="1" spc="-3" dirty="0">
                <a:latin typeface="Josefin Sans" pitchFamily="2" charset="0"/>
              </a:rPr>
              <a:t>AGENTES DE CONTRATAÇÃO</a:t>
            </a:r>
            <a:endParaRPr lang="pt-BR" sz="3500" b="1" kern="0" spc="-3" dirty="0">
              <a:latin typeface="Josefin Sans" pitchFamily="2" charset="0"/>
            </a:endParaRPr>
          </a:p>
        </p:txBody>
      </p:sp>
    </p:spTree>
    <p:extLst>
      <p:ext uri="{BB962C8B-B14F-4D97-AF65-F5344CB8AC3E}">
        <p14:creationId xmlns:p14="http://schemas.microsoft.com/office/powerpoint/2010/main" val="3472517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31C6E9C6-90E3-0F06-DB97-CBD936FD5809}"/>
              </a:ext>
            </a:extLst>
          </p:cNvPr>
          <p:cNvSpPr txBox="1"/>
          <p:nvPr/>
        </p:nvSpPr>
        <p:spPr>
          <a:xfrm>
            <a:off x="971600" y="1273324"/>
            <a:ext cx="6872553" cy="3323410"/>
          </a:xfrm>
          <a:prstGeom prst="rect">
            <a:avLst/>
          </a:prstGeom>
          <a:noFill/>
        </p:spPr>
        <p:txBody>
          <a:bodyPr wrap="square" rtlCol="0">
            <a:spAutoFit/>
          </a:bodyPr>
          <a:lstStyle/>
          <a:p>
            <a:pPr algn="just"/>
            <a:r>
              <a:rPr lang="pt-BR" sz="2333" dirty="0">
                <a:latin typeface="Times New Roman" pitchFamily="18" charset="0"/>
                <a:cs typeface="Times New Roman" pitchFamily="18" charset="0"/>
              </a:rPr>
              <a:t>Art. 8º A </a:t>
            </a:r>
            <a:r>
              <a:rPr lang="pt-BR" sz="2333" b="1" dirty="0">
                <a:latin typeface="Times New Roman" pitchFamily="18" charset="0"/>
                <a:cs typeface="Times New Roman" pitchFamily="18" charset="0"/>
              </a:rPr>
              <a:t>licitação será conduzida </a:t>
            </a:r>
            <a:r>
              <a:rPr lang="pt-BR" sz="2333" dirty="0">
                <a:latin typeface="Times New Roman" pitchFamily="18" charset="0"/>
                <a:cs typeface="Times New Roman" pitchFamily="18" charset="0"/>
              </a:rPr>
              <a:t>por </a:t>
            </a:r>
            <a:r>
              <a:rPr lang="pt-BR" sz="2333" b="1" dirty="0">
                <a:solidFill>
                  <a:srgbClr val="FF0000"/>
                </a:solidFill>
                <a:latin typeface="Times New Roman" pitchFamily="18" charset="0"/>
                <a:cs typeface="Times New Roman" pitchFamily="18" charset="0"/>
              </a:rPr>
              <a:t>AGENTE DE CONTRATAÇÃO</a:t>
            </a:r>
            <a:r>
              <a:rPr lang="pt-BR" sz="2333" dirty="0">
                <a:latin typeface="Times New Roman" pitchFamily="18" charset="0"/>
                <a:cs typeface="Times New Roman" pitchFamily="18" charset="0"/>
              </a:rPr>
              <a:t>, </a:t>
            </a:r>
            <a:r>
              <a:rPr lang="pt-BR" sz="2333" b="1" dirty="0">
                <a:latin typeface="Times New Roman" pitchFamily="18" charset="0"/>
                <a:cs typeface="Times New Roman" pitchFamily="18" charset="0"/>
              </a:rPr>
              <a:t>pessoa designada pela autoridade competente, entre </a:t>
            </a:r>
            <a:r>
              <a:rPr lang="pt-BR" sz="2333" b="1" u="sng" dirty="0">
                <a:latin typeface="Times New Roman" pitchFamily="18" charset="0"/>
                <a:cs typeface="Times New Roman" pitchFamily="18" charset="0"/>
              </a:rPr>
              <a:t>servidores efetivos ou empregados públicos dos quadros permanentes </a:t>
            </a:r>
            <a:r>
              <a:rPr lang="pt-BR" sz="2333" b="1" dirty="0">
                <a:latin typeface="Times New Roman" pitchFamily="18" charset="0"/>
                <a:cs typeface="Times New Roman" pitchFamily="18" charset="0"/>
              </a:rPr>
              <a:t>da Administração Pública</a:t>
            </a:r>
            <a:r>
              <a:rPr lang="pt-BR" sz="2333" dirty="0">
                <a:latin typeface="Times New Roman" pitchFamily="18" charset="0"/>
                <a:cs typeface="Times New Roman" pitchFamily="18" charset="0"/>
              </a:rPr>
              <a:t>, para tomar decisões, acompanhar o trâmite da licitação, dar impulso ao procedimento licitatório e executar quaisquer outras atividades necessárias ao bom andamento do certame até a homologação.</a:t>
            </a:r>
          </a:p>
        </p:txBody>
      </p:sp>
    </p:spTree>
    <p:extLst>
      <p:ext uri="{BB962C8B-B14F-4D97-AF65-F5344CB8AC3E}">
        <p14:creationId xmlns:p14="http://schemas.microsoft.com/office/powerpoint/2010/main" val="1561863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84D0E92E-F43E-2308-88D0-9E82DBE477C7}"/>
              </a:ext>
            </a:extLst>
          </p:cNvPr>
          <p:cNvSpPr txBox="1"/>
          <p:nvPr/>
        </p:nvSpPr>
        <p:spPr>
          <a:xfrm>
            <a:off x="810948" y="1303228"/>
            <a:ext cx="7522104" cy="3108543"/>
          </a:xfrm>
          <a:prstGeom prst="rect">
            <a:avLst/>
          </a:prstGeom>
          <a:noFill/>
        </p:spPr>
        <p:txBody>
          <a:bodyPr wrap="square" rtlCol="0">
            <a:spAutoFit/>
          </a:bodyPr>
          <a:lstStyle/>
          <a:p>
            <a:pPr marL="380985" indent="-380985" algn="just">
              <a:buClr>
                <a:srgbClr val="FF0000"/>
              </a:buClr>
              <a:buFont typeface="Wingdings" pitchFamily="2" charset="2"/>
              <a:buChar char="Ø"/>
            </a:pPr>
            <a:r>
              <a:rPr lang="pt-BR" sz="2800" dirty="0">
                <a:latin typeface="Times New Roman" pitchFamily="18" charset="0"/>
                <a:cs typeface="Times New Roman" pitchFamily="18" charset="0"/>
              </a:rPr>
              <a:t>Auxiliado por </a:t>
            </a:r>
            <a:r>
              <a:rPr lang="pt-BR" sz="2800" b="1" dirty="0">
                <a:latin typeface="Times New Roman" pitchFamily="18" charset="0"/>
                <a:cs typeface="Times New Roman" pitchFamily="18" charset="0"/>
              </a:rPr>
              <a:t>equipe de apoio</a:t>
            </a:r>
            <a:r>
              <a:rPr lang="pt-BR" sz="2800" dirty="0">
                <a:latin typeface="Times New Roman" pitchFamily="18" charset="0"/>
                <a:cs typeface="Times New Roman" pitchFamily="18" charset="0"/>
              </a:rPr>
              <a:t>, </a:t>
            </a:r>
            <a:r>
              <a:rPr lang="pt-BR" sz="2800" b="1" dirty="0">
                <a:latin typeface="Times New Roman" pitchFamily="18" charset="0"/>
                <a:cs typeface="Times New Roman" pitchFamily="18" charset="0"/>
              </a:rPr>
              <a:t>órgão técnico ou jurídico </a:t>
            </a:r>
            <a:r>
              <a:rPr lang="pt-BR" sz="2800" dirty="0">
                <a:latin typeface="Times New Roman" pitchFamily="18" charset="0"/>
                <a:cs typeface="Times New Roman" pitchFamily="18" charset="0"/>
              </a:rPr>
              <a:t>e eventuais </a:t>
            </a:r>
            <a:r>
              <a:rPr lang="pt-BR" sz="2800" b="1" dirty="0">
                <a:latin typeface="Times New Roman" pitchFamily="18" charset="0"/>
                <a:cs typeface="Times New Roman" pitchFamily="18" charset="0"/>
              </a:rPr>
              <a:t>contratados</a:t>
            </a:r>
            <a:r>
              <a:rPr lang="pt-BR" sz="2800" dirty="0">
                <a:latin typeface="Times New Roman" pitchFamily="18" charset="0"/>
                <a:cs typeface="Times New Roman" pitchFamily="18" charset="0"/>
              </a:rPr>
              <a:t>;</a:t>
            </a:r>
          </a:p>
          <a:p>
            <a:pPr marL="380985" indent="-380985" algn="just">
              <a:buClr>
                <a:srgbClr val="FF0000"/>
              </a:buClr>
              <a:buFont typeface="Wingdings" pitchFamily="2" charset="2"/>
              <a:buChar char="Ø"/>
            </a:pPr>
            <a:endParaRPr lang="pt-BR" sz="2800" dirty="0">
              <a:latin typeface="Times New Roman" pitchFamily="18" charset="0"/>
              <a:cs typeface="Times New Roman" pitchFamily="18" charset="0"/>
            </a:endParaRPr>
          </a:p>
          <a:p>
            <a:pPr marL="380985" indent="-380985" algn="just">
              <a:buClr>
                <a:srgbClr val="FF0000"/>
              </a:buClr>
              <a:buFont typeface="Wingdings" pitchFamily="2" charset="2"/>
              <a:buChar char="Ø"/>
            </a:pPr>
            <a:r>
              <a:rPr lang="pt-BR" sz="2800" dirty="0">
                <a:latin typeface="Times New Roman" pitchFamily="18" charset="0"/>
                <a:cs typeface="Times New Roman" pitchFamily="18" charset="0"/>
              </a:rPr>
              <a:t>No pregão, permanece sendo </a:t>
            </a:r>
            <a:r>
              <a:rPr lang="pt-BR" sz="2800" b="1" dirty="0">
                <a:latin typeface="Times New Roman" pitchFamily="18" charset="0"/>
                <a:cs typeface="Times New Roman" pitchFamily="18" charset="0"/>
              </a:rPr>
              <a:t>pregoeiro</a:t>
            </a:r>
            <a:r>
              <a:rPr lang="pt-BR" sz="2800" dirty="0">
                <a:latin typeface="Times New Roman" pitchFamily="18" charset="0"/>
                <a:cs typeface="Times New Roman" pitchFamily="18" charset="0"/>
              </a:rPr>
              <a:t>;</a:t>
            </a:r>
          </a:p>
          <a:p>
            <a:pPr marL="380985" indent="-380985" algn="just">
              <a:buClr>
                <a:srgbClr val="FF0000"/>
              </a:buClr>
              <a:buFont typeface="Wingdings" pitchFamily="2" charset="2"/>
              <a:buChar char="Ø"/>
            </a:pPr>
            <a:endParaRPr lang="pt-BR" sz="2800" dirty="0">
              <a:latin typeface="Times New Roman" pitchFamily="18" charset="0"/>
              <a:cs typeface="Times New Roman" pitchFamily="18" charset="0"/>
            </a:endParaRPr>
          </a:p>
          <a:p>
            <a:pPr marL="380985" indent="-380985" algn="just">
              <a:buClr>
                <a:srgbClr val="FF0000"/>
              </a:buClr>
              <a:buFont typeface="Wingdings" pitchFamily="2" charset="2"/>
              <a:buChar char="Ø"/>
            </a:pPr>
            <a:r>
              <a:rPr lang="pt-BR" sz="2800" dirty="0">
                <a:latin typeface="Times New Roman" pitchFamily="18" charset="0"/>
                <a:cs typeface="Times New Roman" pitchFamily="18" charset="0"/>
              </a:rPr>
              <a:t>Poderá ser </a:t>
            </a:r>
            <a:r>
              <a:rPr lang="pt-BR" sz="2800" b="1" dirty="0">
                <a:latin typeface="Times New Roman" pitchFamily="18" charset="0"/>
                <a:cs typeface="Times New Roman" pitchFamily="18" charset="0"/>
              </a:rPr>
              <a:t>substituído por comissão </a:t>
            </a:r>
            <a:r>
              <a:rPr lang="pt-BR" sz="2800" dirty="0">
                <a:latin typeface="Times New Roman" pitchFamily="18" charset="0"/>
                <a:cs typeface="Times New Roman" pitchFamily="18" charset="0"/>
              </a:rPr>
              <a:t>[mínimo de 3 membros];</a:t>
            </a:r>
          </a:p>
        </p:txBody>
      </p:sp>
    </p:spTree>
    <p:extLst>
      <p:ext uri="{BB962C8B-B14F-4D97-AF65-F5344CB8AC3E}">
        <p14:creationId xmlns:p14="http://schemas.microsoft.com/office/powerpoint/2010/main" val="31902955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11">
            <a:extLst>
              <a:ext uri="{FF2B5EF4-FFF2-40B4-BE49-F238E27FC236}">
                <a16:creationId xmlns:a16="http://schemas.microsoft.com/office/drawing/2014/main" id="{858B5585-07D1-3618-1D21-9E3FA5DC7E28}"/>
              </a:ext>
            </a:extLst>
          </p:cNvPr>
          <p:cNvSpPr txBox="1"/>
          <p:nvPr/>
        </p:nvSpPr>
        <p:spPr>
          <a:xfrm>
            <a:off x="1835696" y="675845"/>
            <a:ext cx="5715000" cy="4363310"/>
          </a:xfrm>
          <a:prstGeom prst="rect">
            <a:avLst/>
          </a:prstGeom>
          <a:noFill/>
        </p:spPr>
        <p:txBody>
          <a:bodyPr wrap="square" rtlCol="0">
            <a:spAutoFit/>
          </a:bodyPr>
          <a:lstStyle/>
          <a:p>
            <a:pPr lvl="0" algn="ctr">
              <a:buClr>
                <a:srgbClr val="FF0000"/>
              </a:buClr>
            </a:pPr>
            <a:r>
              <a:rPr lang="pt-BR" sz="2917" b="1" dirty="0">
                <a:latin typeface="Times New Roman" pitchFamily="18" charset="0"/>
                <a:cs typeface="Times New Roman" pitchFamily="18" charset="0"/>
              </a:rPr>
              <a:t>RESUMO</a:t>
            </a:r>
          </a:p>
          <a:p>
            <a:pPr marL="380985" indent="-380985">
              <a:buClr>
                <a:srgbClr val="FF0000"/>
              </a:buClr>
              <a:buFont typeface="Wingdings" pitchFamily="2" charset="2"/>
              <a:buChar char="Ø"/>
            </a:pPr>
            <a:endParaRPr lang="pt-BR" sz="2917" dirty="0">
              <a:latin typeface="Times New Roman" pitchFamily="18" charset="0"/>
              <a:cs typeface="Times New Roman" pitchFamily="18" charset="0"/>
            </a:endParaRPr>
          </a:p>
          <a:p>
            <a:pPr marL="380985" indent="-380985">
              <a:buClr>
                <a:srgbClr val="FF0000"/>
              </a:buClr>
              <a:buFont typeface="Wingdings" pitchFamily="2" charset="2"/>
              <a:buChar char="Ø"/>
            </a:pPr>
            <a:r>
              <a:rPr lang="pt-BR" sz="2917" dirty="0">
                <a:latin typeface="Times New Roman" pitchFamily="18" charset="0"/>
                <a:cs typeface="Times New Roman" pitchFamily="18" charset="0"/>
              </a:rPr>
              <a:t>Agente de contratação;</a:t>
            </a:r>
          </a:p>
          <a:p>
            <a:pPr lvl="0">
              <a:buClr>
                <a:srgbClr val="FF0000"/>
              </a:buClr>
            </a:pPr>
            <a:endParaRPr lang="pt-BR" sz="2917" dirty="0">
              <a:latin typeface="Times New Roman" pitchFamily="18" charset="0"/>
              <a:cs typeface="Times New Roman" pitchFamily="18" charset="0"/>
            </a:endParaRPr>
          </a:p>
          <a:p>
            <a:pPr marL="380985" indent="-380985">
              <a:buClr>
                <a:srgbClr val="FF0000"/>
              </a:buClr>
              <a:buFont typeface="Wingdings" pitchFamily="2" charset="2"/>
              <a:buChar char="Ø"/>
            </a:pPr>
            <a:r>
              <a:rPr lang="pt-BR" sz="2917" dirty="0">
                <a:latin typeface="Times New Roman" pitchFamily="18" charset="0"/>
                <a:cs typeface="Times New Roman" pitchFamily="18" charset="0"/>
              </a:rPr>
              <a:t>Pregoeiro; </a:t>
            </a:r>
          </a:p>
          <a:p>
            <a:pPr lvl="0">
              <a:buClr>
                <a:srgbClr val="FF0000"/>
              </a:buClr>
            </a:pPr>
            <a:endParaRPr lang="pt-BR" sz="2917" dirty="0">
              <a:latin typeface="Times New Roman" pitchFamily="18" charset="0"/>
              <a:cs typeface="Times New Roman" pitchFamily="18" charset="0"/>
            </a:endParaRPr>
          </a:p>
          <a:p>
            <a:pPr marL="380985" indent="-380985">
              <a:buClr>
                <a:srgbClr val="FF0000"/>
              </a:buClr>
              <a:buFont typeface="Wingdings" pitchFamily="2" charset="2"/>
              <a:buChar char="Ø"/>
            </a:pPr>
            <a:r>
              <a:rPr lang="pt-BR" sz="2917" dirty="0">
                <a:latin typeface="Times New Roman" pitchFamily="18" charset="0"/>
                <a:cs typeface="Times New Roman" pitchFamily="18" charset="0"/>
              </a:rPr>
              <a:t>Comissão;</a:t>
            </a:r>
          </a:p>
          <a:p>
            <a:pPr lvl="0">
              <a:buClr>
                <a:srgbClr val="FF0000"/>
              </a:buClr>
            </a:pPr>
            <a:endParaRPr lang="pt-BR" sz="2917" dirty="0">
              <a:latin typeface="Times New Roman" pitchFamily="18" charset="0"/>
              <a:cs typeface="Times New Roman" pitchFamily="18" charset="0"/>
            </a:endParaRPr>
          </a:p>
          <a:p>
            <a:pPr marL="380985" indent="-380985">
              <a:buClr>
                <a:srgbClr val="FF0000"/>
              </a:buClr>
              <a:buFont typeface="Wingdings" pitchFamily="2" charset="2"/>
              <a:buChar char="Ø"/>
            </a:pPr>
            <a:r>
              <a:rPr lang="pt-BR" sz="2917" dirty="0">
                <a:latin typeface="Times New Roman" pitchFamily="18" charset="0"/>
                <a:cs typeface="Times New Roman" pitchFamily="18" charset="0"/>
              </a:rPr>
              <a:t>Banca.</a:t>
            </a:r>
          </a:p>
          <a:p>
            <a:endParaRPr lang="pt-BR" sz="1500" dirty="0"/>
          </a:p>
        </p:txBody>
      </p:sp>
    </p:spTree>
    <p:extLst>
      <p:ext uri="{BB962C8B-B14F-4D97-AF65-F5344CB8AC3E}">
        <p14:creationId xmlns:p14="http://schemas.microsoft.com/office/powerpoint/2010/main" val="337159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pic>
        <p:nvPicPr>
          <p:cNvPr id="4" name="Imagem 3" descr="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8059878" cy="707886"/>
          </a:xfrm>
          <a:prstGeom prst="rect">
            <a:avLst/>
          </a:prstGeom>
          <a:noFill/>
        </p:spPr>
        <p:txBody>
          <a:bodyPr wrap="square" rtlCol="0">
            <a:spAutoFit/>
          </a:bodyPr>
          <a:lstStyle/>
          <a:p>
            <a:pPr defTabSz="855878"/>
            <a:r>
              <a:rPr lang="pt-BR" sz="4000" b="1" dirty="0">
                <a:solidFill>
                  <a:srgbClr val="FF0000"/>
                </a:solidFill>
                <a:latin typeface="+mj-lt"/>
              </a:rPr>
              <a:t>01. </a:t>
            </a:r>
            <a:r>
              <a:rPr lang="pt-BR" sz="4000" b="1" dirty="0">
                <a:solidFill>
                  <a:srgbClr val="000000"/>
                </a:solidFill>
                <a:latin typeface="+mj-lt"/>
              </a:rPr>
              <a:t>NOÇÕES </a:t>
            </a:r>
            <a:endParaRPr lang="pt-BR" sz="4400" b="1" dirty="0">
              <a:solidFill>
                <a:srgbClr val="000000"/>
              </a:solidFill>
            </a:endParaRPr>
          </a:p>
        </p:txBody>
      </p:sp>
      <p:cxnSp>
        <p:nvCxnSpPr>
          <p:cNvPr id="6" name="Conector reto 5"/>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54927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12AAD6AC-6886-E8DE-84A7-3574FFF0CBD8}"/>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14C2B339-5262-A36A-CFAF-7A30A4A7265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F2C04DCD-A814-F2A7-DB15-98A92136C7A6}"/>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2F0911F0-EFB6-4D96-F7FE-C0D5EBB29E39}"/>
              </a:ext>
            </a:extLst>
          </p:cNvPr>
          <p:cNvSpPr txBox="1"/>
          <p:nvPr/>
        </p:nvSpPr>
        <p:spPr>
          <a:xfrm>
            <a:off x="683567" y="1019549"/>
            <a:ext cx="7272809" cy="707886"/>
          </a:xfrm>
          <a:prstGeom prst="rect">
            <a:avLst/>
          </a:prstGeom>
          <a:noFill/>
        </p:spPr>
        <p:txBody>
          <a:bodyPr wrap="square" rtlCol="0">
            <a:spAutoFit/>
          </a:bodyPr>
          <a:lstStyle/>
          <a:p>
            <a:pPr defTabSz="855878"/>
            <a:r>
              <a:rPr lang="pt-BR" sz="4000" b="1" dirty="0">
                <a:solidFill>
                  <a:srgbClr val="FF0000"/>
                </a:solidFill>
                <a:latin typeface="+mj-lt"/>
              </a:rPr>
              <a:t>05. </a:t>
            </a:r>
            <a:r>
              <a:rPr lang="pt-BR" sz="3200" b="1" dirty="0"/>
              <a:t>FASE PREPARATÓRIA</a:t>
            </a:r>
            <a:endParaRPr lang="pt-BR" sz="4400" b="1" dirty="0">
              <a:solidFill>
                <a:srgbClr val="000000"/>
              </a:solidFill>
            </a:endParaRPr>
          </a:p>
        </p:txBody>
      </p:sp>
      <p:cxnSp>
        <p:nvCxnSpPr>
          <p:cNvPr id="6" name="Conector reto 5">
            <a:extLst>
              <a:ext uri="{FF2B5EF4-FFF2-40B4-BE49-F238E27FC236}">
                <a16:creationId xmlns:a16="http://schemas.microsoft.com/office/drawing/2014/main" id="{CDD9A2B5-ACD9-8A46-6F66-BAE22815C254}"/>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563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620AE-6E8E-AE49-77AC-5A588F5A871E}"/>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F20D62BB-C1DE-6C5D-3708-4E199E71BFE7}"/>
              </a:ext>
            </a:extLst>
          </p:cNvPr>
          <p:cNvSpPr txBox="1"/>
          <p:nvPr/>
        </p:nvSpPr>
        <p:spPr>
          <a:xfrm>
            <a:off x="1763688" y="697260"/>
            <a:ext cx="6840760" cy="4216539"/>
          </a:xfrm>
          <a:prstGeom prst="rect">
            <a:avLst/>
          </a:prstGeom>
          <a:noFill/>
        </p:spPr>
        <p:txBody>
          <a:bodyPr wrap="square" rtlCol="0">
            <a:spAutoFit/>
          </a:bodyPr>
          <a:lstStyle/>
          <a:p>
            <a:pPr marL="247631" indent="-247631">
              <a:buFontTx/>
              <a:buChar char="-"/>
            </a:pPr>
            <a:endParaRPr lang="pt-BR" sz="2500" dirty="0">
              <a:latin typeface="Times New Roman" panose="02020603050405020304" pitchFamily="18" charset="0"/>
              <a:cs typeface="Times New Roman" panose="02020603050405020304" pitchFamily="18" charset="0"/>
            </a:endParaRPr>
          </a:p>
          <a:p>
            <a:pPr marL="247631" indent="-247631">
              <a:buFontTx/>
              <a:buChar char="-"/>
            </a:pPr>
            <a:r>
              <a:rPr lang="pt-BR" sz="2500" dirty="0">
                <a:latin typeface="Times New Roman" panose="02020603050405020304" pitchFamily="18" charset="0"/>
                <a:ea typeface="Calibri" panose="020F0502020204030204" pitchFamily="34" charset="0"/>
              </a:rPr>
              <a:t>Art. 18</a:t>
            </a:r>
          </a:p>
          <a:p>
            <a:pPr marL="247631" indent="-247631">
              <a:buFontTx/>
              <a:buChar char="-"/>
            </a:pPr>
            <a:endParaRPr lang="pt-BR" sz="2500" dirty="0">
              <a:latin typeface="Times New Roman" panose="02020603050405020304" pitchFamily="18" charset="0"/>
              <a:ea typeface="Calibri" panose="020F0502020204030204" pitchFamily="34" charset="0"/>
              <a:cs typeface="Times New Roman" panose="02020603050405020304" pitchFamily="18" charset="0"/>
            </a:endParaRPr>
          </a:p>
          <a:p>
            <a:pPr marL="247631" indent="-247631">
              <a:buFontTx/>
              <a:buChar char="-"/>
            </a:pPr>
            <a:r>
              <a:rPr lang="pt-BR" sz="2500" dirty="0">
                <a:latin typeface="Times New Roman" panose="02020603050405020304" pitchFamily="18" charset="0"/>
                <a:cs typeface="Times New Roman" panose="02020603050405020304" pitchFamily="18" charset="0"/>
              </a:rPr>
              <a:t>Caracterizada pelo planejamento;</a:t>
            </a:r>
          </a:p>
          <a:p>
            <a:endParaRPr lang="pt-BR" sz="2500" dirty="0">
              <a:latin typeface="Times New Roman" panose="02020603050405020304" pitchFamily="18" charset="0"/>
              <a:cs typeface="Times New Roman" panose="02020603050405020304" pitchFamily="18" charset="0"/>
            </a:endParaRPr>
          </a:p>
          <a:p>
            <a:pPr marL="247631" indent="-247631">
              <a:buFontTx/>
              <a:buChar char="-"/>
            </a:pPr>
            <a:r>
              <a:rPr lang="pt-BR" sz="2500" dirty="0">
                <a:latin typeface="Times New Roman" panose="02020603050405020304" pitchFamily="18" charset="0"/>
                <a:cs typeface="Times New Roman" panose="02020603050405020304" pitchFamily="18" charset="0"/>
              </a:rPr>
              <a:t>Compatível com PCA, orçamento e peças locais</a:t>
            </a:r>
          </a:p>
          <a:p>
            <a:endParaRPr lang="pt-BR" sz="2500" dirty="0">
              <a:latin typeface="Times New Roman" panose="02020603050405020304" pitchFamily="18" charset="0"/>
              <a:cs typeface="Times New Roman" panose="02020603050405020304" pitchFamily="18" charset="0"/>
            </a:endParaRPr>
          </a:p>
          <a:p>
            <a:r>
              <a:rPr lang="pt-BR" sz="2500" dirty="0">
                <a:latin typeface="Times New Roman" panose="02020603050405020304" pitchFamily="18" charset="0"/>
                <a:cs typeface="Times New Roman" panose="02020603050405020304" pitchFamily="18" charset="0"/>
              </a:rPr>
              <a:t>- abordar todas as considerações técnicas, mercadológicas e de gestão que podem interferir na contratação</a:t>
            </a:r>
          </a:p>
          <a:p>
            <a:endParaRPr lang="pt-BR" dirty="0"/>
          </a:p>
        </p:txBody>
      </p:sp>
    </p:spTree>
    <p:extLst>
      <p:ext uri="{BB962C8B-B14F-4D97-AF65-F5344CB8AC3E}">
        <p14:creationId xmlns:p14="http://schemas.microsoft.com/office/powerpoint/2010/main" val="15688205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5CB86-14E8-A809-AC38-EF093EE4BCA9}"/>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9B119B59-D842-0DE0-9353-7C2513460E98}"/>
              </a:ext>
            </a:extLst>
          </p:cNvPr>
          <p:cNvSpPr txBox="1"/>
          <p:nvPr/>
        </p:nvSpPr>
        <p:spPr>
          <a:xfrm>
            <a:off x="1259632" y="985292"/>
            <a:ext cx="7286028" cy="3554819"/>
          </a:xfrm>
          <a:prstGeom prst="rect">
            <a:avLst/>
          </a:prstGeom>
          <a:noFill/>
        </p:spPr>
        <p:txBody>
          <a:bodyPr wrap="square" rtlCol="0">
            <a:spAutoFit/>
          </a:bodyPr>
          <a:lstStyle/>
          <a:p>
            <a:pPr marL="114300" indent="0">
              <a:buNone/>
            </a:pPr>
            <a:r>
              <a:rPr lang="pt-BR" sz="2500" dirty="0">
                <a:latin typeface="Times New Roman" panose="02020603050405020304" pitchFamily="18" charset="0"/>
                <a:ea typeface="Calibri" panose="020F0502020204030204" pitchFamily="34" charset="0"/>
              </a:rPr>
              <a:t>Art. 18 - documentos</a:t>
            </a:r>
            <a:endParaRPr lang="pt-BR" sz="2500" dirty="0">
              <a:latin typeface="Times New Roman" panose="02020603050405020304" pitchFamily="18" charset="0"/>
              <a:cs typeface="Times New Roman" panose="02020603050405020304" pitchFamily="18" charset="0"/>
            </a:endParaRPr>
          </a:p>
          <a:p>
            <a:pPr marL="114300" indent="0">
              <a:buNone/>
            </a:pPr>
            <a:r>
              <a:rPr lang="pt-BR" sz="2500" dirty="0">
                <a:latin typeface="Times New Roman" panose="02020603050405020304" pitchFamily="18" charset="0"/>
                <a:cs typeface="Times New Roman" panose="02020603050405020304" pitchFamily="18" charset="0"/>
              </a:rPr>
              <a:t>I - a descrição da necessidade [ETP];</a:t>
            </a:r>
          </a:p>
          <a:p>
            <a:pPr marL="114300" indent="0">
              <a:buNone/>
            </a:pPr>
            <a:r>
              <a:rPr lang="pt-BR" sz="2500" dirty="0">
                <a:latin typeface="Times New Roman" panose="02020603050405020304" pitchFamily="18" charset="0"/>
                <a:cs typeface="Times New Roman" panose="02020603050405020304" pitchFamily="18" charset="0"/>
              </a:rPr>
              <a:t>II - a definição do objeto [TR ou projetos]</a:t>
            </a:r>
          </a:p>
          <a:p>
            <a:pPr marL="114300" indent="0">
              <a:buNone/>
            </a:pPr>
            <a:r>
              <a:rPr lang="pt-BR" sz="2500" dirty="0">
                <a:latin typeface="Times New Roman" panose="02020603050405020304" pitchFamily="18" charset="0"/>
                <a:cs typeface="Times New Roman" panose="02020603050405020304" pitchFamily="18" charset="0"/>
              </a:rPr>
              <a:t>III - a definição das condições de execução e pagamento, das garantias exigidas e ofertadas e das condições de recebimento;</a:t>
            </a:r>
          </a:p>
          <a:p>
            <a:pPr marL="114300" indent="0">
              <a:buNone/>
            </a:pPr>
            <a:r>
              <a:rPr lang="pt-BR" sz="2500" dirty="0">
                <a:latin typeface="Times New Roman" panose="02020603050405020304" pitchFamily="18" charset="0"/>
                <a:cs typeface="Times New Roman" panose="02020603050405020304" pitchFamily="18" charset="0"/>
              </a:rPr>
              <a:t>IV - o orçamento estimado</a:t>
            </a:r>
          </a:p>
          <a:p>
            <a:pPr marL="114300" indent="0">
              <a:buNone/>
            </a:pPr>
            <a:r>
              <a:rPr lang="pt-BR" sz="2500" dirty="0">
                <a:latin typeface="Times New Roman" panose="02020603050405020304" pitchFamily="18" charset="0"/>
                <a:cs typeface="Times New Roman" panose="02020603050405020304" pitchFamily="18" charset="0"/>
              </a:rPr>
              <a:t>V - edital;</a:t>
            </a:r>
          </a:p>
          <a:p>
            <a:pPr marL="114300" indent="0">
              <a:buNone/>
            </a:pPr>
            <a:r>
              <a:rPr lang="pt-BR" sz="2500" dirty="0">
                <a:latin typeface="Times New Roman" panose="02020603050405020304" pitchFamily="18" charset="0"/>
                <a:cs typeface="Times New Roman" panose="02020603050405020304" pitchFamily="18" charset="0"/>
              </a:rPr>
              <a:t>VI - minuta de contrato</a:t>
            </a:r>
            <a:endParaRPr lang="pt-BR" sz="2500" dirty="0"/>
          </a:p>
        </p:txBody>
      </p:sp>
    </p:spTree>
    <p:extLst>
      <p:ext uri="{BB962C8B-B14F-4D97-AF65-F5344CB8AC3E}">
        <p14:creationId xmlns:p14="http://schemas.microsoft.com/office/powerpoint/2010/main" val="34489144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B312D-CCD9-D552-796B-014571290C32}"/>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6B3DFB35-7D43-2DC3-AEAB-7B7E2DA5DBDF}"/>
              </a:ext>
            </a:extLst>
          </p:cNvPr>
          <p:cNvSpPr txBox="1"/>
          <p:nvPr/>
        </p:nvSpPr>
        <p:spPr>
          <a:xfrm>
            <a:off x="1043608" y="1057300"/>
            <a:ext cx="7056784" cy="4216539"/>
          </a:xfrm>
          <a:prstGeom prst="rect">
            <a:avLst/>
          </a:prstGeom>
          <a:noFill/>
        </p:spPr>
        <p:txBody>
          <a:bodyPr wrap="square" rtlCol="0">
            <a:spAutoFit/>
          </a:bodyPr>
          <a:lstStyle/>
          <a:p>
            <a:pPr marL="114300" indent="0">
              <a:buNone/>
            </a:pPr>
            <a:r>
              <a:rPr lang="pt-BR" sz="2500" dirty="0">
                <a:latin typeface="Times New Roman" panose="02020603050405020304" pitchFamily="18" charset="0"/>
                <a:ea typeface="Calibri" panose="020F0502020204030204" pitchFamily="34" charset="0"/>
              </a:rPr>
              <a:t>Art. 18 - documentos</a:t>
            </a:r>
            <a:endParaRPr lang="pt-BR" sz="2500" dirty="0">
              <a:latin typeface="Times New Roman" panose="02020603050405020304" pitchFamily="18" charset="0"/>
              <a:cs typeface="Times New Roman" panose="02020603050405020304" pitchFamily="18" charset="0"/>
            </a:endParaRPr>
          </a:p>
          <a:p>
            <a:pPr marL="114300" indent="0">
              <a:buNone/>
            </a:pPr>
            <a:r>
              <a:rPr lang="pt-BR" sz="2500" dirty="0">
                <a:latin typeface="Times New Roman" panose="02020603050405020304" pitchFamily="18" charset="0"/>
                <a:cs typeface="Times New Roman" panose="02020603050405020304" pitchFamily="18" charset="0"/>
              </a:rPr>
              <a:t>VII - o regime de fornecimento</a:t>
            </a:r>
          </a:p>
          <a:p>
            <a:pPr marL="114300" indent="0">
              <a:buNone/>
            </a:pPr>
            <a:r>
              <a:rPr lang="pt-BR" sz="2500" dirty="0">
                <a:latin typeface="Times New Roman" panose="02020603050405020304" pitchFamily="18" charset="0"/>
                <a:cs typeface="Times New Roman" panose="02020603050405020304" pitchFamily="18" charset="0"/>
              </a:rPr>
              <a:t>VIII - a modalidade, o critério de julgamento e o modo de disputa</a:t>
            </a:r>
          </a:p>
          <a:p>
            <a:pPr marL="114300" indent="0">
              <a:buNone/>
            </a:pPr>
            <a:r>
              <a:rPr lang="pt-BR" sz="2500" dirty="0">
                <a:latin typeface="Times New Roman" panose="02020603050405020304" pitchFamily="18" charset="0"/>
                <a:cs typeface="Times New Roman" panose="02020603050405020304" pitchFamily="18" charset="0"/>
              </a:rPr>
              <a:t>IX - a motivação circunstanciada das condições do edital [qualificação técnica e participação de empresas em consórcio]</a:t>
            </a:r>
          </a:p>
          <a:p>
            <a:pPr marL="114300" indent="0">
              <a:buNone/>
            </a:pPr>
            <a:r>
              <a:rPr lang="pt-BR" sz="2500" dirty="0">
                <a:latin typeface="Times New Roman" panose="02020603050405020304" pitchFamily="18" charset="0"/>
                <a:cs typeface="Times New Roman" panose="02020603050405020304" pitchFamily="18" charset="0"/>
              </a:rPr>
              <a:t>X - a análise dos riscos que possam comprometer o sucesso da licitação e a boa execução contratual;</a:t>
            </a:r>
          </a:p>
          <a:p>
            <a:pPr marL="114300" indent="0">
              <a:buNone/>
            </a:pPr>
            <a:r>
              <a:rPr lang="pt-BR" sz="2500" dirty="0">
                <a:latin typeface="Times New Roman" panose="02020603050405020304" pitchFamily="18" charset="0"/>
                <a:cs typeface="Times New Roman" panose="02020603050405020304" pitchFamily="18" charset="0"/>
              </a:rPr>
              <a:t>XI - a motivação sobre orçamento sigiloso</a:t>
            </a:r>
          </a:p>
          <a:p>
            <a:endParaRPr lang="pt-BR" dirty="0"/>
          </a:p>
        </p:txBody>
      </p:sp>
    </p:spTree>
    <p:extLst>
      <p:ext uri="{BB962C8B-B14F-4D97-AF65-F5344CB8AC3E}">
        <p14:creationId xmlns:p14="http://schemas.microsoft.com/office/powerpoint/2010/main" val="204811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D0A8CF-F16D-328F-BE66-A6BD3E54FFF5}"/>
              </a:ext>
            </a:extLst>
          </p:cNvPr>
          <p:cNvSpPr>
            <a:spLocks noGrp="1"/>
          </p:cNvSpPr>
          <p:nvPr>
            <p:ph type="title"/>
          </p:nvPr>
        </p:nvSpPr>
        <p:spPr>
          <a:xfrm>
            <a:off x="457200" y="609864"/>
            <a:ext cx="8229600" cy="952500"/>
          </a:xfrm>
        </p:spPr>
        <p:txBody>
          <a:bodyPr>
            <a:normAutofit fontScale="90000"/>
          </a:bodyPr>
          <a:lstStyle/>
          <a:p>
            <a:r>
              <a:rPr lang="pt-BR" dirty="0"/>
              <a:t>- Indicação de marca [art. 41]:</a:t>
            </a:r>
            <a:br>
              <a:rPr lang="pt-BR" kern="0" dirty="0"/>
            </a:br>
            <a:endParaRPr lang="pt-BR" dirty="0"/>
          </a:p>
        </p:txBody>
      </p:sp>
      <p:sp>
        <p:nvSpPr>
          <p:cNvPr id="3" name="Espaço Reservado para Conteúdo 2">
            <a:extLst>
              <a:ext uri="{FF2B5EF4-FFF2-40B4-BE49-F238E27FC236}">
                <a16:creationId xmlns:a16="http://schemas.microsoft.com/office/drawing/2014/main" id="{252684ED-2382-68F1-8F6F-FDCBAF04C29D}"/>
              </a:ext>
            </a:extLst>
          </p:cNvPr>
          <p:cNvSpPr>
            <a:spLocks noGrp="1"/>
          </p:cNvSpPr>
          <p:nvPr>
            <p:ph idx="1"/>
          </p:nvPr>
        </p:nvSpPr>
        <p:spPr/>
        <p:txBody>
          <a:bodyPr>
            <a:normAutofit/>
          </a:bodyPr>
          <a:lstStyle/>
          <a:p>
            <a:pPr marL="495262" indent="-495262" defTabSz="792419"/>
            <a:r>
              <a:rPr lang="pt-BR" kern="0" dirty="0"/>
              <a:t>Padronização do objeto</a:t>
            </a:r>
          </a:p>
          <a:p>
            <a:pPr marL="495262" indent="-495262" defTabSz="792419"/>
            <a:r>
              <a:rPr lang="pt-BR" kern="0" dirty="0"/>
              <a:t>Como referência;</a:t>
            </a:r>
          </a:p>
          <a:p>
            <a:pPr marL="495262" indent="-495262" algn="just" defTabSz="792419"/>
            <a:r>
              <a:rPr lang="pt-BR" kern="0" dirty="0"/>
              <a:t>Quando apenas aquela pode atender, tendo mais fornecedores;</a:t>
            </a:r>
          </a:p>
          <a:p>
            <a:pPr marL="495262" indent="-495262" algn="just" defTabSz="792419"/>
            <a:r>
              <a:rPr lang="pt-BR" kern="0" dirty="0"/>
              <a:t>Compatibilidade com plataformas e padrões atuais.</a:t>
            </a:r>
          </a:p>
          <a:p>
            <a:endParaRPr lang="pt-BR" dirty="0"/>
          </a:p>
        </p:txBody>
      </p:sp>
    </p:spTree>
    <p:extLst>
      <p:ext uri="{BB962C8B-B14F-4D97-AF65-F5344CB8AC3E}">
        <p14:creationId xmlns:p14="http://schemas.microsoft.com/office/powerpoint/2010/main" val="25837096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E12A9DE8-1A4B-3894-50B3-A1357BBD7177}"/>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79E542AA-2FB5-9596-BEED-793042231D4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214D28E1-4140-D05B-3ED0-660FC695176B}"/>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DBD89D61-775D-E579-8D4C-4013DEF75384}"/>
              </a:ext>
            </a:extLst>
          </p:cNvPr>
          <p:cNvSpPr txBox="1"/>
          <p:nvPr/>
        </p:nvSpPr>
        <p:spPr>
          <a:xfrm>
            <a:off x="683567" y="1019549"/>
            <a:ext cx="7992888" cy="1138773"/>
          </a:xfrm>
          <a:prstGeom prst="rect">
            <a:avLst/>
          </a:prstGeom>
          <a:noFill/>
        </p:spPr>
        <p:txBody>
          <a:bodyPr wrap="square" rtlCol="0">
            <a:spAutoFit/>
          </a:bodyPr>
          <a:lstStyle/>
          <a:p>
            <a:pPr defTabSz="855878"/>
            <a:r>
              <a:rPr lang="pt-BR" sz="4000" b="1" dirty="0">
                <a:solidFill>
                  <a:srgbClr val="FF0000"/>
                </a:solidFill>
                <a:latin typeface="+mj-lt"/>
              </a:rPr>
              <a:t>06. </a:t>
            </a:r>
            <a:r>
              <a:rPr lang="pt-BR" sz="2800" b="1" dirty="0"/>
              <a:t>INSTRUMENTOS DE PLANEJAMENTO DA FASE PREPARATÓRIA</a:t>
            </a:r>
            <a:endParaRPr lang="pt-BR" sz="4400" b="1" dirty="0">
              <a:solidFill>
                <a:srgbClr val="000000"/>
              </a:solidFill>
            </a:endParaRPr>
          </a:p>
        </p:txBody>
      </p:sp>
      <p:cxnSp>
        <p:nvCxnSpPr>
          <p:cNvPr id="6" name="Conector reto 5">
            <a:extLst>
              <a:ext uri="{FF2B5EF4-FFF2-40B4-BE49-F238E27FC236}">
                <a16:creationId xmlns:a16="http://schemas.microsoft.com/office/drawing/2014/main" id="{9536557C-EDAC-A8A8-2549-FC439B970505}"/>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548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Diagrama&#10;&#10;O conteúdo gerado por IA pode estar incorreto.">
            <a:extLst>
              <a:ext uri="{FF2B5EF4-FFF2-40B4-BE49-F238E27FC236}">
                <a16:creationId xmlns:a16="http://schemas.microsoft.com/office/drawing/2014/main" id="{D07154C1-8204-2C36-D050-E36092D6E512}"/>
              </a:ext>
            </a:extLst>
          </p:cNvPr>
          <p:cNvPicPr>
            <a:picLocks noChangeAspect="1"/>
          </p:cNvPicPr>
          <p:nvPr/>
        </p:nvPicPr>
        <p:blipFill>
          <a:blip r:embed="rId2"/>
          <a:stretch>
            <a:fillRect/>
          </a:stretch>
        </p:blipFill>
        <p:spPr>
          <a:xfrm>
            <a:off x="820013" y="737917"/>
            <a:ext cx="7866787" cy="4894182"/>
          </a:xfrm>
          <a:prstGeom prst="rect">
            <a:avLst/>
          </a:prstGeom>
        </p:spPr>
      </p:pic>
    </p:spTree>
    <p:extLst>
      <p:ext uri="{BB962C8B-B14F-4D97-AF65-F5344CB8AC3E}">
        <p14:creationId xmlns:p14="http://schemas.microsoft.com/office/powerpoint/2010/main" val="7183428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A1E72B-5E8F-910D-0F27-3D8237072CBB}"/>
              </a:ext>
            </a:extLst>
          </p:cNvPr>
          <p:cNvSpPr>
            <a:spLocks noGrp="1"/>
          </p:cNvSpPr>
          <p:nvPr>
            <p:ph type="title"/>
          </p:nvPr>
        </p:nvSpPr>
        <p:spPr/>
        <p:txBody>
          <a:bodyPr>
            <a:normAutofit fontScale="90000"/>
          </a:bodyPr>
          <a:lstStyle/>
          <a:p>
            <a:r>
              <a:rPr lang="pt-BR" sz="3200" dirty="0"/>
              <a:t>Documento de Formalização de Demandas - DFD</a:t>
            </a:r>
          </a:p>
        </p:txBody>
      </p:sp>
      <p:sp>
        <p:nvSpPr>
          <p:cNvPr id="3" name="Espaço Reservado para Conteúdo 2">
            <a:extLst>
              <a:ext uri="{FF2B5EF4-FFF2-40B4-BE49-F238E27FC236}">
                <a16:creationId xmlns:a16="http://schemas.microsoft.com/office/drawing/2014/main" id="{FE1F3308-B255-0885-B93A-0EDEBBD90803}"/>
              </a:ext>
            </a:extLst>
          </p:cNvPr>
          <p:cNvSpPr>
            <a:spLocks noGrp="1"/>
          </p:cNvSpPr>
          <p:nvPr>
            <p:ph idx="1"/>
          </p:nvPr>
        </p:nvSpPr>
        <p:spPr/>
        <p:txBody>
          <a:bodyPr>
            <a:normAutofit fontScale="62500" lnSpcReduction="20000"/>
          </a:bodyPr>
          <a:lstStyle/>
          <a:p>
            <a:pPr marL="114300" indent="0" algn="just">
              <a:buNone/>
            </a:pPr>
            <a:r>
              <a:rPr lang="pt-BR" dirty="0">
                <a:latin typeface="Times New Roman" panose="02020603050405020304" pitchFamily="18" charset="0"/>
                <a:cs typeface="Times New Roman" panose="02020603050405020304" pitchFamily="18" charset="0"/>
              </a:rPr>
              <a:t>Art. 72. O </a:t>
            </a:r>
            <a:r>
              <a:rPr lang="pt-BR" b="1" dirty="0">
                <a:latin typeface="Times New Roman" panose="02020603050405020304" pitchFamily="18" charset="0"/>
                <a:cs typeface="Times New Roman" panose="02020603050405020304" pitchFamily="18" charset="0"/>
              </a:rPr>
              <a:t>processo de contratação direta</a:t>
            </a:r>
            <a:r>
              <a:rPr lang="pt-BR" dirty="0">
                <a:latin typeface="Times New Roman" panose="02020603050405020304" pitchFamily="18" charset="0"/>
                <a:cs typeface="Times New Roman" panose="02020603050405020304" pitchFamily="18" charset="0"/>
              </a:rPr>
              <a:t>, que compreende os casos de inexigibilidade e de dispensa de licitação, </a:t>
            </a:r>
            <a:r>
              <a:rPr lang="pt-BR" b="1" dirty="0">
                <a:latin typeface="Times New Roman" panose="02020603050405020304" pitchFamily="18" charset="0"/>
                <a:cs typeface="Times New Roman" panose="02020603050405020304" pitchFamily="18" charset="0"/>
              </a:rPr>
              <a:t>deverá ser instruído </a:t>
            </a:r>
            <a:r>
              <a:rPr lang="pt-BR" dirty="0">
                <a:latin typeface="Times New Roman" panose="02020603050405020304" pitchFamily="18" charset="0"/>
                <a:cs typeface="Times New Roman" panose="02020603050405020304" pitchFamily="18" charset="0"/>
              </a:rPr>
              <a:t>com os seguintes </a:t>
            </a:r>
            <a:r>
              <a:rPr lang="pt-BR" b="1" dirty="0">
                <a:latin typeface="Times New Roman" panose="02020603050405020304" pitchFamily="18" charset="0"/>
                <a:cs typeface="Times New Roman" panose="02020603050405020304" pitchFamily="18" charset="0"/>
              </a:rPr>
              <a:t>documentos</a:t>
            </a:r>
            <a:r>
              <a:rPr lang="pt-BR" dirty="0">
                <a:latin typeface="Times New Roman" panose="02020603050405020304" pitchFamily="18" charset="0"/>
                <a:cs typeface="Times New Roman" panose="02020603050405020304" pitchFamily="18" charset="0"/>
              </a:rPr>
              <a:t>:</a:t>
            </a:r>
          </a:p>
          <a:p>
            <a:pPr marL="114300" indent="0" algn="just">
              <a:buNone/>
            </a:pPr>
            <a:r>
              <a:rPr lang="pt-BR" dirty="0">
                <a:latin typeface="Times New Roman" panose="02020603050405020304" pitchFamily="18" charset="0"/>
                <a:cs typeface="Times New Roman" panose="02020603050405020304" pitchFamily="18" charset="0"/>
              </a:rPr>
              <a:t>I - </a:t>
            </a:r>
            <a:r>
              <a:rPr lang="pt-BR" b="1" dirty="0">
                <a:latin typeface="Times New Roman" panose="02020603050405020304" pitchFamily="18" charset="0"/>
                <a:cs typeface="Times New Roman" panose="02020603050405020304" pitchFamily="18" charset="0"/>
              </a:rPr>
              <a:t>documento de formalização de demanda </a:t>
            </a:r>
            <a:r>
              <a:rPr lang="pt-BR" dirty="0">
                <a:latin typeface="Times New Roman" panose="02020603050405020304" pitchFamily="18" charset="0"/>
                <a:cs typeface="Times New Roman" panose="02020603050405020304" pitchFamily="18" charset="0"/>
              </a:rPr>
              <a:t>e, se for o caso, estudo técnico preliminar, análise de riscos, termo de referência, projeto básico ou projeto executivo;</a:t>
            </a:r>
          </a:p>
          <a:p>
            <a:endParaRPr lang="pt-BR" dirty="0">
              <a:latin typeface="Times New Roman" panose="02020603050405020304" pitchFamily="18" charset="0"/>
              <a:cs typeface="Times New Roman" panose="02020603050405020304" pitchFamily="18" charset="0"/>
            </a:endParaRPr>
          </a:p>
          <a:p>
            <a:pPr marL="114300" indent="0" algn="just">
              <a:buNone/>
            </a:pPr>
            <a:r>
              <a:rPr lang="pt-BR" dirty="0">
                <a:latin typeface="Times New Roman" panose="02020603050405020304" pitchFamily="18" charset="0"/>
                <a:cs typeface="Times New Roman" panose="02020603050405020304" pitchFamily="18" charset="0"/>
              </a:rPr>
              <a:t>Art. 12. No processo licitatório, observar-se-á o seguinte:</a:t>
            </a:r>
          </a:p>
          <a:p>
            <a:pPr marL="114300" indent="0" algn="just">
              <a:buNone/>
            </a:pPr>
            <a:r>
              <a:rPr lang="pt-BR" dirty="0">
                <a:latin typeface="Times New Roman" panose="02020603050405020304" pitchFamily="18" charset="0"/>
                <a:cs typeface="Times New Roman" panose="02020603050405020304" pitchFamily="18" charset="0"/>
              </a:rPr>
              <a:t>VII - </a:t>
            </a:r>
            <a:r>
              <a:rPr lang="pt-BR" b="1" dirty="0">
                <a:latin typeface="Times New Roman" panose="02020603050405020304" pitchFamily="18" charset="0"/>
                <a:cs typeface="Times New Roman" panose="02020603050405020304" pitchFamily="18" charset="0"/>
              </a:rPr>
              <a:t>a partir de documentos de formalização de demandas</a:t>
            </a:r>
            <a:r>
              <a:rPr lang="pt-BR" dirty="0">
                <a:latin typeface="Times New Roman" panose="02020603050405020304" pitchFamily="18" charset="0"/>
                <a:cs typeface="Times New Roman" panose="02020603050405020304" pitchFamily="18" charset="0"/>
              </a:rPr>
              <a:t>, os </a:t>
            </a:r>
            <a:r>
              <a:rPr lang="pt-BR" b="1" dirty="0">
                <a:latin typeface="Times New Roman" panose="02020603050405020304" pitchFamily="18" charset="0"/>
                <a:cs typeface="Times New Roman" panose="02020603050405020304" pitchFamily="18" charset="0"/>
              </a:rPr>
              <a:t>órgãos responsáveis pelo planejamento</a:t>
            </a:r>
            <a:r>
              <a:rPr lang="pt-BR" dirty="0">
                <a:latin typeface="Times New Roman" panose="02020603050405020304" pitchFamily="18" charset="0"/>
                <a:cs typeface="Times New Roman" panose="02020603050405020304" pitchFamily="18" charset="0"/>
              </a:rPr>
              <a:t> de cada ente federativo poderão, na forma de regulamento, </a:t>
            </a:r>
            <a:r>
              <a:rPr lang="pt-BR" b="1" dirty="0">
                <a:latin typeface="Times New Roman" panose="02020603050405020304" pitchFamily="18" charset="0"/>
                <a:cs typeface="Times New Roman" panose="02020603050405020304" pitchFamily="18" charset="0"/>
              </a:rPr>
              <a:t>elaborar plano de contratações anual</a:t>
            </a:r>
            <a:r>
              <a:rPr lang="pt-BR" dirty="0">
                <a:latin typeface="Times New Roman" panose="02020603050405020304" pitchFamily="18" charset="0"/>
                <a:cs typeface="Times New Roman" panose="02020603050405020304" pitchFamily="18" charset="0"/>
              </a:rPr>
              <a:t>, com o objetivo de racionalizar as contratações dos órgãos e entidades sob sua competência, garantir o alinhamento com o seu planejamento estratégico e subsidiar a elaboração das respectivas leis orçamentárias.</a:t>
            </a:r>
          </a:p>
          <a:p>
            <a:endParaRPr lang="pt-BR" dirty="0"/>
          </a:p>
        </p:txBody>
      </p:sp>
    </p:spTree>
    <p:extLst>
      <p:ext uri="{BB962C8B-B14F-4D97-AF65-F5344CB8AC3E}">
        <p14:creationId xmlns:p14="http://schemas.microsoft.com/office/powerpoint/2010/main" val="1467046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2">
            <a:extLst>
              <a:ext uri="{FF2B5EF4-FFF2-40B4-BE49-F238E27FC236}">
                <a16:creationId xmlns:a16="http://schemas.microsoft.com/office/drawing/2014/main" id="{E0BA5550-EEA2-288D-9594-7D56358616D4}"/>
              </a:ext>
            </a:extLst>
          </p:cNvPr>
          <p:cNvSpPr>
            <a:spLocks noGrp="1"/>
          </p:cNvSpPr>
          <p:nvPr>
            <p:ph idx="1"/>
          </p:nvPr>
        </p:nvSpPr>
        <p:spPr>
          <a:xfrm>
            <a:off x="457200" y="1333500"/>
            <a:ext cx="8229600" cy="3771900"/>
          </a:xfrm>
          <a:prstGeom prst="rect">
            <a:avLst/>
          </a:prstGeom>
        </p:spPr>
        <p:txBody>
          <a:bodyPr lIns="79242" tIns="39621" rIns="79242" bIns="39621"/>
          <a:lstStyle/>
          <a:p>
            <a:pPr algn="just"/>
            <a:r>
              <a:rPr lang="pt-BR" sz="3000" dirty="0">
                <a:latin typeface="Times New Roman" panose="02020603050405020304" pitchFamily="18" charset="0"/>
                <a:cs typeface="Times New Roman" panose="02020603050405020304" pitchFamily="18" charset="0"/>
              </a:rPr>
              <a:t>DFD                         COMPRAS DIRETAS</a:t>
            </a:r>
          </a:p>
          <a:p>
            <a:pPr algn="just"/>
            <a:endParaRPr lang="pt-BR" sz="3000" dirty="0">
              <a:latin typeface="Times New Roman" panose="02020603050405020304" pitchFamily="18" charset="0"/>
              <a:cs typeface="Times New Roman" panose="02020603050405020304" pitchFamily="18" charset="0"/>
            </a:endParaRPr>
          </a:p>
          <a:p>
            <a:pPr algn="just"/>
            <a:endParaRPr lang="pt-BR" sz="3000" dirty="0">
              <a:latin typeface="Times New Roman" panose="02020603050405020304" pitchFamily="18" charset="0"/>
              <a:cs typeface="Times New Roman" panose="02020603050405020304" pitchFamily="18" charset="0"/>
            </a:endParaRPr>
          </a:p>
          <a:p>
            <a:pPr algn="just"/>
            <a:r>
              <a:rPr lang="pt-BR" sz="3000" dirty="0">
                <a:latin typeface="Times New Roman" panose="02020603050405020304" pitchFamily="18" charset="0"/>
                <a:cs typeface="Times New Roman" panose="02020603050405020304" pitchFamily="18" charset="0"/>
              </a:rPr>
              <a:t>DFD / DOF                          PCA   </a:t>
            </a:r>
          </a:p>
        </p:txBody>
      </p:sp>
      <p:sp>
        <p:nvSpPr>
          <p:cNvPr id="6" name="Seta: para a Direita 5">
            <a:extLst>
              <a:ext uri="{FF2B5EF4-FFF2-40B4-BE49-F238E27FC236}">
                <a16:creationId xmlns:a16="http://schemas.microsoft.com/office/drawing/2014/main" id="{D3C0E0C7-EB2F-2C11-0997-B1852F4F1F46}"/>
              </a:ext>
            </a:extLst>
          </p:cNvPr>
          <p:cNvSpPr/>
          <p:nvPr/>
        </p:nvSpPr>
        <p:spPr>
          <a:xfrm>
            <a:off x="2267744" y="1353544"/>
            <a:ext cx="1286933" cy="4488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79242" tIns="39621" rIns="79242" bIns="39621" rtlCol="0" anchor="ctr"/>
          <a:lstStyle/>
          <a:p>
            <a:pPr algn="ctr"/>
            <a:endParaRPr lang="pt-BR" dirty="0"/>
          </a:p>
        </p:txBody>
      </p:sp>
      <p:sp>
        <p:nvSpPr>
          <p:cNvPr id="7" name="Seta: para a Direita 6">
            <a:extLst>
              <a:ext uri="{FF2B5EF4-FFF2-40B4-BE49-F238E27FC236}">
                <a16:creationId xmlns:a16="http://schemas.microsoft.com/office/drawing/2014/main" id="{D8CCE24D-DB29-DFEB-2517-EEBA84AA11FE}"/>
              </a:ext>
            </a:extLst>
          </p:cNvPr>
          <p:cNvSpPr/>
          <p:nvPr/>
        </p:nvSpPr>
        <p:spPr>
          <a:xfrm>
            <a:off x="3285067" y="3073524"/>
            <a:ext cx="1286933" cy="4488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79242" tIns="39621" rIns="79242" bIns="39621" rtlCol="0" anchor="ctr"/>
          <a:lstStyle/>
          <a:p>
            <a:pPr algn="ctr"/>
            <a:endParaRPr lang="pt-BR" dirty="0"/>
          </a:p>
        </p:txBody>
      </p:sp>
    </p:spTree>
    <p:extLst>
      <p:ext uri="{BB962C8B-B14F-4D97-AF65-F5344CB8AC3E}">
        <p14:creationId xmlns:p14="http://schemas.microsoft.com/office/powerpoint/2010/main" val="1527821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52346A-456B-35FC-307C-13B292B45078}"/>
              </a:ext>
            </a:extLst>
          </p:cNvPr>
          <p:cNvSpPr>
            <a:spLocks noGrp="1"/>
          </p:cNvSpPr>
          <p:nvPr>
            <p:ph type="title"/>
          </p:nvPr>
        </p:nvSpPr>
        <p:spPr/>
        <p:txBody>
          <a:bodyPr/>
          <a:lstStyle/>
          <a:p>
            <a:r>
              <a:rPr lang="pt-BR" dirty="0"/>
              <a:t>Impactos práticos	</a:t>
            </a:r>
          </a:p>
        </p:txBody>
      </p:sp>
      <p:sp>
        <p:nvSpPr>
          <p:cNvPr id="3" name="Espaço Reservado para Conteúdo 2">
            <a:extLst>
              <a:ext uri="{FF2B5EF4-FFF2-40B4-BE49-F238E27FC236}">
                <a16:creationId xmlns:a16="http://schemas.microsoft.com/office/drawing/2014/main" id="{F33C98A6-5F7A-ADF6-FAE6-8DD7F76A655E}"/>
              </a:ext>
            </a:extLst>
          </p:cNvPr>
          <p:cNvSpPr>
            <a:spLocks noGrp="1"/>
          </p:cNvSpPr>
          <p:nvPr>
            <p:ph idx="1"/>
          </p:nvPr>
        </p:nvSpPr>
        <p:spPr/>
        <p:txBody>
          <a:bodyPr/>
          <a:lstStyle/>
          <a:p>
            <a:pPr marL="396210" indent="-396210"/>
            <a:r>
              <a:rPr lang="pt-BR" dirty="0">
                <a:latin typeface="Times New Roman" pitchFamily="18" charset="0"/>
                <a:cs typeface="Times New Roman" pitchFamily="18" charset="0"/>
              </a:rPr>
              <a:t>Formalizar minimamente o pedido, especialmente nos casos em que não haja ETP.</a:t>
            </a:r>
          </a:p>
          <a:p>
            <a:pPr marL="396210" indent="-396210"/>
            <a:endParaRPr lang="pt-BR" dirty="0">
              <a:latin typeface="Times New Roman" pitchFamily="18" charset="0"/>
              <a:cs typeface="Times New Roman" pitchFamily="18" charset="0"/>
            </a:endParaRPr>
          </a:p>
          <a:p>
            <a:pPr marL="396210" indent="-396210"/>
            <a:r>
              <a:rPr lang="pt-BR" dirty="0">
                <a:latin typeface="Times New Roman" pitchFamily="18" charset="0"/>
                <a:cs typeface="Times New Roman" pitchFamily="18" charset="0"/>
              </a:rPr>
              <a:t>Instruir o PCA</a:t>
            </a:r>
          </a:p>
          <a:p>
            <a:endParaRPr lang="pt-BR" dirty="0"/>
          </a:p>
        </p:txBody>
      </p:sp>
    </p:spTree>
    <p:extLst>
      <p:ext uri="{BB962C8B-B14F-4D97-AF65-F5344CB8AC3E}">
        <p14:creationId xmlns:p14="http://schemas.microsoft.com/office/powerpoint/2010/main" val="1890100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AA76A2-7AB4-75F1-C120-45F0948A773B}"/>
              </a:ext>
            </a:extLst>
          </p:cNvPr>
          <p:cNvSpPr>
            <a:spLocks noGrp="1"/>
          </p:cNvSpPr>
          <p:nvPr>
            <p:ph type="ctrTitle"/>
          </p:nvPr>
        </p:nvSpPr>
        <p:spPr>
          <a:xfrm>
            <a:off x="914400" y="1477665"/>
            <a:ext cx="7857067" cy="2693045"/>
          </a:xfrm>
        </p:spPr>
        <p:txBody>
          <a:bodyPr>
            <a:normAutofit fontScale="90000"/>
          </a:bodyPr>
          <a:lstStyle/>
          <a:p>
            <a:pPr algn="just"/>
            <a:r>
              <a:rPr lang="pt-BR" sz="2600" dirty="0"/>
              <a:t>-</a:t>
            </a:r>
            <a:r>
              <a:rPr lang="pt-BR" sz="2600" u="sng" dirty="0"/>
              <a:t>igualdade de condições a todos os concorrentes</a:t>
            </a:r>
            <a:br>
              <a:rPr lang="pt-BR" sz="2600" dirty="0"/>
            </a:br>
            <a:br>
              <a:rPr lang="pt-BR" sz="2600" dirty="0"/>
            </a:br>
            <a:r>
              <a:rPr lang="pt-BR" sz="2600" dirty="0"/>
              <a:t>-</a:t>
            </a:r>
            <a:r>
              <a:rPr lang="pt-BR" sz="2600" u="sng" dirty="0"/>
              <a:t>mantidas as condições efetivas da proposta</a:t>
            </a:r>
            <a:br>
              <a:rPr lang="pt-BR" sz="2600" dirty="0"/>
            </a:br>
            <a:br>
              <a:rPr lang="pt-BR" sz="2600" dirty="0"/>
            </a:br>
            <a:r>
              <a:rPr lang="pt-BR" sz="2600" dirty="0"/>
              <a:t>- </a:t>
            </a:r>
            <a:r>
              <a:rPr lang="pt-BR" sz="2600" u="sng" dirty="0"/>
              <a:t>permitidas somente as exigências de qualificação técnica e econômica indispensáveis à garantia do cumprimento das obrigações</a:t>
            </a:r>
            <a:endParaRPr lang="pt-BR" sz="2600" dirty="0"/>
          </a:p>
        </p:txBody>
      </p:sp>
      <p:sp>
        <p:nvSpPr>
          <p:cNvPr id="3" name="CaixaDeTexto 2">
            <a:extLst>
              <a:ext uri="{FF2B5EF4-FFF2-40B4-BE49-F238E27FC236}">
                <a16:creationId xmlns:a16="http://schemas.microsoft.com/office/drawing/2014/main" id="{A90F3920-DE2B-43E9-ABF4-C53ACA601342}"/>
              </a:ext>
            </a:extLst>
          </p:cNvPr>
          <p:cNvSpPr txBox="1"/>
          <p:nvPr/>
        </p:nvSpPr>
        <p:spPr>
          <a:xfrm>
            <a:off x="2987824" y="769268"/>
            <a:ext cx="4044611" cy="480125"/>
          </a:xfrm>
          <a:prstGeom prst="rect">
            <a:avLst/>
          </a:prstGeom>
          <a:noFill/>
        </p:spPr>
        <p:txBody>
          <a:bodyPr wrap="square" lIns="79242" tIns="39621" rIns="79242" bIns="39621" rtlCol="0">
            <a:spAutoFit/>
          </a:bodyPr>
          <a:lstStyle/>
          <a:p>
            <a:r>
              <a:rPr lang="pt-BR" sz="2600" b="1" dirty="0">
                <a:latin typeface="Times New Roman" panose="02020603050405020304" pitchFamily="18" charset="0"/>
                <a:cs typeface="Times New Roman" panose="02020603050405020304" pitchFamily="18" charset="0"/>
              </a:rPr>
              <a:t>Art. 37 – inciso XXI - CF</a:t>
            </a:r>
          </a:p>
        </p:txBody>
      </p:sp>
      <p:pic>
        <p:nvPicPr>
          <p:cNvPr id="4" name="Picture 6">
            <a:extLst>
              <a:ext uri="{FF2B5EF4-FFF2-40B4-BE49-F238E27FC236}">
                <a16:creationId xmlns:a16="http://schemas.microsoft.com/office/drawing/2014/main" id="{D0CED8B6-7AB8-433F-B3E1-0FA0F45B7DE2}"/>
              </a:ext>
            </a:extLst>
          </p:cNvPr>
          <p:cNvPicPr>
            <a:picLocks noChangeAspect="1" noChangeArrowheads="1"/>
          </p:cNvPicPr>
          <p:nvPr/>
        </p:nvPicPr>
        <p:blipFill>
          <a:blip r:embed="rId2"/>
          <a:srcRect/>
          <a:stretch>
            <a:fillRect/>
          </a:stretch>
        </p:blipFill>
        <p:spPr bwMode="auto">
          <a:xfrm>
            <a:off x="186206" y="5181363"/>
            <a:ext cx="857402" cy="470925"/>
          </a:xfrm>
          <a:prstGeom prst="rect">
            <a:avLst/>
          </a:prstGeom>
          <a:noFill/>
          <a:ln>
            <a:noFill/>
          </a:ln>
          <a:effectLst/>
        </p:spPr>
      </p:pic>
    </p:spTree>
    <p:extLst>
      <p:ext uri="{BB962C8B-B14F-4D97-AF65-F5344CB8AC3E}">
        <p14:creationId xmlns:p14="http://schemas.microsoft.com/office/powerpoint/2010/main" val="1891971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356D2271-9D41-71C2-CDD9-B09CF57EB0F7}"/>
              </a:ext>
            </a:extLst>
          </p:cNvPr>
          <p:cNvSpPr>
            <a:spLocks noGrp="1"/>
          </p:cNvSpPr>
          <p:nvPr>
            <p:ph idx="1"/>
          </p:nvPr>
        </p:nvSpPr>
        <p:spPr/>
        <p:txBody>
          <a:bodyPr>
            <a:normAutofit/>
          </a:bodyPr>
          <a:lstStyle/>
          <a:p>
            <a:pPr fontAlgn="t"/>
            <a:r>
              <a:rPr lang="pt-BR" dirty="0"/>
              <a:t>Requisitante: </a:t>
            </a:r>
          </a:p>
          <a:p>
            <a:pPr fontAlgn="t"/>
            <a:r>
              <a:rPr lang="pt-BR" dirty="0"/>
              <a:t>Responsável pela Demanda: </a:t>
            </a:r>
          </a:p>
          <a:p>
            <a:pPr fontAlgn="t"/>
            <a:r>
              <a:rPr lang="pt-BR" dirty="0"/>
              <a:t>Matrícula: </a:t>
            </a:r>
          </a:p>
          <a:p>
            <a:pPr fontAlgn="t"/>
            <a:r>
              <a:rPr lang="pt-BR" dirty="0"/>
              <a:t>E-mail:</a:t>
            </a:r>
          </a:p>
          <a:p>
            <a:pPr fontAlgn="t"/>
            <a:r>
              <a:rPr lang="pt-BR" dirty="0"/>
              <a:t>Telefone: ( )</a:t>
            </a:r>
          </a:p>
        </p:txBody>
      </p:sp>
    </p:spTree>
    <p:extLst>
      <p:ext uri="{BB962C8B-B14F-4D97-AF65-F5344CB8AC3E}">
        <p14:creationId xmlns:p14="http://schemas.microsoft.com/office/powerpoint/2010/main" val="15899579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A32FA7-4C22-0DDD-EF39-F004AE2D2497}"/>
              </a:ext>
            </a:extLst>
          </p:cNvPr>
          <p:cNvSpPr>
            <a:spLocks noGrp="1"/>
          </p:cNvSpPr>
          <p:nvPr>
            <p:ph type="title"/>
          </p:nvPr>
        </p:nvSpPr>
        <p:spPr/>
        <p:txBody>
          <a:bodyPr/>
          <a:lstStyle/>
          <a:p>
            <a:endParaRPr lang="pt-BR"/>
          </a:p>
        </p:txBody>
      </p:sp>
      <p:sp>
        <p:nvSpPr>
          <p:cNvPr id="4" name="Subtítulo 2">
            <a:extLst>
              <a:ext uri="{FF2B5EF4-FFF2-40B4-BE49-F238E27FC236}">
                <a16:creationId xmlns:a16="http://schemas.microsoft.com/office/drawing/2014/main" id="{F34ECA58-D66B-D46E-A464-D3EA670AF983}"/>
              </a:ext>
            </a:extLst>
          </p:cNvPr>
          <p:cNvSpPr>
            <a:spLocks noGrp="1"/>
          </p:cNvSpPr>
          <p:nvPr>
            <p:ph idx="1"/>
          </p:nvPr>
        </p:nvSpPr>
        <p:spPr>
          <a:xfrm>
            <a:off x="457200" y="1333500"/>
            <a:ext cx="8229600" cy="3771900"/>
          </a:xfrm>
          <a:prstGeom prst="rect">
            <a:avLst/>
          </a:prstGeom>
          <a:solidFill>
            <a:schemeClr val="bg1">
              <a:lumMod val="85000"/>
            </a:schemeClr>
          </a:solidFill>
        </p:spPr>
        <p:txBody>
          <a:bodyPr lIns="79242" tIns="39621" rIns="79242" bIns="39621">
            <a:normAutofit fontScale="62500" lnSpcReduction="20000"/>
          </a:bodyPr>
          <a:lstStyle/>
          <a:p>
            <a:r>
              <a:rPr lang="pt-BR" dirty="0"/>
              <a:t>1. Objeto</a:t>
            </a:r>
          </a:p>
          <a:p>
            <a:pPr marL="396210" indent="-396210">
              <a:buFont typeface="Arial" panose="020B0604020202020204" pitchFamily="34" charset="0"/>
              <a:buChar char="•"/>
            </a:pPr>
            <a:endParaRPr lang="pt-BR" dirty="0"/>
          </a:p>
          <a:p>
            <a:r>
              <a:rPr lang="pt-BR" dirty="0"/>
              <a:t>2. Descrições e quantidades</a:t>
            </a:r>
          </a:p>
          <a:p>
            <a:r>
              <a:rPr lang="pt-BR" dirty="0"/>
              <a:t>			</a:t>
            </a:r>
          </a:p>
          <a:p>
            <a:r>
              <a:rPr lang="pt-BR" dirty="0"/>
              <a:t>3. Justificativa da necessidade da aquisição, considerando o Planejamento Estratégico (se for o caso)</a:t>
            </a:r>
          </a:p>
          <a:p>
            <a:pPr marL="396210" indent="-396210">
              <a:buFont typeface="Arial" panose="020B0604020202020204" pitchFamily="34" charset="0"/>
              <a:buChar char="•"/>
            </a:pPr>
            <a:endParaRPr lang="pt-BR" dirty="0"/>
          </a:p>
          <a:p>
            <a:r>
              <a:rPr lang="pt-BR" dirty="0"/>
              <a:t>4. Previsão de data em que devem ser adquiridos os materiais e/ou serviços</a:t>
            </a:r>
          </a:p>
          <a:p>
            <a:pPr marL="396210" indent="-396210">
              <a:buFont typeface="Arial" panose="020B0604020202020204" pitchFamily="34" charset="0"/>
              <a:buChar char="•"/>
            </a:pPr>
            <a:endParaRPr lang="pt-BR" dirty="0"/>
          </a:p>
          <a:p>
            <a:r>
              <a:rPr lang="pt-BR" dirty="0"/>
              <a:t>5. O objeto a ser adquirido está previsto no Plano Anual de Compras?</a:t>
            </a:r>
          </a:p>
          <a:p>
            <a:r>
              <a:rPr lang="pt-BR" dirty="0"/>
              <a:t>(  ) Sim    (  ) Não </a:t>
            </a:r>
          </a:p>
        </p:txBody>
      </p:sp>
    </p:spTree>
    <p:extLst>
      <p:ext uri="{BB962C8B-B14F-4D97-AF65-F5344CB8AC3E}">
        <p14:creationId xmlns:p14="http://schemas.microsoft.com/office/powerpoint/2010/main" val="31878397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7A1A07-9B48-37C5-E50C-EBDF61AF5575}"/>
              </a:ext>
            </a:extLst>
          </p:cNvPr>
          <p:cNvSpPr>
            <a:spLocks noGrp="1"/>
          </p:cNvSpPr>
          <p:nvPr>
            <p:ph type="title"/>
          </p:nvPr>
        </p:nvSpPr>
        <p:spPr/>
        <p:txBody>
          <a:bodyPr/>
          <a:lstStyle/>
          <a:p>
            <a:endParaRPr lang="pt-BR"/>
          </a:p>
        </p:txBody>
      </p:sp>
      <p:sp>
        <p:nvSpPr>
          <p:cNvPr id="4" name="Subtítulo 2">
            <a:extLst>
              <a:ext uri="{FF2B5EF4-FFF2-40B4-BE49-F238E27FC236}">
                <a16:creationId xmlns:a16="http://schemas.microsoft.com/office/drawing/2014/main" id="{EB1EB835-CA03-FE3E-7EB6-6CD988CEB391}"/>
              </a:ext>
            </a:extLst>
          </p:cNvPr>
          <p:cNvSpPr>
            <a:spLocks noGrp="1"/>
          </p:cNvSpPr>
          <p:nvPr>
            <p:ph idx="1"/>
          </p:nvPr>
        </p:nvSpPr>
        <p:spPr>
          <a:xfrm>
            <a:off x="457200" y="1333500"/>
            <a:ext cx="8229600" cy="3771900"/>
          </a:xfrm>
          <a:prstGeom prst="rect">
            <a:avLst/>
          </a:prstGeom>
          <a:solidFill>
            <a:schemeClr val="bg1">
              <a:lumMod val="85000"/>
            </a:schemeClr>
          </a:solidFill>
        </p:spPr>
        <p:txBody>
          <a:bodyPr lIns="79242" tIns="39621" rIns="79242" bIns="39621">
            <a:normAutofit fontScale="85000" lnSpcReduction="20000"/>
          </a:bodyPr>
          <a:lstStyle/>
          <a:p>
            <a:r>
              <a:rPr lang="pt-BR" dirty="0"/>
              <a:t>6. Informações adicionais</a:t>
            </a:r>
          </a:p>
          <a:p>
            <a:pPr marL="396210" indent="-396210">
              <a:buFont typeface="Arial" panose="020B0604020202020204" pitchFamily="34" charset="0"/>
              <a:buChar char="•"/>
            </a:pPr>
            <a:endParaRPr lang="pt-BR" dirty="0"/>
          </a:p>
          <a:p>
            <a:r>
              <a:rPr lang="pt-BR" dirty="0"/>
              <a:t>7. Pesquisa de preços</a:t>
            </a:r>
          </a:p>
          <a:p>
            <a:pPr marL="396210" indent="-396210">
              <a:buFont typeface="Arial" panose="020B0604020202020204" pitchFamily="34" charset="0"/>
              <a:buChar char="•"/>
            </a:pPr>
            <a:endParaRPr lang="pt-BR" dirty="0"/>
          </a:p>
          <a:p>
            <a:r>
              <a:rPr lang="pt-BR" dirty="0"/>
              <a:t>8. Anexos</a:t>
            </a:r>
          </a:p>
          <a:p>
            <a:pPr marL="396210" indent="-396210">
              <a:buFont typeface="Arial" panose="020B0604020202020204" pitchFamily="34" charset="0"/>
              <a:buChar char="•"/>
            </a:pPr>
            <a:endParaRPr lang="pt-BR" dirty="0"/>
          </a:p>
          <a:p>
            <a:r>
              <a:rPr lang="pt-BR" dirty="0"/>
              <a:t>Responsável pela Formalização da Demanda	</a:t>
            </a:r>
          </a:p>
          <a:p>
            <a:endParaRPr lang="pt-BR" dirty="0"/>
          </a:p>
          <a:p>
            <a:r>
              <a:rPr lang="pt-BR" dirty="0"/>
              <a:t>Chefia Imediata</a:t>
            </a:r>
          </a:p>
        </p:txBody>
      </p:sp>
    </p:spTree>
    <p:extLst>
      <p:ext uri="{BB962C8B-B14F-4D97-AF65-F5344CB8AC3E}">
        <p14:creationId xmlns:p14="http://schemas.microsoft.com/office/powerpoint/2010/main" val="217243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1">
            <a:extLst>
              <a:ext uri="{FF2B5EF4-FFF2-40B4-BE49-F238E27FC236}">
                <a16:creationId xmlns:a16="http://schemas.microsoft.com/office/drawing/2014/main" id="{01008F15-66D4-425C-849C-5577EED0DB2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696719" y="-1732282"/>
            <a:ext cx="5715000" cy="9179563"/>
          </a:xfrm>
          <a:prstGeom prst="rect">
            <a:avLst/>
          </a:prstGeom>
          <a:noFill/>
          <a:ln>
            <a:noFill/>
          </a:ln>
        </p:spPr>
      </p:pic>
      <p:sp>
        <p:nvSpPr>
          <p:cNvPr id="2" name="Título 1">
            <a:extLst>
              <a:ext uri="{FF2B5EF4-FFF2-40B4-BE49-F238E27FC236}">
                <a16:creationId xmlns:a16="http://schemas.microsoft.com/office/drawing/2014/main" id="{1945FD7D-9D09-F29B-3A1E-D7C6B7CDB588}"/>
              </a:ext>
            </a:extLst>
          </p:cNvPr>
          <p:cNvSpPr>
            <a:spLocks noGrp="1"/>
          </p:cNvSpPr>
          <p:nvPr>
            <p:ph type="ctrTitle"/>
          </p:nvPr>
        </p:nvSpPr>
        <p:spPr>
          <a:xfrm>
            <a:off x="711200" y="2222501"/>
            <a:ext cx="8263467" cy="1143000"/>
          </a:xfrm>
        </p:spPr>
        <p:txBody>
          <a:bodyPr>
            <a:normAutofit fontScale="90000"/>
          </a:bodyPr>
          <a:lstStyle/>
          <a:p>
            <a:pPr algn="ctr"/>
            <a:r>
              <a:rPr lang="pt-BR" sz="3500" b="1" dirty="0">
                <a:latin typeface="Times New Roman" panose="02020603050405020304" pitchFamily="18" charset="0"/>
                <a:ea typeface="Calibri" panose="020F0502020204030204" pitchFamily="34" charset="0"/>
              </a:rPr>
              <a:t>ESTUDO TÉCNICO PRELIMINAR</a:t>
            </a:r>
            <a:br>
              <a:rPr lang="pt-BR" sz="3500" b="1" dirty="0">
                <a:latin typeface="Times New Roman" panose="02020603050405020304" pitchFamily="18" charset="0"/>
                <a:ea typeface="Calibri" panose="020F0502020204030204" pitchFamily="34" charset="0"/>
              </a:rPr>
            </a:br>
            <a:r>
              <a:rPr lang="pt-BR" sz="3500" b="1" dirty="0">
                <a:latin typeface="Times New Roman" panose="02020603050405020304" pitchFamily="18" charset="0"/>
                <a:ea typeface="Calibri" panose="020F0502020204030204" pitchFamily="34" charset="0"/>
              </a:rPr>
              <a:t>ETP</a:t>
            </a:r>
            <a:br>
              <a:rPr lang="pt-BR" sz="3500" dirty="0">
                <a:latin typeface="Times New Roman" panose="02020603050405020304" pitchFamily="18" charset="0"/>
                <a:ea typeface="Calibri" panose="020F0502020204030204" pitchFamily="34" charset="0"/>
              </a:rPr>
            </a:br>
            <a:endParaRPr lang="pt-BR" dirty="0"/>
          </a:p>
        </p:txBody>
      </p:sp>
      <p:pic>
        <p:nvPicPr>
          <p:cNvPr id="4" name="Picture 6">
            <a:extLst>
              <a:ext uri="{FF2B5EF4-FFF2-40B4-BE49-F238E27FC236}">
                <a16:creationId xmlns:a16="http://schemas.microsoft.com/office/drawing/2014/main" id="{549BE39D-5B65-4439-B543-EC2057627C5D}"/>
              </a:ext>
            </a:extLst>
          </p:cNvPr>
          <p:cNvPicPr>
            <a:picLocks noChangeAspect="1" noChangeArrowheads="1"/>
          </p:cNvPicPr>
          <p:nvPr/>
        </p:nvPicPr>
        <p:blipFill>
          <a:blip r:embed="rId3"/>
          <a:srcRect/>
          <a:stretch>
            <a:fillRect/>
          </a:stretch>
        </p:blipFill>
        <p:spPr bwMode="auto">
          <a:xfrm>
            <a:off x="4239898" y="3683000"/>
            <a:ext cx="1206070" cy="470925"/>
          </a:xfrm>
          <a:prstGeom prst="rect">
            <a:avLst/>
          </a:prstGeom>
          <a:noFill/>
          <a:ln>
            <a:noFill/>
          </a:ln>
          <a:effectLst/>
        </p:spPr>
      </p:pic>
    </p:spTree>
    <p:extLst>
      <p:ext uri="{BB962C8B-B14F-4D97-AF65-F5344CB8AC3E}">
        <p14:creationId xmlns:p14="http://schemas.microsoft.com/office/powerpoint/2010/main" val="1295542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72533" y="254000"/>
            <a:ext cx="8534400" cy="4616648"/>
          </a:xfrm>
        </p:spPr>
        <p:txBody>
          <a:bodyPr>
            <a:normAutofit fontScale="90000"/>
          </a:bodyPr>
          <a:lstStyle/>
          <a:p>
            <a:pPr algn="ctr"/>
            <a:r>
              <a:rPr lang="pt-BR" sz="3900" dirty="0"/>
              <a:t>ETP</a:t>
            </a:r>
            <a:br>
              <a:rPr lang="pt-BR" sz="3900" dirty="0"/>
            </a:br>
            <a:r>
              <a:rPr lang="pt-BR" sz="3900" dirty="0"/>
              <a:t> </a:t>
            </a:r>
            <a:r>
              <a:rPr lang="pt-BR" sz="1700" dirty="0"/>
              <a:t>[art. 18, I, §§ 1ºe 2º]</a:t>
            </a:r>
            <a:br>
              <a:rPr lang="pt-BR" sz="3900" dirty="0"/>
            </a:br>
            <a:br>
              <a:rPr lang="pt-BR" sz="3900" dirty="0"/>
            </a:br>
            <a:r>
              <a:rPr lang="pt-BR" sz="3900" dirty="0">
                <a:solidFill>
                  <a:srgbClr val="FF0000"/>
                </a:solidFill>
              </a:rPr>
              <a:t>deverá</a:t>
            </a:r>
            <a:r>
              <a:rPr lang="pt-BR" sz="3900" dirty="0"/>
              <a:t> </a:t>
            </a:r>
            <a:r>
              <a:rPr lang="pt-BR" sz="3900" b="1" dirty="0"/>
              <a:t>evidenciar o problema a ser resolvido e a sua melhor solução</a:t>
            </a:r>
            <a:r>
              <a:rPr lang="pt-BR" sz="3900" dirty="0"/>
              <a:t>, de modo a permitir a avaliação da viabilidade técnica e econômica da contratação</a:t>
            </a:r>
          </a:p>
        </p:txBody>
      </p:sp>
      <p:pic>
        <p:nvPicPr>
          <p:cNvPr id="4" name="Picture 6">
            <a:extLst>
              <a:ext uri="{FF2B5EF4-FFF2-40B4-BE49-F238E27FC236}">
                <a16:creationId xmlns:a16="http://schemas.microsoft.com/office/drawing/2014/main" id="{F831B9D7-8BA8-43DF-8384-66105BDAA07B}"/>
              </a:ext>
            </a:extLst>
          </p:cNvPr>
          <p:cNvPicPr>
            <a:picLocks noChangeAspect="1" noChangeArrowheads="1"/>
          </p:cNvPicPr>
          <p:nvPr/>
        </p:nvPicPr>
        <p:blipFill>
          <a:blip r:embed="rId2"/>
          <a:srcRect/>
          <a:stretch>
            <a:fillRect/>
          </a:stretch>
        </p:blipFill>
        <p:spPr bwMode="auto">
          <a:xfrm>
            <a:off x="508001" y="4987314"/>
            <a:ext cx="1206070" cy="470925"/>
          </a:xfrm>
          <a:prstGeom prst="rect">
            <a:avLst/>
          </a:prstGeom>
          <a:noFill/>
          <a:ln>
            <a:noFill/>
          </a:ln>
          <a:effectLst/>
        </p:spPr>
      </p:pic>
    </p:spTree>
    <p:extLst>
      <p:ext uri="{BB962C8B-B14F-4D97-AF65-F5344CB8AC3E}">
        <p14:creationId xmlns:p14="http://schemas.microsoft.com/office/powerpoint/2010/main" val="10814519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1629" y="663548"/>
            <a:ext cx="8534400" cy="3783087"/>
          </a:xfrm>
        </p:spPr>
        <p:txBody>
          <a:bodyPr>
            <a:normAutofit fontScale="90000"/>
          </a:bodyPr>
          <a:lstStyle/>
          <a:p>
            <a:pPr algn="ctr"/>
            <a:r>
              <a:rPr lang="pt-BR" sz="3900" dirty="0"/>
              <a:t>ETP na Lei </a:t>
            </a:r>
            <a:br>
              <a:rPr lang="pt-BR" sz="1700" dirty="0"/>
            </a:br>
            <a:br>
              <a:rPr lang="pt-BR" sz="1700" dirty="0"/>
            </a:br>
            <a:br>
              <a:rPr lang="pt-BR" sz="1700" dirty="0"/>
            </a:br>
            <a:r>
              <a:rPr lang="pt-BR" sz="2600" dirty="0"/>
              <a:t>art. 18, I</a:t>
            </a:r>
            <a:br>
              <a:rPr lang="pt-BR" sz="2600" dirty="0"/>
            </a:br>
            <a:br>
              <a:rPr lang="pt-BR" sz="2600" dirty="0"/>
            </a:br>
            <a:br>
              <a:rPr lang="pt-BR" sz="2600" dirty="0"/>
            </a:br>
            <a:r>
              <a:rPr lang="pt-BR" sz="2600" dirty="0"/>
              <a:t>§1º</a:t>
            </a:r>
            <a:br>
              <a:rPr lang="pt-BR" sz="2600" dirty="0"/>
            </a:br>
            <a:br>
              <a:rPr lang="pt-BR" sz="2600" dirty="0"/>
            </a:br>
            <a:br>
              <a:rPr lang="pt-BR" sz="2600" dirty="0"/>
            </a:br>
            <a:r>
              <a:rPr lang="pt-BR" sz="2600" dirty="0"/>
              <a:t>§ 2º</a:t>
            </a:r>
          </a:p>
        </p:txBody>
      </p:sp>
      <p:pic>
        <p:nvPicPr>
          <p:cNvPr id="3" name="Picture 6"/>
          <p:cNvPicPr>
            <a:picLocks noChangeAspect="1" noChangeArrowheads="1"/>
          </p:cNvPicPr>
          <p:nvPr/>
        </p:nvPicPr>
        <p:blipFill>
          <a:blip r:embed="rId2"/>
          <a:srcRect/>
          <a:stretch>
            <a:fillRect/>
          </a:stretch>
        </p:blipFill>
        <p:spPr bwMode="auto">
          <a:xfrm>
            <a:off x="508000" y="5029365"/>
            <a:ext cx="1078089" cy="391583"/>
          </a:xfrm>
          <a:prstGeom prst="rect">
            <a:avLst/>
          </a:prstGeom>
          <a:noFill/>
          <a:ln>
            <a:noFill/>
          </a:ln>
          <a:effectLst/>
        </p:spPr>
      </p:pic>
    </p:spTree>
    <p:extLst>
      <p:ext uri="{BB962C8B-B14F-4D97-AF65-F5344CB8AC3E}">
        <p14:creationId xmlns:p14="http://schemas.microsoft.com/office/powerpoint/2010/main" val="2448030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40267" y="1333501"/>
            <a:ext cx="8602133" cy="2051844"/>
          </a:xfrm>
        </p:spPr>
        <p:txBody>
          <a:bodyPr>
            <a:normAutofit fontScale="90000"/>
          </a:bodyPr>
          <a:lstStyle/>
          <a:p>
            <a:pPr algn="l"/>
            <a:r>
              <a:rPr lang="pt-BR" sz="3500" dirty="0">
                <a:solidFill>
                  <a:srgbClr val="FF0000"/>
                </a:solidFill>
              </a:rPr>
              <a:t>I - </a:t>
            </a:r>
            <a:r>
              <a:rPr lang="pt-BR" sz="3500" b="1" dirty="0">
                <a:solidFill>
                  <a:srgbClr val="FF0000"/>
                </a:solidFill>
              </a:rPr>
              <a:t>descrição da necessidade</a:t>
            </a:r>
            <a:r>
              <a:rPr lang="pt-BR" sz="3500" dirty="0">
                <a:solidFill>
                  <a:srgbClr val="FF0000"/>
                </a:solidFill>
              </a:rPr>
              <a:t>;</a:t>
            </a:r>
            <a:br>
              <a:rPr lang="pt-BR" sz="3500" dirty="0"/>
            </a:br>
            <a:br>
              <a:rPr lang="pt-BR" sz="3500" dirty="0"/>
            </a:br>
            <a:r>
              <a:rPr lang="pt-BR" sz="3500" dirty="0"/>
              <a:t>II - demonstração da </a:t>
            </a:r>
            <a:r>
              <a:rPr lang="pt-BR" sz="3500" b="1" dirty="0"/>
              <a:t>previsão</a:t>
            </a:r>
            <a:r>
              <a:rPr lang="pt-BR" sz="3500" dirty="0"/>
              <a:t> da contratação no </a:t>
            </a:r>
            <a:r>
              <a:rPr lang="pt-BR" sz="3500" b="1" dirty="0"/>
              <a:t>PCA</a:t>
            </a:r>
            <a:endParaRPr lang="pt-BR" sz="3500" dirty="0"/>
          </a:p>
        </p:txBody>
      </p:sp>
      <p:pic>
        <p:nvPicPr>
          <p:cNvPr id="3" name="Picture 6"/>
          <p:cNvPicPr>
            <a:picLocks noChangeAspect="1" noChangeArrowheads="1"/>
          </p:cNvPicPr>
          <p:nvPr/>
        </p:nvPicPr>
        <p:blipFill>
          <a:blip r:embed="rId2"/>
          <a:srcRect/>
          <a:stretch>
            <a:fillRect/>
          </a:stretch>
        </p:blipFill>
        <p:spPr bwMode="auto">
          <a:xfrm>
            <a:off x="575733" y="5016500"/>
            <a:ext cx="1078089" cy="391583"/>
          </a:xfrm>
          <a:prstGeom prst="rect">
            <a:avLst/>
          </a:prstGeom>
          <a:noFill/>
          <a:ln>
            <a:noFill/>
          </a:ln>
          <a:effectLst/>
        </p:spPr>
      </p:pic>
    </p:spTree>
    <p:extLst>
      <p:ext uri="{BB962C8B-B14F-4D97-AF65-F5344CB8AC3E}">
        <p14:creationId xmlns:p14="http://schemas.microsoft.com/office/powerpoint/2010/main" val="30184848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575734" y="343991"/>
            <a:ext cx="8195733" cy="5027018"/>
          </a:xfrm>
        </p:spPr>
        <p:txBody>
          <a:bodyPr>
            <a:normAutofit fontScale="90000"/>
          </a:bodyPr>
          <a:lstStyle/>
          <a:p>
            <a:pPr marR="301559" algn="just">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1- NECESSIDADE DA CONTRATAÇÃO</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a:t>
            </a:r>
            <a:br>
              <a:rPr lang="pt-BR" sz="2400" dirty="0">
                <a:latin typeface="Times New Roman" panose="02020603050405020304" pitchFamily="18" charset="0"/>
                <a:ea typeface="Times New Roman" panose="02020603050405020304" pitchFamily="18" charset="0"/>
                <a:cs typeface="Times New Roman" panose="02020603050405020304" pitchFamily="18" charset="0"/>
              </a:rPr>
            </a:br>
            <a:r>
              <a:rPr lang="pt-BR" sz="2400" dirty="0">
                <a:latin typeface="Times New Roman" panose="02020603050405020304" pitchFamily="18" charset="0"/>
                <a:ea typeface="Times New Roman" panose="02020603050405020304" pitchFamily="18" charset="0"/>
                <a:cs typeface="Times New Roman" panose="02020603050405020304" pitchFamily="18" charset="0"/>
              </a:rPr>
              <a:t>É necessário adquirir 02 novas impressoras para servirem à Secretaria de Saúde da Prefeitura, sendo que as mesmas também servem para escaneamentos e digitalizações. Com processos eletrônicos, tona-se imprescindível o uso do equipamento para as rotinas locais, sob o risco de as atividades paralisarem, como por exemplo, as da Secretaria de Saúde que frequentemente se utiliza do equipamento para impressão de guias e avisos, assim como para digitalizar pedidos administrativos de pacientes, sendo que esses processos não podem sofrer paralisação. São impressas, mensalmente, pela Secretaria, uma média de 2.000,00 folhas, sendo digitalizados uma média de 30 processos por mês.</a:t>
            </a:r>
          </a:p>
        </p:txBody>
      </p:sp>
      <p:pic>
        <p:nvPicPr>
          <p:cNvPr id="3" name="Picture 6">
            <a:extLst>
              <a:ext uri="{FF2B5EF4-FFF2-40B4-BE49-F238E27FC236}">
                <a16:creationId xmlns:a16="http://schemas.microsoft.com/office/drawing/2014/main" id="{A3E3C532-5DB5-461F-86FE-E49C680FAC7B}"/>
              </a:ext>
            </a:extLst>
          </p:cNvPr>
          <p:cNvPicPr>
            <a:picLocks noChangeAspect="1" noChangeArrowheads="1"/>
          </p:cNvPicPr>
          <p:nvPr/>
        </p:nvPicPr>
        <p:blipFill>
          <a:blip r:embed="rId2"/>
          <a:srcRect/>
          <a:stretch>
            <a:fillRect/>
          </a:stretch>
        </p:blipFill>
        <p:spPr bwMode="auto">
          <a:xfrm>
            <a:off x="7755467" y="5135546"/>
            <a:ext cx="1206070" cy="470925"/>
          </a:xfrm>
          <a:prstGeom prst="rect">
            <a:avLst/>
          </a:prstGeom>
          <a:noFill/>
          <a:ln>
            <a:noFill/>
          </a:ln>
          <a:effectLst/>
        </p:spPr>
      </p:pic>
    </p:spTree>
    <p:extLst>
      <p:ext uri="{BB962C8B-B14F-4D97-AF65-F5344CB8AC3E}">
        <p14:creationId xmlns:p14="http://schemas.microsoft.com/office/powerpoint/2010/main" val="19572277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4822" y="1333500"/>
            <a:ext cx="6163733" cy="512961"/>
          </a:xfrm>
        </p:spPr>
        <p:txBody>
          <a:bodyPr>
            <a:normAutofit fontScale="90000"/>
          </a:bodyPr>
          <a:lstStyle/>
          <a:p>
            <a:pPr algn="l"/>
            <a:r>
              <a:rPr lang="pt-BR" sz="3500" dirty="0"/>
              <a:t>III - </a:t>
            </a:r>
            <a:r>
              <a:rPr lang="pt-BR" sz="3500" b="1" dirty="0"/>
              <a:t>requisitos da contratação</a:t>
            </a:r>
            <a:r>
              <a:rPr lang="pt-BR" sz="3500" dirty="0"/>
              <a:t>;</a:t>
            </a:r>
          </a:p>
        </p:txBody>
      </p:sp>
      <p:pic>
        <p:nvPicPr>
          <p:cNvPr id="3" name="Picture 6"/>
          <p:cNvPicPr>
            <a:picLocks noChangeAspect="1" noChangeArrowheads="1"/>
          </p:cNvPicPr>
          <p:nvPr/>
        </p:nvPicPr>
        <p:blipFill>
          <a:blip r:embed="rId2"/>
          <a:srcRect/>
          <a:stretch>
            <a:fillRect/>
          </a:stretch>
        </p:blipFill>
        <p:spPr bwMode="auto">
          <a:xfrm>
            <a:off x="440267" y="5080000"/>
            <a:ext cx="1078089" cy="391583"/>
          </a:xfrm>
          <a:prstGeom prst="rect">
            <a:avLst/>
          </a:prstGeom>
          <a:noFill/>
          <a:ln>
            <a:noFill/>
          </a:ln>
          <a:effectLst/>
        </p:spPr>
      </p:pic>
      <p:sp>
        <p:nvSpPr>
          <p:cNvPr id="4" name="Título 1">
            <a:extLst>
              <a:ext uri="{FF2B5EF4-FFF2-40B4-BE49-F238E27FC236}">
                <a16:creationId xmlns:a16="http://schemas.microsoft.com/office/drawing/2014/main" id="{9048D172-A24D-4A0A-B7F4-D7964B8B51EF}"/>
              </a:ext>
            </a:extLst>
          </p:cNvPr>
          <p:cNvSpPr txBox="1">
            <a:spLocks/>
          </p:cNvSpPr>
          <p:nvPr/>
        </p:nvSpPr>
        <p:spPr>
          <a:xfrm>
            <a:off x="3488267" y="2222500"/>
            <a:ext cx="6163733" cy="2693045"/>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marL="495262" indent="-495262" defTabSz="792419">
              <a:buFont typeface="Arial" panose="020B0604020202020204" pitchFamily="34" charset="0"/>
              <a:buChar char="•"/>
            </a:pPr>
            <a:r>
              <a:rPr lang="pt-BR" sz="3500" kern="0" dirty="0"/>
              <a:t>Garantia;</a:t>
            </a:r>
          </a:p>
          <a:p>
            <a:pPr marL="495262" indent="-495262" defTabSz="792419">
              <a:buFont typeface="Arial" panose="020B0604020202020204" pitchFamily="34" charset="0"/>
              <a:buChar char="•"/>
            </a:pPr>
            <a:r>
              <a:rPr lang="pt-BR" sz="3500" kern="0" dirty="0"/>
              <a:t>Treinamento;</a:t>
            </a:r>
          </a:p>
          <a:p>
            <a:pPr marL="495262" indent="-495262" defTabSz="792419">
              <a:buFont typeface="Arial" panose="020B0604020202020204" pitchFamily="34" charset="0"/>
              <a:buChar char="•"/>
            </a:pPr>
            <a:r>
              <a:rPr lang="pt-BR" sz="3500" kern="0" dirty="0"/>
              <a:t>Condição técnica mínima;</a:t>
            </a:r>
          </a:p>
          <a:p>
            <a:pPr marL="495262" indent="-495262" defTabSz="792419">
              <a:buFont typeface="Arial" panose="020B0604020202020204" pitchFamily="34" charset="0"/>
              <a:buChar char="•"/>
            </a:pPr>
            <a:r>
              <a:rPr lang="pt-BR" sz="3500" kern="0" dirty="0"/>
              <a:t>Qualidade;</a:t>
            </a:r>
          </a:p>
          <a:p>
            <a:pPr marL="495262" indent="-495262" defTabSz="792419">
              <a:buFont typeface="Arial" panose="020B0604020202020204" pitchFamily="34" charset="0"/>
              <a:buChar char="•"/>
            </a:pPr>
            <a:r>
              <a:rPr lang="pt-BR" sz="3500" kern="0" dirty="0"/>
              <a:t>Equipamentos de uso...</a:t>
            </a:r>
          </a:p>
        </p:txBody>
      </p:sp>
    </p:spTree>
    <p:extLst>
      <p:ext uri="{BB962C8B-B14F-4D97-AF65-F5344CB8AC3E}">
        <p14:creationId xmlns:p14="http://schemas.microsoft.com/office/powerpoint/2010/main" val="9537215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474134" y="164455"/>
            <a:ext cx="8195733" cy="5386090"/>
          </a:xfrm>
        </p:spPr>
        <p:txBody>
          <a:bodyPr>
            <a:normAutofit fontScale="90000"/>
          </a:bodyPr>
          <a:lstStyle/>
          <a:p>
            <a:pPr marR="301559" algn="just">
              <a:spcBef>
                <a:spcPts val="646"/>
              </a:spcBef>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3- </a:t>
            </a:r>
            <a:r>
              <a:rPr lang="pt-BR" sz="2400" b="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REQUISITOS DA CONTRATAÇÃO</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a:t>
            </a:r>
            <a:br>
              <a:rPr lang="pt-BR" sz="2400" dirty="0">
                <a:latin typeface="Times New Roman" panose="02020603050405020304" pitchFamily="18" charset="0"/>
                <a:ea typeface="Times New Roman" panose="02020603050405020304" pitchFamily="18"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rPr>
              <a:t>Os equipamentos devem possuir funcionalidade de impressão frente e verso, além de laser scanner próprio, com conexão direta à rede ou aos computadores da Prefeitura. Além disso, devem ter capacidade de impressão que supra a necessidade mensal destacada. </a:t>
            </a:r>
            <a:br>
              <a:rPr lang="pt-BR" sz="2400" dirty="0">
                <a:latin typeface="Times New Roman" panose="02020603050405020304" pitchFamily="18" charset="0"/>
                <a:ea typeface="Times New Roman" panose="02020603050405020304" pitchFamily="18" charset="0"/>
              </a:rPr>
            </a:br>
            <a:r>
              <a:rPr lang="pt-BR" sz="2400" b="1" dirty="0">
                <a:latin typeface="Times New Roman" panose="02020603050405020304" pitchFamily="18" charset="0"/>
                <a:ea typeface="Times New Roman" panose="02020603050405020304" pitchFamily="18" charset="0"/>
              </a:rPr>
              <a:t>É necessário que que as máquinas possuam garantia legal e assistência técnica disponível.  Será necessária capacitação dos servidores da Pasta sobre o uso do equipamento.  Os Toners da máquina devem possuir capacidade de impressão XXX, uma vez que com esse rendimento a Administração irá dispender XXX reais por ano com toners, e sua necessidade será satisfeita. Deve imprimir colorido e preto e branco</a:t>
            </a:r>
            <a:endParaRPr lang="pt-B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6">
            <a:extLst>
              <a:ext uri="{FF2B5EF4-FFF2-40B4-BE49-F238E27FC236}">
                <a16:creationId xmlns:a16="http://schemas.microsoft.com/office/drawing/2014/main" id="{F3CDD163-B915-4354-8547-1F7A9C155256}"/>
              </a:ext>
            </a:extLst>
          </p:cNvPr>
          <p:cNvPicPr>
            <a:picLocks noChangeAspect="1" noChangeArrowheads="1"/>
          </p:cNvPicPr>
          <p:nvPr/>
        </p:nvPicPr>
        <p:blipFill>
          <a:blip r:embed="rId2"/>
          <a:srcRect/>
          <a:stretch>
            <a:fillRect/>
          </a:stretch>
        </p:blipFill>
        <p:spPr bwMode="auto">
          <a:xfrm>
            <a:off x="7687734" y="5216467"/>
            <a:ext cx="1206070" cy="470925"/>
          </a:xfrm>
          <a:prstGeom prst="rect">
            <a:avLst/>
          </a:prstGeom>
          <a:noFill/>
          <a:ln>
            <a:noFill/>
          </a:ln>
          <a:effectLst/>
        </p:spPr>
      </p:pic>
    </p:spTree>
    <p:extLst>
      <p:ext uri="{BB962C8B-B14F-4D97-AF65-F5344CB8AC3E}">
        <p14:creationId xmlns:p14="http://schemas.microsoft.com/office/powerpoint/2010/main" val="2556522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CEE8225C-5EB9-4067-B79C-9642E2827298}"/>
              </a:ext>
            </a:extLst>
          </p:cNvPr>
          <p:cNvSpPr/>
          <p:nvPr/>
        </p:nvSpPr>
        <p:spPr>
          <a:xfrm>
            <a:off x="611560" y="913284"/>
            <a:ext cx="7704856" cy="3693319"/>
          </a:xfrm>
          <a:prstGeom prst="rect">
            <a:avLst/>
          </a:prstGeom>
        </p:spPr>
        <p:txBody>
          <a:bodyPr wrap="square">
            <a:spAutoFit/>
          </a:bodyPr>
          <a:lstStyle/>
          <a:p>
            <a:pPr algn="ctr"/>
            <a:r>
              <a:rPr lang="pt-BR" sz="2600" dirty="0">
                <a:latin typeface="Times New Roman" panose="02020603050405020304" pitchFamily="18" charset="0"/>
                <a:cs typeface="Times New Roman" panose="02020603050405020304" pitchFamily="18" charset="0"/>
              </a:rPr>
              <a:t>TÍTULO II</a:t>
            </a:r>
          </a:p>
          <a:p>
            <a:pPr algn="ctr"/>
            <a:endParaRPr lang="pt-BR" sz="2600" dirty="0">
              <a:latin typeface="Times New Roman" panose="02020603050405020304" pitchFamily="18" charset="0"/>
              <a:cs typeface="Times New Roman" panose="02020603050405020304" pitchFamily="18" charset="0"/>
            </a:endParaRPr>
          </a:p>
          <a:p>
            <a:pPr algn="ctr"/>
            <a:r>
              <a:rPr lang="pt-BR" sz="2600" dirty="0">
                <a:latin typeface="Times New Roman" panose="02020603050405020304" pitchFamily="18" charset="0"/>
                <a:cs typeface="Times New Roman" panose="02020603050405020304" pitchFamily="18" charset="0"/>
              </a:rPr>
              <a:t>DAS LICITAÇÕES</a:t>
            </a:r>
          </a:p>
          <a:p>
            <a:pPr algn="ctr"/>
            <a:endParaRPr lang="pt-BR" sz="2600" dirty="0">
              <a:latin typeface="Times New Roman" panose="02020603050405020304" pitchFamily="18" charset="0"/>
              <a:cs typeface="Times New Roman" panose="02020603050405020304" pitchFamily="18" charset="0"/>
            </a:endParaRPr>
          </a:p>
          <a:p>
            <a:pPr algn="ctr"/>
            <a:r>
              <a:rPr lang="pt-BR" sz="2600" dirty="0">
                <a:latin typeface="Times New Roman" panose="02020603050405020304" pitchFamily="18" charset="0"/>
                <a:cs typeface="Times New Roman" panose="02020603050405020304" pitchFamily="18" charset="0"/>
              </a:rPr>
              <a:t>CAPÍTULO I</a:t>
            </a:r>
          </a:p>
          <a:p>
            <a:pPr algn="ctr"/>
            <a:endParaRPr lang="pt-BR" sz="2600" dirty="0">
              <a:latin typeface="Times New Roman" panose="02020603050405020304" pitchFamily="18" charset="0"/>
              <a:cs typeface="Times New Roman" panose="02020603050405020304" pitchFamily="18" charset="0"/>
            </a:endParaRPr>
          </a:p>
          <a:p>
            <a:pPr algn="ctr"/>
            <a:r>
              <a:rPr lang="pt-BR" sz="2600" dirty="0">
                <a:latin typeface="Times New Roman" panose="02020603050405020304" pitchFamily="18" charset="0"/>
                <a:cs typeface="Times New Roman" panose="02020603050405020304" pitchFamily="18" charset="0"/>
              </a:rPr>
              <a:t>DO PROCESSO LICITATÓRIO</a:t>
            </a:r>
          </a:p>
          <a:p>
            <a:endParaRPr lang="pt-BR" sz="2600" dirty="0">
              <a:latin typeface="Times New Roman" panose="02020603050405020304" pitchFamily="18" charset="0"/>
              <a:cs typeface="Times New Roman" panose="02020603050405020304" pitchFamily="18" charset="0"/>
            </a:endParaRPr>
          </a:p>
          <a:p>
            <a:r>
              <a:rPr lang="pt-BR" sz="2600" dirty="0">
                <a:latin typeface="Times New Roman" panose="02020603050405020304" pitchFamily="18" charset="0"/>
                <a:cs typeface="Times New Roman" panose="02020603050405020304" pitchFamily="18" charset="0"/>
              </a:rPr>
              <a:t>Art. 11. O </a:t>
            </a:r>
            <a:r>
              <a:rPr lang="pt-BR" sz="2600" b="1" dirty="0">
                <a:latin typeface="Times New Roman" panose="02020603050405020304" pitchFamily="18" charset="0"/>
                <a:cs typeface="Times New Roman" panose="02020603050405020304" pitchFamily="18" charset="0"/>
              </a:rPr>
              <a:t>processo licitatório </a:t>
            </a:r>
            <a:r>
              <a:rPr lang="pt-BR" sz="2600" dirty="0">
                <a:latin typeface="Times New Roman" panose="02020603050405020304" pitchFamily="18" charset="0"/>
                <a:cs typeface="Times New Roman" panose="02020603050405020304" pitchFamily="18" charset="0"/>
              </a:rPr>
              <a:t>tem por objetivos</a:t>
            </a:r>
            <a:r>
              <a:rPr lang="pt-BR" dirty="0"/>
              <a:t>: [...]</a:t>
            </a:r>
          </a:p>
        </p:txBody>
      </p:sp>
    </p:spTree>
    <p:extLst>
      <p:ext uri="{BB962C8B-B14F-4D97-AF65-F5344CB8AC3E}">
        <p14:creationId xmlns:p14="http://schemas.microsoft.com/office/powerpoint/2010/main" val="34822819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946400" y="1778000"/>
            <a:ext cx="4131733" cy="1795363"/>
          </a:xfrm>
        </p:spPr>
        <p:txBody>
          <a:bodyPr>
            <a:normAutofit fontScale="90000"/>
          </a:bodyPr>
          <a:lstStyle/>
          <a:p>
            <a:pPr algn="just"/>
            <a:r>
              <a:rPr lang="pt-BR" sz="3000" dirty="0">
                <a:solidFill>
                  <a:srgbClr val="FF0000"/>
                </a:solidFill>
              </a:rPr>
              <a:t>IV - quantidades;</a:t>
            </a:r>
            <a:br>
              <a:rPr lang="pt-BR" sz="3000" dirty="0">
                <a:solidFill>
                  <a:srgbClr val="FF0000"/>
                </a:solidFill>
              </a:rPr>
            </a:br>
            <a:br>
              <a:rPr lang="pt-BR" sz="3000" dirty="0">
                <a:solidFill>
                  <a:srgbClr val="FF0000"/>
                </a:solidFill>
              </a:rPr>
            </a:br>
            <a:br>
              <a:rPr lang="pt-BR" sz="3000" dirty="0">
                <a:solidFill>
                  <a:srgbClr val="FF0000"/>
                </a:solidFill>
              </a:rPr>
            </a:br>
            <a:endParaRPr lang="pt-BR" sz="3000" dirty="0"/>
          </a:p>
        </p:txBody>
      </p:sp>
      <p:pic>
        <p:nvPicPr>
          <p:cNvPr id="3" name="Picture 6"/>
          <p:cNvPicPr>
            <a:picLocks noChangeAspect="1" noChangeArrowheads="1"/>
          </p:cNvPicPr>
          <p:nvPr/>
        </p:nvPicPr>
        <p:blipFill>
          <a:blip r:embed="rId2"/>
          <a:srcRect/>
          <a:stretch>
            <a:fillRect/>
          </a:stretch>
        </p:blipFill>
        <p:spPr bwMode="auto">
          <a:xfrm>
            <a:off x="643467" y="5016500"/>
            <a:ext cx="1078089" cy="391583"/>
          </a:xfrm>
          <a:prstGeom prst="rect">
            <a:avLst/>
          </a:prstGeom>
          <a:noFill/>
          <a:ln>
            <a:noFill/>
          </a:ln>
          <a:effectLst/>
        </p:spPr>
      </p:pic>
    </p:spTree>
    <p:extLst>
      <p:ext uri="{BB962C8B-B14F-4D97-AF65-F5344CB8AC3E}">
        <p14:creationId xmlns:p14="http://schemas.microsoft.com/office/powerpoint/2010/main" val="1023084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27200" y="1714501"/>
            <a:ext cx="6231467" cy="1384994"/>
          </a:xfrm>
        </p:spPr>
        <p:txBody>
          <a:bodyPr/>
          <a:lstStyle/>
          <a:p>
            <a:pPr algn="just"/>
            <a:r>
              <a:rPr lang="pt-BR" sz="3100" dirty="0"/>
              <a:t>V - </a:t>
            </a:r>
            <a:r>
              <a:rPr lang="pt-BR" sz="3100" b="1" dirty="0"/>
              <a:t>alternativas</a:t>
            </a:r>
            <a:r>
              <a:rPr lang="pt-BR" sz="3100" dirty="0"/>
              <a:t> possíveis, e justificativa da escolha</a:t>
            </a:r>
            <a:endParaRPr lang="pt-BR" sz="3000" dirty="0"/>
          </a:p>
        </p:txBody>
      </p:sp>
      <p:pic>
        <p:nvPicPr>
          <p:cNvPr id="3" name="Picture 6"/>
          <p:cNvPicPr>
            <a:picLocks noChangeAspect="1" noChangeArrowheads="1"/>
          </p:cNvPicPr>
          <p:nvPr/>
        </p:nvPicPr>
        <p:blipFill>
          <a:blip r:embed="rId2"/>
          <a:srcRect/>
          <a:stretch>
            <a:fillRect/>
          </a:stretch>
        </p:blipFill>
        <p:spPr bwMode="auto">
          <a:xfrm>
            <a:off x="508000" y="5016500"/>
            <a:ext cx="1078089" cy="391583"/>
          </a:xfrm>
          <a:prstGeom prst="rect">
            <a:avLst/>
          </a:prstGeom>
          <a:noFill/>
          <a:ln>
            <a:noFill/>
          </a:ln>
          <a:effectLst/>
        </p:spPr>
      </p:pic>
    </p:spTree>
    <p:extLst>
      <p:ext uri="{BB962C8B-B14F-4D97-AF65-F5344CB8AC3E}">
        <p14:creationId xmlns:p14="http://schemas.microsoft.com/office/powerpoint/2010/main" val="1066441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575734" y="523528"/>
            <a:ext cx="8195733" cy="5027018"/>
          </a:xfrm>
        </p:spPr>
        <p:txBody>
          <a:bodyPr/>
          <a:lstStyle/>
          <a:p>
            <a:pPr marR="301559" algn="just">
              <a:spcBef>
                <a:spcPts val="646"/>
              </a:spcBef>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5- ALTERNATIVAS POSSÍVEIS E A ESCOLHA</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a:t>
            </a:r>
            <a:br>
              <a:rPr lang="pt-BR" sz="2400" dirty="0">
                <a:latin typeface="Times New Roman" panose="02020603050405020304" pitchFamily="18" charset="0"/>
                <a:ea typeface="Times New Roman" panose="02020603050405020304" pitchFamily="18"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Em pesquisa de mercado, foram visualizadas a hipótese de locação e também, a hipótese de contratação de scaners a parte. Percebeu-se que a locação das máquinas pretendidas teria custo estimado de XX [conforme cotações anexas], no período de 1 ano. Sendo que, as máquinas adquiridas custariam XX, e possuem expectativa de duração e </a:t>
            </a:r>
            <a:r>
              <a:rPr lang="pt-BR" sz="2400" b="1" dirty="0" err="1">
                <a:latin typeface="Times New Roman" panose="02020603050405020304" pitchFamily="18" charset="0"/>
                <a:ea typeface="Times New Roman" panose="02020603050405020304" pitchFamily="18" charset="0"/>
                <a:cs typeface="Times New Roman" panose="02020603050405020304" pitchFamily="18" charset="0"/>
              </a:rPr>
              <a:t>xx</a:t>
            </a: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anos, período superior à locação, o que gerará economia.  A compra de scaners avulsos também se mostra mais custosa, com base na pesquisa anexa, sendo que a compra é a melhor alternativa encontrada.  </a:t>
            </a:r>
            <a:br>
              <a:rPr lang="pt-BR" sz="2400" b="1" dirty="0">
                <a:latin typeface="Times New Roman" panose="02020603050405020304" pitchFamily="18" charset="0"/>
                <a:ea typeface="Times New Roman" panose="02020603050405020304" pitchFamily="18" charset="0"/>
              </a:rPr>
            </a:br>
            <a:endParaRPr lang="pt-B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6">
            <a:extLst>
              <a:ext uri="{FF2B5EF4-FFF2-40B4-BE49-F238E27FC236}">
                <a16:creationId xmlns:a16="http://schemas.microsoft.com/office/drawing/2014/main" id="{C8774EC8-4E13-4ADA-BA6E-875968650401}"/>
              </a:ext>
            </a:extLst>
          </p:cNvPr>
          <p:cNvPicPr>
            <a:picLocks noChangeAspect="1" noChangeArrowheads="1"/>
          </p:cNvPicPr>
          <p:nvPr/>
        </p:nvPicPr>
        <p:blipFill>
          <a:blip r:embed="rId2"/>
          <a:srcRect/>
          <a:stretch>
            <a:fillRect/>
          </a:stretch>
        </p:blipFill>
        <p:spPr bwMode="auto">
          <a:xfrm>
            <a:off x="7907009" y="5191473"/>
            <a:ext cx="1206070" cy="470925"/>
          </a:xfrm>
          <a:prstGeom prst="rect">
            <a:avLst/>
          </a:prstGeom>
          <a:noFill/>
          <a:ln>
            <a:noFill/>
          </a:ln>
          <a:effectLst/>
        </p:spPr>
      </p:pic>
    </p:spTree>
    <p:extLst>
      <p:ext uri="{BB962C8B-B14F-4D97-AF65-F5344CB8AC3E}">
        <p14:creationId xmlns:p14="http://schemas.microsoft.com/office/powerpoint/2010/main" val="11502932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65867" y="1206500"/>
            <a:ext cx="4673600" cy="635000"/>
          </a:xfrm>
        </p:spPr>
        <p:txBody>
          <a:bodyPr>
            <a:normAutofit fontScale="90000"/>
          </a:bodyPr>
          <a:lstStyle/>
          <a:p>
            <a:pPr algn="l"/>
            <a:r>
              <a:rPr lang="pt-BR" sz="3500" dirty="0">
                <a:solidFill>
                  <a:srgbClr val="FF0000"/>
                </a:solidFill>
              </a:rPr>
              <a:t>VI - estimativa do </a:t>
            </a:r>
            <a:r>
              <a:rPr lang="pt-BR" sz="3500" b="1" dirty="0">
                <a:solidFill>
                  <a:srgbClr val="FF0000"/>
                </a:solidFill>
              </a:rPr>
              <a:t>valor</a:t>
            </a:r>
            <a:r>
              <a:rPr lang="pt-BR" sz="3500" dirty="0">
                <a:solidFill>
                  <a:srgbClr val="FF0000"/>
                </a:solidFill>
              </a:rPr>
              <a:t>;</a:t>
            </a:r>
            <a:br>
              <a:rPr lang="pt-BR" sz="3500" dirty="0">
                <a:solidFill>
                  <a:srgbClr val="FF0000"/>
                </a:solidFill>
              </a:rPr>
            </a:br>
            <a:endParaRPr lang="pt-BR" sz="3500" dirty="0"/>
          </a:p>
        </p:txBody>
      </p:sp>
      <p:pic>
        <p:nvPicPr>
          <p:cNvPr id="3" name="Picture 6"/>
          <p:cNvPicPr>
            <a:picLocks noChangeAspect="1" noChangeArrowheads="1"/>
          </p:cNvPicPr>
          <p:nvPr/>
        </p:nvPicPr>
        <p:blipFill>
          <a:blip r:embed="rId2"/>
          <a:srcRect/>
          <a:stretch>
            <a:fillRect/>
          </a:stretch>
        </p:blipFill>
        <p:spPr bwMode="auto">
          <a:xfrm>
            <a:off x="575733" y="5016500"/>
            <a:ext cx="1078089" cy="391583"/>
          </a:xfrm>
          <a:prstGeom prst="rect">
            <a:avLst/>
          </a:prstGeom>
          <a:noFill/>
          <a:ln>
            <a:noFill/>
          </a:ln>
          <a:effectLst/>
        </p:spPr>
      </p:pic>
      <p:sp>
        <p:nvSpPr>
          <p:cNvPr id="4" name="Título 1">
            <a:extLst>
              <a:ext uri="{FF2B5EF4-FFF2-40B4-BE49-F238E27FC236}">
                <a16:creationId xmlns:a16="http://schemas.microsoft.com/office/drawing/2014/main" id="{772C3599-39CD-4FD2-9921-F395650F4E1E}"/>
              </a:ext>
            </a:extLst>
          </p:cNvPr>
          <p:cNvSpPr txBox="1">
            <a:spLocks/>
          </p:cNvSpPr>
          <p:nvPr/>
        </p:nvSpPr>
        <p:spPr>
          <a:xfrm>
            <a:off x="3810140" y="1968500"/>
            <a:ext cx="4148528" cy="1615827"/>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marL="495262" indent="-495262" defTabSz="792419">
              <a:buFont typeface="Arial" panose="020B0604020202020204" pitchFamily="34" charset="0"/>
              <a:buChar char="•"/>
            </a:pPr>
            <a:r>
              <a:rPr lang="pt-BR" sz="3500" kern="0" dirty="0"/>
              <a:t>Críticas</a:t>
            </a:r>
          </a:p>
          <a:p>
            <a:pPr marL="495262" indent="-495262" algn="just" defTabSz="792419">
              <a:buFont typeface="Arial" panose="020B0604020202020204" pitchFamily="34" charset="0"/>
              <a:buChar char="•"/>
            </a:pPr>
            <a:r>
              <a:rPr lang="pt-BR" sz="3500" kern="0" dirty="0"/>
              <a:t>Preços unitários e globais</a:t>
            </a:r>
          </a:p>
        </p:txBody>
      </p:sp>
    </p:spTree>
    <p:extLst>
      <p:ext uri="{BB962C8B-B14F-4D97-AF65-F5344CB8AC3E}">
        <p14:creationId xmlns:p14="http://schemas.microsoft.com/office/powerpoint/2010/main" val="25405860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575734" y="1270000"/>
            <a:ext cx="8195733" cy="2154436"/>
          </a:xfrm>
        </p:spPr>
        <p:txBody>
          <a:bodyPr>
            <a:normAutofit fontScale="90000"/>
          </a:bodyPr>
          <a:lstStyle/>
          <a:p>
            <a:pPr marR="301559" algn="just">
              <a:spcBef>
                <a:spcPts val="646"/>
              </a:spcBef>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6- ESTIMATIVA DO VALOR</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a:t>
            </a:r>
            <a:br>
              <a:rPr lang="pt-BR" sz="2400" dirty="0">
                <a:latin typeface="Times New Roman" panose="02020603050405020304" pitchFamily="18" charset="0"/>
                <a:ea typeface="Times New Roman" panose="02020603050405020304" pitchFamily="18"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rPr>
              <a:t>O valor estimado de cada equipamento é XX</a:t>
            </a:r>
            <a:br>
              <a:rPr lang="pt-BR" sz="2400" b="1" dirty="0">
                <a:latin typeface="Times New Roman" panose="02020603050405020304" pitchFamily="18" charset="0"/>
                <a:ea typeface="Times New Roman" panose="02020603050405020304" pitchFamily="18" charset="0"/>
              </a:rPr>
            </a:br>
            <a:r>
              <a:rPr lang="pt-BR" sz="2400" b="1" dirty="0">
                <a:latin typeface="Times New Roman" panose="02020603050405020304" pitchFamily="18" charset="0"/>
                <a:ea typeface="Times New Roman" panose="02020603050405020304" pitchFamily="18" charset="0"/>
              </a:rPr>
              <a:t>O valor do treinamento inicial é de XX</a:t>
            </a:r>
            <a:br>
              <a:rPr lang="pt-BR" sz="2400" b="1" dirty="0">
                <a:latin typeface="Times New Roman" panose="02020603050405020304" pitchFamily="18" charset="0"/>
                <a:ea typeface="Times New Roman" panose="02020603050405020304" pitchFamily="18" charset="0"/>
              </a:rPr>
            </a:br>
            <a:r>
              <a:rPr lang="pt-BR" sz="2400" b="1" dirty="0">
                <a:latin typeface="Times New Roman" panose="02020603050405020304" pitchFamily="18" charset="0"/>
                <a:ea typeface="Times New Roman" panose="02020603050405020304" pitchFamily="18" charset="0"/>
              </a:rPr>
              <a:t>Somando-se o valor global de XX.</a:t>
            </a:r>
            <a:br>
              <a:rPr lang="pt-BR" sz="2400" b="1" dirty="0">
                <a:latin typeface="Times New Roman" panose="02020603050405020304" pitchFamily="18" charset="0"/>
                <a:ea typeface="Times New Roman" panose="02020603050405020304" pitchFamily="18" charset="0"/>
              </a:rPr>
            </a:br>
            <a:endParaRPr lang="pt-B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6">
            <a:extLst>
              <a:ext uri="{FF2B5EF4-FFF2-40B4-BE49-F238E27FC236}">
                <a16:creationId xmlns:a16="http://schemas.microsoft.com/office/drawing/2014/main" id="{F331A091-EB10-4B08-8321-D1D81FF73A43}"/>
              </a:ext>
            </a:extLst>
          </p:cNvPr>
          <p:cNvPicPr>
            <a:picLocks noChangeAspect="1" noChangeArrowheads="1"/>
          </p:cNvPicPr>
          <p:nvPr/>
        </p:nvPicPr>
        <p:blipFill>
          <a:blip r:embed="rId2"/>
          <a:srcRect/>
          <a:stretch>
            <a:fillRect/>
          </a:stretch>
        </p:blipFill>
        <p:spPr bwMode="auto">
          <a:xfrm>
            <a:off x="547757" y="4953000"/>
            <a:ext cx="1206070" cy="470925"/>
          </a:xfrm>
          <a:prstGeom prst="rect">
            <a:avLst/>
          </a:prstGeom>
          <a:noFill/>
          <a:ln>
            <a:noFill/>
          </a:ln>
          <a:effectLst/>
        </p:spPr>
      </p:pic>
    </p:spTree>
    <p:extLst>
      <p:ext uri="{BB962C8B-B14F-4D97-AF65-F5344CB8AC3E}">
        <p14:creationId xmlns:p14="http://schemas.microsoft.com/office/powerpoint/2010/main" val="40786227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8482" y="867374"/>
            <a:ext cx="8241658" cy="3077766"/>
          </a:xfrm>
        </p:spPr>
        <p:txBody>
          <a:bodyPr>
            <a:normAutofit fontScale="90000"/>
          </a:bodyPr>
          <a:lstStyle/>
          <a:p>
            <a:pPr algn="l"/>
            <a:r>
              <a:rPr lang="pt-BR" sz="3500" dirty="0"/>
              <a:t>VII - descrição da </a:t>
            </a:r>
            <a:r>
              <a:rPr lang="pt-BR" sz="3500" b="1" dirty="0"/>
              <a:t>solução como um todo</a:t>
            </a:r>
            <a:r>
              <a:rPr lang="pt-BR" sz="3500" dirty="0"/>
              <a:t>;</a:t>
            </a:r>
            <a:br>
              <a:rPr lang="pt-BR" sz="3500" dirty="0"/>
            </a:br>
            <a:br>
              <a:rPr lang="pt-BR" sz="3500" dirty="0"/>
            </a:br>
            <a:br>
              <a:rPr lang="pt-BR" sz="3500" dirty="0"/>
            </a:br>
            <a:br>
              <a:rPr lang="pt-BR" sz="3500" dirty="0"/>
            </a:br>
            <a:r>
              <a:rPr lang="pt-BR" sz="3500" dirty="0">
                <a:solidFill>
                  <a:srgbClr val="FF0000"/>
                </a:solidFill>
              </a:rPr>
              <a:t>VIII - justificativas para o </a:t>
            </a:r>
            <a:r>
              <a:rPr lang="pt-BR" sz="3500" b="1" dirty="0">
                <a:solidFill>
                  <a:srgbClr val="FF0000"/>
                </a:solidFill>
              </a:rPr>
              <a:t>parcelamento ou não</a:t>
            </a:r>
            <a:r>
              <a:rPr lang="pt-BR" sz="3500" dirty="0">
                <a:solidFill>
                  <a:srgbClr val="FF0000"/>
                </a:solidFill>
              </a:rPr>
              <a:t>;</a:t>
            </a:r>
            <a:endParaRPr lang="pt-BR" sz="3500" dirty="0"/>
          </a:p>
        </p:txBody>
      </p:sp>
      <p:pic>
        <p:nvPicPr>
          <p:cNvPr id="3" name="Picture 6"/>
          <p:cNvPicPr>
            <a:picLocks noChangeAspect="1" noChangeArrowheads="1"/>
          </p:cNvPicPr>
          <p:nvPr/>
        </p:nvPicPr>
        <p:blipFill>
          <a:blip r:embed="rId2"/>
          <a:srcRect/>
          <a:stretch>
            <a:fillRect/>
          </a:stretch>
        </p:blipFill>
        <p:spPr bwMode="auto">
          <a:xfrm>
            <a:off x="626395" y="5016500"/>
            <a:ext cx="1078089" cy="391583"/>
          </a:xfrm>
          <a:prstGeom prst="rect">
            <a:avLst/>
          </a:prstGeom>
          <a:noFill/>
          <a:ln>
            <a:noFill/>
          </a:ln>
          <a:effectLst/>
        </p:spPr>
      </p:pic>
      <p:sp>
        <p:nvSpPr>
          <p:cNvPr id="5" name="Título 1">
            <a:extLst>
              <a:ext uri="{FF2B5EF4-FFF2-40B4-BE49-F238E27FC236}">
                <a16:creationId xmlns:a16="http://schemas.microsoft.com/office/drawing/2014/main" id="{322D0C00-B9BD-422E-BBC9-5C65F086D18A}"/>
              </a:ext>
            </a:extLst>
          </p:cNvPr>
          <p:cNvSpPr txBox="1">
            <a:spLocks/>
          </p:cNvSpPr>
          <p:nvPr/>
        </p:nvSpPr>
        <p:spPr>
          <a:xfrm>
            <a:off x="2946400" y="1524000"/>
            <a:ext cx="5418667" cy="1077218"/>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marL="495262" indent="-495262" defTabSz="792419">
              <a:buFont typeface="Arial" panose="020B0604020202020204" pitchFamily="34" charset="0"/>
              <a:buChar char="•"/>
            </a:pPr>
            <a:r>
              <a:rPr lang="pt-BR" sz="3500" kern="0" dirty="0"/>
              <a:t>Manutenção;</a:t>
            </a:r>
          </a:p>
          <a:p>
            <a:pPr marL="495262" indent="-495262" defTabSz="792419">
              <a:buFont typeface="Arial" panose="020B0604020202020204" pitchFamily="34" charset="0"/>
              <a:buChar char="•"/>
            </a:pPr>
            <a:r>
              <a:rPr lang="pt-BR" sz="3500" kern="0" dirty="0"/>
              <a:t>Ciclo de vida útil.</a:t>
            </a:r>
          </a:p>
        </p:txBody>
      </p:sp>
      <p:sp>
        <p:nvSpPr>
          <p:cNvPr id="6" name="Título 1">
            <a:extLst>
              <a:ext uri="{FF2B5EF4-FFF2-40B4-BE49-F238E27FC236}">
                <a16:creationId xmlns:a16="http://schemas.microsoft.com/office/drawing/2014/main" id="{12431EF6-67FF-46E9-B232-D944F8D6A2EB}"/>
              </a:ext>
            </a:extLst>
          </p:cNvPr>
          <p:cNvSpPr txBox="1">
            <a:spLocks/>
          </p:cNvSpPr>
          <p:nvPr/>
        </p:nvSpPr>
        <p:spPr>
          <a:xfrm>
            <a:off x="2928011" y="3975509"/>
            <a:ext cx="5418667" cy="538609"/>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marL="495262" indent="-495262" defTabSz="792419">
              <a:buFont typeface="Arial" panose="020B0604020202020204" pitchFamily="34" charset="0"/>
              <a:buChar char="•"/>
            </a:pPr>
            <a:r>
              <a:rPr lang="pt-BR" sz="3500" kern="0" dirty="0"/>
              <a:t>Em virtude do objeto;</a:t>
            </a:r>
          </a:p>
        </p:txBody>
      </p:sp>
    </p:spTree>
    <p:extLst>
      <p:ext uri="{BB962C8B-B14F-4D97-AF65-F5344CB8AC3E}">
        <p14:creationId xmlns:p14="http://schemas.microsoft.com/office/powerpoint/2010/main" val="7061404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575734" y="254001"/>
            <a:ext cx="8195733" cy="3231654"/>
          </a:xfrm>
        </p:spPr>
        <p:txBody>
          <a:bodyPr>
            <a:normAutofit fontScale="90000"/>
          </a:bodyPr>
          <a:lstStyle/>
          <a:p>
            <a:pPr marR="301559" algn="just">
              <a:spcBef>
                <a:spcPts val="646"/>
              </a:spcBef>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7- DESCRIÇÃO DA SOLUÇÃO COMO UM TODO</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Como demonstrado no tópico anterior, a contratação de manutenção para o zelo das máquinas adquiridas, se mostra medida mais ágil e mais econômica do que a locação. A estimativa de vida útil dos aparelhos é de 3 anos, e o consumo médio de toners é de 20 dias, o que somam em média 12 toners por ano a serem adquiridos. </a:t>
            </a:r>
            <a:br>
              <a:rPr lang="pt-BR" sz="2400" b="1" dirty="0">
                <a:latin typeface="Times New Roman" panose="02020603050405020304" pitchFamily="18" charset="0"/>
                <a:ea typeface="Times New Roman" panose="02020603050405020304" pitchFamily="18" charset="0"/>
                <a:cs typeface="Times New Roman" panose="02020603050405020304" pitchFamily="18" charset="0"/>
              </a:rPr>
            </a:br>
            <a:br>
              <a:rPr lang="pt-BR" sz="2400" b="1" dirty="0">
                <a:latin typeface="Times New Roman" panose="02020603050405020304" pitchFamily="18" charset="0"/>
                <a:ea typeface="Times New Roman" panose="02020603050405020304" pitchFamily="18" charset="0"/>
                <a:cs typeface="Times New Roman" panose="02020603050405020304" pitchFamily="18" charset="0"/>
              </a:rPr>
            </a:br>
            <a:endParaRPr lang="pt-B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Título 1">
            <a:extLst>
              <a:ext uri="{FF2B5EF4-FFF2-40B4-BE49-F238E27FC236}">
                <a16:creationId xmlns:a16="http://schemas.microsoft.com/office/drawing/2014/main" id="{66E2AD0C-34BF-4DDF-98DF-F994C09E7D95}"/>
              </a:ext>
            </a:extLst>
          </p:cNvPr>
          <p:cNvSpPr txBox="1">
            <a:spLocks/>
          </p:cNvSpPr>
          <p:nvPr/>
        </p:nvSpPr>
        <p:spPr>
          <a:xfrm>
            <a:off x="575733" y="3048000"/>
            <a:ext cx="8444089" cy="2585323"/>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marR="301559" algn="just" defTabSz="792419">
              <a:spcBef>
                <a:spcPts val="646"/>
              </a:spcBef>
              <a:buSzPts val="1200"/>
              <a:tabLst>
                <a:tab pos="154081" algn="l"/>
              </a:tabLst>
            </a:pPr>
            <a:r>
              <a:rPr lang="pt-BR" sz="2400" b="1" i="1" u="sng" kern="0"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8- JUSTIFICATIVAS PARA O PARCELAMENTO OU NÃO</a:t>
            </a:r>
            <a:br>
              <a:rPr lang="pt-BR" sz="2400" b="1" i="1" kern="0" dirty="0">
                <a:latin typeface="Times New Roman" panose="02020603050405020304" pitchFamily="18" charset="0"/>
                <a:ea typeface="Calibri" panose="020F0502020204030204" pitchFamily="34" charset="0"/>
                <a:cs typeface="Times New Roman" panose="02020603050405020304" pitchFamily="18" charset="0"/>
              </a:rPr>
            </a:br>
            <a:r>
              <a:rPr lang="pt-BR" sz="2400" b="1" kern="0" dirty="0">
                <a:latin typeface="Times New Roman" panose="02020603050405020304" pitchFamily="18" charset="0"/>
                <a:ea typeface="Times New Roman" panose="02020603050405020304" pitchFamily="18" charset="0"/>
                <a:cs typeface="Times New Roman" panose="02020603050405020304" pitchFamily="18" charset="0"/>
              </a:rPr>
              <a:t> </a:t>
            </a:r>
            <a:r>
              <a:rPr lang="pt-BR" sz="2400" b="1" kern="0" dirty="0" err="1">
                <a:latin typeface="Times New Roman" panose="02020603050405020304" pitchFamily="18" charset="0"/>
                <a:ea typeface="Times New Roman" panose="02020603050405020304" pitchFamily="18" charset="0"/>
                <a:cs typeface="Times New Roman" panose="02020603050405020304" pitchFamily="18" charset="0"/>
              </a:rPr>
              <a:t>Não</a:t>
            </a:r>
            <a:r>
              <a:rPr lang="pt-BR" sz="2400" b="1" kern="0" dirty="0">
                <a:latin typeface="Times New Roman" panose="02020603050405020304" pitchFamily="18" charset="0"/>
                <a:ea typeface="Times New Roman" panose="02020603050405020304" pitchFamily="18" charset="0"/>
                <a:cs typeface="Times New Roman" panose="02020603050405020304" pitchFamily="18" charset="0"/>
              </a:rPr>
              <a:t> haverá parcelamento pois como demonstrado, é antieconômico adquirir scanners e impressoras de modo avulso, ou ainda, impressoras coloridas e preto e branco. Sobre os toners, serão adquiridos paralelamente por serem itens de consumo, e podendo haver disputas pelo fornecimento.</a:t>
            </a:r>
            <a:endParaRPr lang="pt-BR" sz="2400" kern="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 name="Picture 6">
            <a:extLst>
              <a:ext uri="{FF2B5EF4-FFF2-40B4-BE49-F238E27FC236}">
                <a16:creationId xmlns:a16="http://schemas.microsoft.com/office/drawing/2014/main" id="{27D693F8-CCAC-4989-9633-3C38778AFC91}"/>
              </a:ext>
            </a:extLst>
          </p:cNvPr>
          <p:cNvPicPr>
            <a:picLocks noChangeAspect="1" noChangeArrowheads="1"/>
          </p:cNvPicPr>
          <p:nvPr/>
        </p:nvPicPr>
        <p:blipFill>
          <a:blip r:embed="rId2"/>
          <a:srcRect/>
          <a:stretch>
            <a:fillRect/>
          </a:stretch>
        </p:blipFill>
        <p:spPr bwMode="auto">
          <a:xfrm>
            <a:off x="7565397" y="5225538"/>
            <a:ext cx="1206070" cy="470925"/>
          </a:xfrm>
          <a:prstGeom prst="rect">
            <a:avLst/>
          </a:prstGeom>
          <a:noFill/>
          <a:ln>
            <a:noFill/>
          </a:ln>
          <a:effectLst/>
        </p:spPr>
      </p:pic>
    </p:spTree>
    <p:extLst>
      <p:ext uri="{BB962C8B-B14F-4D97-AF65-F5344CB8AC3E}">
        <p14:creationId xmlns:p14="http://schemas.microsoft.com/office/powerpoint/2010/main" val="19885058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4065" y="1270000"/>
            <a:ext cx="7991936" cy="3077766"/>
          </a:xfrm>
        </p:spPr>
        <p:txBody>
          <a:bodyPr>
            <a:normAutofit fontScale="90000"/>
          </a:bodyPr>
          <a:lstStyle/>
          <a:p>
            <a:pPr algn="just"/>
            <a:r>
              <a:rPr lang="pt-BR" sz="3500" dirty="0"/>
              <a:t>IX - demonstrativo dos </a:t>
            </a:r>
            <a:r>
              <a:rPr lang="pt-BR" sz="3500" b="1" dirty="0"/>
              <a:t>resultados </a:t>
            </a:r>
            <a:r>
              <a:rPr lang="pt-BR" sz="3500" dirty="0"/>
              <a:t>pretendidos</a:t>
            </a:r>
            <a:br>
              <a:rPr lang="pt-BR" sz="3500" dirty="0"/>
            </a:br>
            <a:br>
              <a:rPr lang="pt-BR" sz="3500" dirty="0"/>
            </a:br>
            <a:r>
              <a:rPr lang="pt-BR" sz="3500" dirty="0"/>
              <a:t>X - </a:t>
            </a:r>
            <a:r>
              <a:rPr lang="pt-BR" sz="3500" b="1" dirty="0"/>
              <a:t>providências a serem adotadas </a:t>
            </a:r>
            <a:r>
              <a:rPr lang="pt-BR" sz="3500" dirty="0"/>
              <a:t>previamente à celebração do contrato</a:t>
            </a:r>
            <a:br>
              <a:rPr lang="pt-BR" sz="3500" dirty="0"/>
            </a:br>
            <a:endParaRPr lang="pt-BR" sz="3500" dirty="0"/>
          </a:p>
        </p:txBody>
      </p:sp>
      <p:pic>
        <p:nvPicPr>
          <p:cNvPr id="3" name="Picture 6"/>
          <p:cNvPicPr>
            <a:picLocks noChangeAspect="1" noChangeArrowheads="1"/>
          </p:cNvPicPr>
          <p:nvPr/>
        </p:nvPicPr>
        <p:blipFill>
          <a:blip r:embed="rId2"/>
          <a:srcRect/>
          <a:stretch>
            <a:fillRect/>
          </a:stretch>
        </p:blipFill>
        <p:spPr bwMode="auto">
          <a:xfrm>
            <a:off x="440267" y="5016500"/>
            <a:ext cx="1078089" cy="391583"/>
          </a:xfrm>
          <a:prstGeom prst="rect">
            <a:avLst/>
          </a:prstGeom>
          <a:noFill/>
          <a:ln>
            <a:noFill/>
          </a:ln>
          <a:effectLst/>
        </p:spPr>
      </p:pic>
    </p:spTree>
    <p:extLst>
      <p:ext uri="{BB962C8B-B14F-4D97-AF65-F5344CB8AC3E}">
        <p14:creationId xmlns:p14="http://schemas.microsoft.com/office/powerpoint/2010/main" val="18636345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61372" y="1902520"/>
            <a:ext cx="8737600" cy="512961"/>
          </a:xfrm>
        </p:spPr>
        <p:txBody>
          <a:bodyPr>
            <a:normAutofit fontScale="90000"/>
          </a:bodyPr>
          <a:lstStyle/>
          <a:p>
            <a:pPr algn="l"/>
            <a:r>
              <a:rPr lang="pt-BR" sz="3500" dirty="0"/>
              <a:t>XI - </a:t>
            </a:r>
            <a:r>
              <a:rPr lang="pt-BR" sz="3500" b="1" dirty="0"/>
              <a:t>contratações correlatas</a:t>
            </a:r>
            <a:r>
              <a:rPr lang="pt-BR" sz="3500" dirty="0"/>
              <a:t>;</a:t>
            </a:r>
          </a:p>
        </p:txBody>
      </p:sp>
      <p:pic>
        <p:nvPicPr>
          <p:cNvPr id="3" name="Picture 6"/>
          <p:cNvPicPr>
            <a:picLocks noChangeAspect="1" noChangeArrowheads="1"/>
          </p:cNvPicPr>
          <p:nvPr/>
        </p:nvPicPr>
        <p:blipFill>
          <a:blip r:embed="rId2"/>
          <a:srcRect/>
          <a:stretch>
            <a:fillRect/>
          </a:stretch>
        </p:blipFill>
        <p:spPr bwMode="auto">
          <a:xfrm>
            <a:off x="461196" y="5080000"/>
            <a:ext cx="1078089" cy="391583"/>
          </a:xfrm>
          <a:prstGeom prst="rect">
            <a:avLst/>
          </a:prstGeom>
          <a:noFill/>
          <a:ln>
            <a:noFill/>
          </a:ln>
          <a:effectLst/>
        </p:spPr>
      </p:pic>
      <p:sp>
        <p:nvSpPr>
          <p:cNvPr id="5" name="Título 1">
            <a:extLst>
              <a:ext uri="{FF2B5EF4-FFF2-40B4-BE49-F238E27FC236}">
                <a16:creationId xmlns:a16="http://schemas.microsoft.com/office/drawing/2014/main" id="{7566EB27-3620-4C38-8487-3297EDA42C5D}"/>
              </a:ext>
            </a:extLst>
          </p:cNvPr>
          <p:cNvSpPr txBox="1">
            <a:spLocks/>
          </p:cNvSpPr>
          <p:nvPr/>
        </p:nvSpPr>
        <p:spPr>
          <a:xfrm>
            <a:off x="2675467" y="2642333"/>
            <a:ext cx="5843366" cy="1077218"/>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marL="495262" indent="-495262" algn="just" defTabSz="792419">
              <a:buFont typeface="Arial" panose="020B0604020202020204" pitchFamily="34" charset="0"/>
              <a:buChar char="•"/>
            </a:pPr>
            <a:r>
              <a:rPr lang="pt-BR" sz="3500" kern="0" dirty="0"/>
              <a:t>outras contratações que interferem nesse objeto</a:t>
            </a:r>
          </a:p>
        </p:txBody>
      </p:sp>
    </p:spTree>
    <p:extLst>
      <p:ext uri="{BB962C8B-B14F-4D97-AF65-F5344CB8AC3E}">
        <p14:creationId xmlns:p14="http://schemas.microsoft.com/office/powerpoint/2010/main" val="22935212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575734" y="1270000"/>
            <a:ext cx="8195733" cy="1795363"/>
          </a:xfrm>
        </p:spPr>
        <p:txBody>
          <a:bodyPr>
            <a:normAutofit fontScale="90000"/>
          </a:bodyPr>
          <a:lstStyle/>
          <a:p>
            <a:pPr marR="301559" algn="just">
              <a:spcBef>
                <a:spcPts val="646"/>
              </a:spcBef>
              <a:buSzPts val="1200"/>
              <a:tabLst>
                <a:tab pos="154081" algn="l"/>
              </a:tabLst>
            </a:pPr>
            <a:r>
              <a:rPr lang="pt-BR" sz="2400" b="1" i="1" u="sng" spc="-13" dirty="0">
                <a:highlight>
                  <a:srgbClr val="D3D3D3"/>
                </a:highlight>
                <a:latin typeface="Times New Roman" panose="02020603050405020304" pitchFamily="18" charset="0"/>
                <a:ea typeface="Calibri" panose="020F0502020204030204" pitchFamily="34" charset="0"/>
                <a:cs typeface="Times New Roman" panose="02020603050405020304" pitchFamily="18" charset="0"/>
              </a:rPr>
              <a:t>11- CONTRATAÇÕES CORRELATAS</a:t>
            </a:r>
            <a:br>
              <a:rPr lang="pt-BR" sz="2400" b="1" i="1" dirty="0">
                <a:latin typeface="Times New Roman" panose="02020603050405020304" pitchFamily="18" charset="0"/>
                <a:ea typeface="Calibri" panose="020F0502020204030204" pitchFamily="34" charset="0"/>
                <a:cs typeface="Times New Roman" panose="02020603050405020304" pitchFamily="18" charset="0"/>
              </a:rPr>
            </a:b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Serão necessárias as contratações de assistência técnica e de fornecedor de toners compatíveis.</a:t>
            </a:r>
            <a:br>
              <a:rPr lang="pt-BR" sz="2400" b="1" dirty="0">
                <a:latin typeface="Times New Roman" panose="02020603050405020304" pitchFamily="18" charset="0"/>
                <a:ea typeface="Times New Roman" panose="02020603050405020304" pitchFamily="18" charset="0"/>
                <a:cs typeface="Times New Roman" panose="02020603050405020304" pitchFamily="18" charset="0"/>
              </a:rPr>
            </a:br>
            <a:br>
              <a:rPr lang="pt-BR" sz="2400" b="1" dirty="0">
                <a:latin typeface="Times New Roman" panose="02020603050405020304" pitchFamily="18" charset="0"/>
                <a:ea typeface="Times New Roman" panose="02020603050405020304" pitchFamily="18" charset="0"/>
                <a:cs typeface="Times New Roman" panose="02020603050405020304" pitchFamily="18" charset="0"/>
              </a:rPr>
            </a:br>
            <a:endParaRPr lang="pt-B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6">
            <a:extLst>
              <a:ext uri="{FF2B5EF4-FFF2-40B4-BE49-F238E27FC236}">
                <a16:creationId xmlns:a16="http://schemas.microsoft.com/office/drawing/2014/main" id="{722806A0-7A39-4381-B645-1FE11F770696}"/>
              </a:ext>
            </a:extLst>
          </p:cNvPr>
          <p:cNvPicPr>
            <a:picLocks noChangeAspect="1" noChangeArrowheads="1"/>
          </p:cNvPicPr>
          <p:nvPr/>
        </p:nvPicPr>
        <p:blipFill>
          <a:blip r:embed="rId2"/>
          <a:srcRect/>
          <a:stretch>
            <a:fillRect/>
          </a:stretch>
        </p:blipFill>
        <p:spPr bwMode="auto">
          <a:xfrm>
            <a:off x="575734" y="4953000"/>
            <a:ext cx="1206070" cy="470925"/>
          </a:xfrm>
          <a:prstGeom prst="rect">
            <a:avLst/>
          </a:prstGeom>
          <a:noFill/>
          <a:ln>
            <a:noFill/>
          </a:ln>
          <a:effectLst/>
        </p:spPr>
      </p:pic>
    </p:spTree>
    <p:extLst>
      <p:ext uri="{BB962C8B-B14F-4D97-AF65-F5344CB8AC3E}">
        <p14:creationId xmlns:p14="http://schemas.microsoft.com/office/powerpoint/2010/main" val="3982683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097DE44B-C0E7-43EE-B44F-C197085947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2137420"/>
            <a:ext cx="3168352" cy="3168352"/>
          </a:xfrm>
          <a:prstGeom prst="rect">
            <a:avLst/>
          </a:prstGeom>
        </p:spPr>
      </p:pic>
      <p:sp>
        <p:nvSpPr>
          <p:cNvPr id="4" name="Retângulo 3">
            <a:extLst>
              <a:ext uri="{FF2B5EF4-FFF2-40B4-BE49-F238E27FC236}">
                <a16:creationId xmlns:a16="http://schemas.microsoft.com/office/drawing/2014/main" id="{B9A2DECA-9835-4737-B695-34BA1994DFAF}"/>
              </a:ext>
            </a:extLst>
          </p:cNvPr>
          <p:cNvSpPr/>
          <p:nvPr/>
        </p:nvSpPr>
        <p:spPr>
          <a:xfrm>
            <a:off x="1619672" y="985292"/>
            <a:ext cx="7704856" cy="7017306"/>
          </a:xfrm>
          <a:prstGeom prst="rect">
            <a:avLst/>
          </a:prstGeom>
        </p:spPr>
        <p:txBody>
          <a:bodyPr wrap="square">
            <a:spAutoFit/>
          </a:bodyPr>
          <a:lstStyle/>
          <a:p>
            <a:pPr algn="just"/>
            <a:r>
              <a:rPr lang="pt-BR" sz="3000" b="1" dirty="0">
                <a:latin typeface="Times New Roman" panose="02020603050405020304" pitchFamily="18" charset="0"/>
                <a:cs typeface="Times New Roman" panose="02020603050405020304" pitchFamily="18" charset="0"/>
              </a:rPr>
              <a:t>Lei Federal nº 14.133/2021</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Posições do TCU</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Lei da </a:t>
            </a:r>
            <a:r>
              <a:rPr lang="pt-BR" sz="2600" dirty="0" err="1">
                <a:latin typeface="Times New Roman" panose="02020603050405020304" pitchFamily="18" charset="0"/>
                <a:cs typeface="Times New Roman" panose="02020603050405020304" pitchFamily="18" charset="0"/>
              </a:rPr>
              <a:t>Covid</a:t>
            </a:r>
            <a:r>
              <a:rPr lang="pt-BR" sz="2600" dirty="0">
                <a:latin typeface="Times New Roman" panose="02020603050405020304" pitchFamily="18" charset="0"/>
                <a:cs typeface="Times New Roman" panose="02020603050405020304" pitchFamily="18" charset="0"/>
              </a:rPr>
              <a:t> [13.979]</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Lei das Estatais</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RDC</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Lei 10.520</a:t>
            </a:r>
          </a:p>
          <a:p>
            <a:pPr algn="just"/>
            <a:endParaRPr lang="pt-BR" sz="2600" dirty="0">
              <a:latin typeface="Times New Roman" panose="02020603050405020304" pitchFamily="18" charset="0"/>
              <a:cs typeface="Times New Roman" panose="02020603050405020304" pitchFamily="18" charset="0"/>
            </a:endParaRPr>
          </a:p>
          <a:p>
            <a:pPr algn="just"/>
            <a:r>
              <a:rPr lang="pt-BR" sz="2600" dirty="0">
                <a:latin typeface="Times New Roman" panose="02020603050405020304" pitchFamily="18" charset="0"/>
                <a:cs typeface="Times New Roman" panose="02020603050405020304" pitchFamily="18" charset="0"/>
              </a:rPr>
              <a:t>                              </a:t>
            </a:r>
          </a:p>
          <a:p>
            <a:pPr algn="just"/>
            <a:endParaRPr lang="pt-BR" dirty="0"/>
          </a:p>
          <a:p>
            <a:pPr algn="just"/>
            <a:r>
              <a:rPr lang="pt-BR" dirty="0"/>
              <a:t>                                </a:t>
            </a:r>
          </a:p>
          <a:p>
            <a:pPr algn="just"/>
            <a:endParaRPr lang="pt-BR" dirty="0"/>
          </a:p>
          <a:p>
            <a:pPr algn="just"/>
            <a:r>
              <a:rPr lang="pt-BR" dirty="0"/>
              <a:t> </a:t>
            </a:r>
          </a:p>
          <a:p>
            <a:pPr algn="just"/>
            <a:r>
              <a:rPr lang="pt-BR" dirty="0"/>
              <a:t>                                    </a:t>
            </a:r>
          </a:p>
          <a:p>
            <a:pPr algn="just"/>
            <a:r>
              <a:rPr lang="pt-BR" dirty="0"/>
              <a:t>                      </a:t>
            </a:r>
          </a:p>
        </p:txBody>
      </p:sp>
    </p:spTree>
    <p:extLst>
      <p:ext uri="{BB962C8B-B14F-4D97-AF65-F5344CB8AC3E}">
        <p14:creationId xmlns:p14="http://schemas.microsoft.com/office/powerpoint/2010/main" val="25778106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p:cNvPicPr>
            <a:picLocks noChangeAspect="1" noChangeArrowheads="1"/>
          </p:cNvPicPr>
          <p:nvPr/>
        </p:nvPicPr>
        <p:blipFill>
          <a:blip r:embed="rId2"/>
          <a:srcRect/>
          <a:stretch>
            <a:fillRect/>
          </a:stretch>
        </p:blipFill>
        <p:spPr bwMode="auto">
          <a:xfrm>
            <a:off x="732304" y="5056349"/>
            <a:ext cx="1078089" cy="391583"/>
          </a:xfrm>
          <a:prstGeom prst="rect">
            <a:avLst/>
          </a:prstGeom>
          <a:noFill/>
          <a:ln>
            <a:noFill/>
          </a:ln>
          <a:effectLst/>
        </p:spPr>
      </p:pic>
      <p:sp>
        <p:nvSpPr>
          <p:cNvPr id="7" name="Título 1">
            <a:extLst>
              <a:ext uri="{FF2B5EF4-FFF2-40B4-BE49-F238E27FC236}">
                <a16:creationId xmlns:a16="http://schemas.microsoft.com/office/drawing/2014/main" id="{31C2DEDC-1194-4EC9-B893-41E7071D58DA}"/>
              </a:ext>
            </a:extLst>
          </p:cNvPr>
          <p:cNvSpPr txBox="1">
            <a:spLocks noGrp="1"/>
          </p:cNvSpPr>
          <p:nvPr>
            <p:ph type="title"/>
          </p:nvPr>
        </p:nvSpPr>
        <p:spPr>
          <a:xfrm>
            <a:off x="711200" y="2754666"/>
            <a:ext cx="7473244" cy="2154436"/>
          </a:xfrm>
          <a:prstGeom prst="rect">
            <a:avLst/>
          </a:prstGeom>
        </p:spPr>
        <p:txBody>
          <a:bodyPr wrap="square" lIns="0" tIns="0" rIns="0" bIns="0">
            <a:spAutoFit/>
          </a:bodyPr>
          <a:lstStyle>
            <a:lvl1pPr>
              <a:defRPr sz="3200" b="0" i="0">
                <a:solidFill>
                  <a:schemeClr val="tx1"/>
                </a:solidFill>
                <a:latin typeface="Times New Roman"/>
                <a:ea typeface="+mj-ea"/>
                <a:cs typeface="Times New Roman"/>
              </a:defRPr>
            </a:lvl1pPr>
          </a:lstStyle>
          <a:p>
            <a:pPr algn="just" defTabSz="792419"/>
            <a:r>
              <a:rPr lang="pt-BR" sz="3500" dirty="0">
                <a:solidFill>
                  <a:srgbClr val="FF0000"/>
                </a:solidFill>
              </a:rPr>
              <a:t>XIII - </a:t>
            </a:r>
            <a:r>
              <a:rPr lang="pt-BR" sz="3500" b="1" dirty="0">
                <a:solidFill>
                  <a:srgbClr val="FF0000"/>
                </a:solidFill>
              </a:rPr>
              <a:t>posicionamento conclusivo sobre a adequação da contratação </a:t>
            </a:r>
            <a:r>
              <a:rPr lang="pt-BR" sz="3500" dirty="0">
                <a:solidFill>
                  <a:srgbClr val="FF0000"/>
                </a:solidFill>
              </a:rPr>
              <a:t>para o atendimento da necessidade a que se destina.</a:t>
            </a:r>
            <a:endParaRPr lang="pt-BR" sz="3500" dirty="0"/>
          </a:p>
        </p:txBody>
      </p:sp>
      <p:sp>
        <p:nvSpPr>
          <p:cNvPr id="8" name="CaixaDeTexto 7">
            <a:extLst>
              <a:ext uri="{FF2B5EF4-FFF2-40B4-BE49-F238E27FC236}">
                <a16:creationId xmlns:a16="http://schemas.microsoft.com/office/drawing/2014/main" id="{7FDB005D-934A-4FD3-91E3-D139D4ABFBFE}"/>
              </a:ext>
            </a:extLst>
          </p:cNvPr>
          <p:cNvSpPr txBox="1"/>
          <p:nvPr/>
        </p:nvSpPr>
        <p:spPr>
          <a:xfrm>
            <a:off x="711200" y="889000"/>
            <a:ext cx="7635477" cy="1695843"/>
          </a:xfrm>
          <a:prstGeom prst="rect">
            <a:avLst/>
          </a:prstGeom>
          <a:noFill/>
        </p:spPr>
        <p:txBody>
          <a:bodyPr wrap="square" lIns="79242" tIns="39621" rIns="79242" bIns="39621" rtlCol="0">
            <a:spAutoFit/>
          </a:bodyPr>
          <a:lstStyle/>
          <a:p>
            <a:pPr algn="just"/>
            <a:r>
              <a:rPr lang="pt-BR" sz="3500" kern="0" dirty="0">
                <a:latin typeface="Times New Roman" panose="02020603050405020304" pitchFamily="18" charset="0"/>
                <a:cs typeface="Times New Roman" panose="02020603050405020304" pitchFamily="18" charset="0"/>
              </a:rPr>
              <a:t>XII - descrição de </a:t>
            </a:r>
            <a:r>
              <a:rPr lang="pt-BR" sz="3500" b="1" kern="0" dirty="0">
                <a:latin typeface="Times New Roman" panose="02020603050405020304" pitchFamily="18" charset="0"/>
                <a:cs typeface="Times New Roman" panose="02020603050405020304" pitchFamily="18" charset="0"/>
              </a:rPr>
              <a:t>possíveis impactos ambientais </a:t>
            </a:r>
            <a:r>
              <a:rPr lang="pt-BR" sz="3500" kern="0" dirty="0">
                <a:latin typeface="Times New Roman" panose="02020603050405020304" pitchFamily="18" charset="0"/>
                <a:cs typeface="Times New Roman" panose="02020603050405020304" pitchFamily="18" charset="0"/>
              </a:rPr>
              <a:t>e respectivas medidas mitigadoras,</a:t>
            </a:r>
            <a:endParaRPr lang="pt-BR" sz="3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5110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1768710" y="952500"/>
            <a:ext cx="5496988" cy="461665"/>
          </a:xfrm>
        </p:spPr>
        <p:txBody>
          <a:bodyPr>
            <a:normAutofit fontScale="90000"/>
          </a:bodyPr>
          <a:lstStyle/>
          <a:p>
            <a:pPr marL="495262" indent="-495262">
              <a:buFont typeface="Wingdings" panose="05000000000000000000" pitchFamily="2" charset="2"/>
              <a:buChar char="Ø"/>
            </a:pPr>
            <a:r>
              <a:rPr lang="pt-BR" sz="3100" dirty="0">
                <a:latin typeface="Josefin Sans" pitchFamily="2" charset="0"/>
                <a:ea typeface="Calibri" panose="020F0502020204030204" pitchFamily="34" charset="0"/>
              </a:rPr>
              <a:t>Responsáveis</a:t>
            </a:r>
            <a:endParaRPr lang="pt-BR" sz="3100" dirty="0">
              <a:latin typeface="Josefin Sans" pitchFamily="2" charset="0"/>
            </a:endParaRPr>
          </a:p>
        </p:txBody>
      </p:sp>
      <p:sp>
        <p:nvSpPr>
          <p:cNvPr id="3" name="Subtítulo 2">
            <a:extLst>
              <a:ext uri="{FF2B5EF4-FFF2-40B4-BE49-F238E27FC236}">
                <a16:creationId xmlns:a16="http://schemas.microsoft.com/office/drawing/2014/main" id="{377F284B-9D41-D9DD-95BD-728BC3A8FD1A}"/>
              </a:ext>
            </a:extLst>
          </p:cNvPr>
          <p:cNvSpPr>
            <a:spLocks noGrp="1"/>
          </p:cNvSpPr>
          <p:nvPr>
            <p:ph type="subTitle" idx="4294967295"/>
          </p:nvPr>
        </p:nvSpPr>
        <p:spPr>
          <a:xfrm>
            <a:off x="1768709" y="1841500"/>
            <a:ext cx="5283200" cy="1538883"/>
          </a:xfrm>
          <a:prstGeom prst="rect">
            <a:avLst/>
          </a:prstGeom>
        </p:spPr>
        <p:txBody>
          <a:bodyPr lIns="79242" tIns="39621" rIns="79242" bIns="39621"/>
          <a:lstStyle/>
          <a:p>
            <a:pPr marL="396210" indent="-396210">
              <a:buFont typeface="Arial" panose="020B0604020202020204" pitchFamily="34" charset="0"/>
              <a:buChar char="•"/>
            </a:pPr>
            <a:r>
              <a:rPr lang="pt-BR" sz="2500" dirty="0">
                <a:latin typeface="Times New Roman" pitchFamily="18" charset="0"/>
                <a:cs typeface="Times New Roman" pitchFamily="18" charset="0"/>
              </a:rPr>
              <a:t>Em regra, setor requisitante</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buFont typeface="Arial" panose="020B0604020202020204" pitchFamily="34" charset="0"/>
              <a:buChar char="•"/>
            </a:pPr>
            <a:r>
              <a:rPr lang="pt-BR" sz="2500" dirty="0">
                <a:latin typeface="Times New Roman" pitchFamily="18" charset="0"/>
                <a:cs typeface="Times New Roman" pitchFamily="18" charset="0"/>
              </a:rPr>
              <a:t>Organização local poderá versar</a:t>
            </a:r>
          </a:p>
        </p:txBody>
      </p:sp>
      <p:pic>
        <p:nvPicPr>
          <p:cNvPr id="4" name="Picture 6">
            <a:extLst>
              <a:ext uri="{FF2B5EF4-FFF2-40B4-BE49-F238E27FC236}">
                <a16:creationId xmlns:a16="http://schemas.microsoft.com/office/drawing/2014/main" id="{0088D738-BD87-46B6-9831-E3DFBA6DE14B}"/>
              </a:ext>
            </a:extLst>
          </p:cNvPr>
          <p:cNvPicPr>
            <a:picLocks noChangeAspect="1" noChangeArrowheads="1"/>
          </p:cNvPicPr>
          <p:nvPr/>
        </p:nvPicPr>
        <p:blipFill>
          <a:blip r:embed="rId2"/>
          <a:srcRect/>
          <a:stretch>
            <a:fillRect/>
          </a:stretch>
        </p:blipFill>
        <p:spPr bwMode="auto">
          <a:xfrm>
            <a:off x="562640" y="4953000"/>
            <a:ext cx="1206070" cy="470925"/>
          </a:xfrm>
          <a:prstGeom prst="rect">
            <a:avLst/>
          </a:prstGeom>
          <a:noFill/>
          <a:ln>
            <a:noFill/>
          </a:ln>
          <a:effectLst/>
        </p:spPr>
      </p:pic>
    </p:spTree>
    <p:extLst>
      <p:ext uri="{BB962C8B-B14F-4D97-AF65-F5344CB8AC3E}">
        <p14:creationId xmlns:p14="http://schemas.microsoft.com/office/powerpoint/2010/main" val="35263615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1E82CD-D0E6-DDF9-FB7C-F1954852421C}"/>
              </a:ext>
            </a:extLst>
          </p:cNvPr>
          <p:cNvSpPr>
            <a:spLocks noGrp="1"/>
          </p:cNvSpPr>
          <p:nvPr>
            <p:ph type="ctrTitle"/>
          </p:nvPr>
        </p:nvSpPr>
        <p:spPr>
          <a:xfrm>
            <a:off x="1185334" y="1651000"/>
            <a:ext cx="7382933" cy="508000"/>
          </a:xfrm>
        </p:spPr>
        <p:txBody>
          <a:bodyPr>
            <a:normAutofit fontScale="90000"/>
          </a:bodyPr>
          <a:lstStyle/>
          <a:p>
            <a:pPr marL="396210" indent="-396210" algn="just">
              <a:buFont typeface="Wingdings" panose="05000000000000000000" pitchFamily="2" charset="2"/>
              <a:buChar char="Ø"/>
            </a:pPr>
            <a:r>
              <a:rPr lang="pt-BR" sz="2800" dirty="0">
                <a:latin typeface="Josefin Sans" pitchFamily="2" charset="0"/>
                <a:ea typeface="Calibri" panose="020F0502020204030204" pitchFamily="34" charset="0"/>
              </a:rPr>
              <a:t>(não) Obrigatoriedade – compreendendo</a:t>
            </a:r>
            <a:endParaRPr lang="pt-BR" dirty="0"/>
          </a:p>
        </p:txBody>
      </p:sp>
      <p:pic>
        <p:nvPicPr>
          <p:cNvPr id="3" name="Picture 6">
            <a:extLst>
              <a:ext uri="{FF2B5EF4-FFF2-40B4-BE49-F238E27FC236}">
                <a16:creationId xmlns:a16="http://schemas.microsoft.com/office/drawing/2014/main" id="{F6E92ACD-0FB3-4028-97A6-D356B834347B}"/>
              </a:ext>
            </a:extLst>
          </p:cNvPr>
          <p:cNvPicPr>
            <a:picLocks noChangeAspect="1" noChangeArrowheads="1"/>
          </p:cNvPicPr>
          <p:nvPr/>
        </p:nvPicPr>
        <p:blipFill>
          <a:blip r:embed="rId2"/>
          <a:srcRect/>
          <a:stretch>
            <a:fillRect/>
          </a:stretch>
        </p:blipFill>
        <p:spPr bwMode="auto">
          <a:xfrm>
            <a:off x="582298" y="4953000"/>
            <a:ext cx="1206070" cy="470925"/>
          </a:xfrm>
          <a:prstGeom prst="rect">
            <a:avLst/>
          </a:prstGeom>
          <a:noFill/>
          <a:ln>
            <a:noFill/>
          </a:ln>
          <a:effectLst/>
        </p:spPr>
      </p:pic>
    </p:spTree>
    <p:extLst>
      <p:ext uri="{BB962C8B-B14F-4D97-AF65-F5344CB8AC3E}">
        <p14:creationId xmlns:p14="http://schemas.microsoft.com/office/powerpoint/2010/main" val="13472920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1524000" y="889000"/>
            <a:ext cx="5496988" cy="461665"/>
          </a:xfrm>
        </p:spPr>
        <p:txBody>
          <a:bodyPr>
            <a:normAutofit fontScale="90000"/>
          </a:bodyPr>
          <a:lstStyle/>
          <a:p>
            <a:pPr marL="495262" indent="-495262">
              <a:buFont typeface="Wingdings" panose="05000000000000000000" pitchFamily="2" charset="2"/>
              <a:buChar char="Ø"/>
            </a:pPr>
            <a:r>
              <a:rPr lang="pt-BR" sz="3100" dirty="0">
                <a:latin typeface="Josefin Sans" pitchFamily="2" charset="0"/>
                <a:ea typeface="Calibri" panose="020F0502020204030204" pitchFamily="34" charset="0"/>
              </a:rPr>
              <a:t>Impactos práticos</a:t>
            </a:r>
            <a:endParaRPr lang="pt-BR" sz="3100" dirty="0">
              <a:latin typeface="Josefin Sans" pitchFamily="2" charset="0"/>
            </a:endParaRPr>
          </a:p>
        </p:txBody>
      </p:sp>
      <p:sp>
        <p:nvSpPr>
          <p:cNvPr id="3" name="Subtítulo 2">
            <a:extLst>
              <a:ext uri="{FF2B5EF4-FFF2-40B4-BE49-F238E27FC236}">
                <a16:creationId xmlns:a16="http://schemas.microsoft.com/office/drawing/2014/main" id="{377F284B-9D41-D9DD-95BD-728BC3A8FD1A}"/>
              </a:ext>
            </a:extLst>
          </p:cNvPr>
          <p:cNvSpPr>
            <a:spLocks noGrp="1"/>
          </p:cNvSpPr>
          <p:nvPr>
            <p:ph type="subTitle" idx="4294967295"/>
          </p:nvPr>
        </p:nvSpPr>
        <p:spPr>
          <a:xfrm>
            <a:off x="1388533" y="1778001"/>
            <a:ext cx="6231467" cy="2308324"/>
          </a:xfrm>
          <a:prstGeom prst="rect">
            <a:avLst/>
          </a:prstGeom>
        </p:spPr>
        <p:txBody>
          <a:bodyPr lIns="79242" tIns="39621" rIns="79242" bIns="39621"/>
          <a:lstStyle/>
          <a:p>
            <a:pPr marL="396210" indent="-396210">
              <a:buFont typeface="Arial" panose="020B0604020202020204" pitchFamily="34" charset="0"/>
              <a:buChar char="•"/>
            </a:pPr>
            <a:r>
              <a:rPr lang="pt-BR" sz="2500" dirty="0">
                <a:latin typeface="Times New Roman" pitchFamily="18" charset="0"/>
                <a:cs typeface="Times New Roman" pitchFamily="18" charset="0"/>
              </a:rPr>
              <a:t>Assertividade na contratação</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buFont typeface="Arial" panose="020B0604020202020204" pitchFamily="34" charset="0"/>
              <a:buChar char="•"/>
            </a:pPr>
            <a:r>
              <a:rPr lang="pt-BR" sz="2500" dirty="0">
                <a:latin typeface="Times New Roman" pitchFamily="18" charset="0"/>
                <a:cs typeface="Times New Roman" pitchFamily="18" charset="0"/>
              </a:rPr>
              <a:t>Justificativa para exigências e detalhes</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buFont typeface="Arial" panose="020B0604020202020204" pitchFamily="34" charset="0"/>
              <a:buChar char="•"/>
            </a:pPr>
            <a:r>
              <a:rPr lang="pt-BR" sz="2500" dirty="0">
                <a:latin typeface="Times New Roman" pitchFamily="18" charset="0"/>
                <a:cs typeface="Times New Roman" pitchFamily="18" charset="0"/>
              </a:rPr>
              <a:t>Solução de impugnações</a:t>
            </a:r>
          </a:p>
          <a:p>
            <a:endParaRPr lang="pt-BR" dirty="0"/>
          </a:p>
        </p:txBody>
      </p:sp>
      <p:pic>
        <p:nvPicPr>
          <p:cNvPr id="4" name="Picture 6">
            <a:extLst>
              <a:ext uri="{FF2B5EF4-FFF2-40B4-BE49-F238E27FC236}">
                <a16:creationId xmlns:a16="http://schemas.microsoft.com/office/drawing/2014/main" id="{4170FAB5-12F0-4DFE-AA62-EF39B20488F2}"/>
              </a:ext>
            </a:extLst>
          </p:cNvPr>
          <p:cNvPicPr>
            <a:picLocks noChangeAspect="1" noChangeArrowheads="1"/>
          </p:cNvPicPr>
          <p:nvPr/>
        </p:nvPicPr>
        <p:blipFill>
          <a:blip r:embed="rId2"/>
          <a:srcRect/>
          <a:stretch>
            <a:fillRect/>
          </a:stretch>
        </p:blipFill>
        <p:spPr bwMode="auto">
          <a:xfrm>
            <a:off x="643467" y="4848087"/>
            <a:ext cx="1206070" cy="470925"/>
          </a:xfrm>
          <a:prstGeom prst="rect">
            <a:avLst/>
          </a:prstGeom>
          <a:noFill/>
          <a:ln>
            <a:noFill/>
          </a:ln>
          <a:effectLst/>
        </p:spPr>
      </p:pic>
    </p:spTree>
    <p:extLst>
      <p:ext uri="{BB962C8B-B14F-4D97-AF65-F5344CB8AC3E}">
        <p14:creationId xmlns:p14="http://schemas.microsoft.com/office/powerpoint/2010/main" val="37449685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1">
            <a:extLst>
              <a:ext uri="{FF2B5EF4-FFF2-40B4-BE49-F238E27FC236}">
                <a16:creationId xmlns:a16="http://schemas.microsoft.com/office/drawing/2014/main" id="{28B1FADB-5713-4BCE-982B-9E0F9245F79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696719" y="-1732282"/>
            <a:ext cx="5715000" cy="9179563"/>
          </a:xfrm>
          <a:prstGeom prst="rect">
            <a:avLst/>
          </a:prstGeom>
          <a:noFill/>
          <a:ln>
            <a:noFill/>
          </a:ln>
        </p:spPr>
      </p:pic>
      <p:sp>
        <p:nvSpPr>
          <p:cNvPr id="2" name="Título 1">
            <a:extLst>
              <a:ext uri="{FF2B5EF4-FFF2-40B4-BE49-F238E27FC236}">
                <a16:creationId xmlns:a16="http://schemas.microsoft.com/office/drawing/2014/main" id="{1945FD7D-9D09-F29B-3A1E-D7C6B7CDB588}"/>
              </a:ext>
            </a:extLst>
          </p:cNvPr>
          <p:cNvSpPr>
            <a:spLocks noGrp="1"/>
          </p:cNvSpPr>
          <p:nvPr>
            <p:ph type="ctrTitle"/>
          </p:nvPr>
        </p:nvSpPr>
        <p:spPr>
          <a:xfrm>
            <a:off x="711200" y="2222501"/>
            <a:ext cx="8263467" cy="1025922"/>
          </a:xfrm>
        </p:spPr>
        <p:txBody>
          <a:bodyPr>
            <a:normAutofit fontScale="90000"/>
          </a:bodyPr>
          <a:lstStyle/>
          <a:p>
            <a:pPr algn="ctr"/>
            <a:r>
              <a:rPr lang="pt-BR" b="1" dirty="0">
                <a:latin typeface="Times New Roman" panose="02020603050405020304" pitchFamily="18" charset="0"/>
                <a:ea typeface="Calibri" panose="020F0502020204030204" pitchFamily="34" charset="0"/>
              </a:rPr>
              <a:t>TERMO DE REFERÊNCIA</a:t>
            </a:r>
            <a:br>
              <a:rPr lang="pt-BR" b="1" dirty="0">
                <a:latin typeface="Times New Roman" panose="02020603050405020304" pitchFamily="18" charset="0"/>
                <a:ea typeface="Calibri" panose="020F0502020204030204" pitchFamily="34" charset="0"/>
              </a:rPr>
            </a:br>
            <a:r>
              <a:rPr lang="pt-BR" b="1" dirty="0">
                <a:latin typeface="Times New Roman" panose="02020603050405020304" pitchFamily="18" charset="0"/>
                <a:ea typeface="Calibri" panose="020F0502020204030204" pitchFamily="34" charset="0"/>
              </a:rPr>
              <a:t>TR</a:t>
            </a:r>
            <a:endParaRPr lang="pt-BR" dirty="0"/>
          </a:p>
        </p:txBody>
      </p:sp>
      <p:pic>
        <p:nvPicPr>
          <p:cNvPr id="4" name="Picture 6">
            <a:extLst>
              <a:ext uri="{FF2B5EF4-FFF2-40B4-BE49-F238E27FC236}">
                <a16:creationId xmlns:a16="http://schemas.microsoft.com/office/drawing/2014/main" id="{549BE39D-5B65-4439-B543-EC2057627C5D}"/>
              </a:ext>
            </a:extLst>
          </p:cNvPr>
          <p:cNvPicPr>
            <a:picLocks noChangeAspect="1" noChangeArrowheads="1"/>
          </p:cNvPicPr>
          <p:nvPr/>
        </p:nvPicPr>
        <p:blipFill>
          <a:blip r:embed="rId3"/>
          <a:srcRect/>
          <a:stretch>
            <a:fillRect/>
          </a:stretch>
        </p:blipFill>
        <p:spPr bwMode="auto">
          <a:xfrm>
            <a:off x="4239898" y="3683000"/>
            <a:ext cx="1206070" cy="470925"/>
          </a:xfrm>
          <a:prstGeom prst="rect">
            <a:avLst/>
          </a:prstGeom>
          <a:noFill/>
          <a:ln>
            <a:noFill/>
          </a:ln>
          <a:effectLst/>
        </p:spPr>
      </p:pic>
    </p:spTree>
    <p:extLst>
      <p:ext uri="{BB962C8B-B14F-4D97-AF65-F5344CB8AC3E}">
        <p14:creationId xmlns:p14="http://schemas.microsoft.com/office/powerpoint/2010/main" val="39159415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0C37D9-ABBA-A4A7-B93B-F383989C0A42}"/>
              </a:ext>
            </a:extLst>
          </p:cNvPr>
          <p:cNvSpPr>
            <a:spLocks noGrp="1"/>
          </p:cNvSpPr>
          <p:nvPr>
            <p:ph type="ctrTitle"/>
          </p:nvPr>
        </p:nvSpPr>
        <p:spPr>
          <a:xfrm>
            <a:off x="2336800" y="190500"/>
            <a:ext cx="5496988" cy="448841"/>
          </a:xfrm>
        </p:spPr>
        <p:txBody>
          <a:bodyPr>
            <a:normAutofit fontScale="90000"/>
          </a:bodyPr>
          <a:lstStyle/>
          <a:p>
            <a:pPr marL="792419" lvl="1" indent="-396210" algn="just">
              <a:buFont typeface="Wingdings" panose="05000000000000000000" pitchFamily="2" charset="2"/>
              <a:buChar char="Ø"/>
              <a:tabLst>
                <a:tab pos="1326201" algn="l"/>
              </a:tabLst>
            </a:pPr>
            <a:r>
              <a:rPr lang="pt-BR" sz="3000" dirty="0">
                <a:latin typeface="Times New Roman" panose="02020603050405020304" pitchFamily="18" charset="0"/>
                <a:ea typeface="Calibri" panose="020F0502020204030204" pitchFamily="34" charset="0"/>
              </a:rPr>
              <a:t>O TR e a Lei</a:t>
            </a:r>
          </a:p>
        </p:txBody>
      </p:sp>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237067" y="753271"/>
            <a:ext cx="8398933" cy="4796185"/>
          </a:xfrm>
          <a:prstGeom prst="rect">
            <a:avLst/>
          </a:prstGeom>
        </p:spPr>
        <p:txBody>
          <a:bodyPr lIns="79242" tIns="39621" rIns="79242" bIns="39621"/>
          <a:lstStyle/>
          <a:p>
            <a:pPr marL="114300" indent="0" algn="just">
              <a:buNone/>
            </a:pPr>
            <a:r>
              <a:rPr lang="pt-BR" sz="1900" dirty="0">
                <a:latin typeface="Times New Roman" panose="02020603050405020304" pitchFamily="18" charset="0"/>
                <a:cs typeface="Times New Roman" panose="02020603050405020304" pitchFamily="18" charset="0"/>
              </a:rPr>
              <a:t>Art. 6º </a:t>
            </a:r>
          </a:p>
          <a:p>
            <a:pPr marL="114300" indent="0" algn="just">
              <a:buNone/>
            </a:pPr>
            <a:r>
              <a:rPr lang="pt-BR" sz="1900" dirty="0">
                <a:latin typeface="Times New Roman" panose="02020603050405020304" pitchFamily="18" charset="0"/>
                <a:cs typeface="Times New Roman" panose="02020603050405020304" pitchFamily="18" charset="0"/>
              </a:rPr>
              <a:t>XXIII - termo de referência: </a:t>
            </a:r>
            <a:r>
              <a:rPr lang="pt-BR" sz="1900" b="1" dirty="0">
                <a:latin typeface="Times New Roman" panose="02020603050405020304" pitchFamily="18" charset="0"/>
                <a:cs typeface="Times New Roman" panose="02020603050405020304" pitchFamily="18" charset="0"/>
              </a:rPr>
              <a:t>documento necessário para a contratação de bens e serviços</a:t>
            </a:r>
            <a:r>
              <a:rPr lang="pt-BR" sz="1900" dirty="0">
                <a:latin typeface="Times New Roman" panose="02020603050405020304" pitchFamily="18" charset="0"/>
                <a:cs typeface="Times New Roman" panose="02020603050405020304" pitchFamily="18" charset="0"/>
              </a:rPr>
              <a:t>, que deve conter os seguintes parâmetros e elementos descritivos:</a:t>
            </a:r>
          </a:p>
          <a:p>
            <a:pPr marL="396210" indent="-396210" algn="just">
              <a:buAutoNum type="alphaLcParenR"/>
            </a:pPr>
            <a:r>
              <a:rPr lang="pt-BR" sz="1900" b="1" dirty="0">
                <a:latin typeface="Times New Roman" panose="02020603050405020304" pitchFamily="18" charset="0"/>
                <a:cs typeface="Times New Roman" panose="02020603050405020304" pitchFamily="18" charset="0"/>
              </a:rPr>
              <a:t>definição do objeto</a:t>
            </a:r>
            <a:r>
              <a:rPr lang="pt-BR" sz="1900" dirty="0">
                <a:latin typeface="Times New Roman" panose="02020603050405020304" pitchFamily="18" charset="0"/>
                <a:cs typeface="Times New Roman" panose="02020603050405020304" pitchFamily="18" charset="0"/>
              </a:rPr>
              <a:t>, incluídos sua </a:t>
            </a:r>
            <a:r>
              <a:rPr lang="pt-BR" sz="1900" b="1" dirty="0">
                <a:latin typeface="Times New Roman" panose="02020603050405020304" pitchFamily="18" charset="0"/>
                <a:cs typeface="Times New Roman" panose="02020603050405020304" pitchFamily="18" charset="0"/>
              </a:rPr>
              <a:t>natureza</a:t>
            </a:r>
            <a:r>
              <a:rPr lang="pt-BR" sz="1900" dirty="0">
                <a:latin typeface="Times New Roman" panose="02020603050405020304" pitchFamily="18" charset="0"/>
                <a:cs typeface="Times New Roman" panose="02020603050405020304" pitchFamily="18" charset="0"/>
              </a:rPr>
              <a:t>, os </a:t>
            </a:r>
            <a:r>
              <a:rPr lang="pt-BR" sz="1900" b="1" dirty="0">
                <a:latin typeface="Times New Roman" panose="02020603050405020304" pitchFamily="18" charset="0"/>
                <a:cs typeface="Times New Roman" panose="02020603050405020304" pitchFamily="18" charset="0"/>
              </a:rPr>
              <a:t>quantitativos</a:t>
            </a:r>
            <a:r>
              <a:rPr lang="pt-BR" sz="1900" dirty="0">
                <a:latin typeface="Times New Roman" panose="02020603050405020304" pitchFamily="18" charset="0"/>
                <a:cs typeface="Times New Roman" panose="02020603050405020304" pitchFamily="18" charset="0"/>
              </a:rPr>
              <a:t>, o </a:t>
            </a:r>
            <a:r>
              <a:rPr lang="pt-BR" sz="1900" b="1" dirty="0">
                <a:latin typeface="Times New Roman" panose="02020603050405020304" pitchFamily="18" charset="0"/>
                <a:cs typeface="Times New Roman" panose="02020603050405020304" pitchFamily="18" charset="0"/>
              </a:rPr>
              <a:t>prazo do contrato</a:t>
            </a:r>
            <a:r>
              <a:rPr lang="pt-BR" sz="1900" dirty="0">
                <a:latin typeface="Times New Roman" panose="02020603050405020304" pitchFamily="18" charset="0"/>
                <a:cs typeface="Times New Roman" panose="02020603050405020304" pitchFamily="18" charset="0"/>
              </a:rPr>
              <a:t> e, se for o caso, a possibilidade de sua </a:t>
            </a:r>
            <a:r>
              <a:rPr lang="pt-BR" sz="1900" b="1" dirty="0">
                <a:latin typeface="Times New Roman" panose="02020603050405020304" pitchFamily="18" charset="0"/>
                <a:cs typeface="Times New Roman" panose="02020603050405020304" pitchFamily="18" charset="0"/>
              </a:rPr>
              <a:t>prorrogação</a:t>
            </a:r>
            <a:r>
              <a:rPr lang="pt-BR" sz="1900" dirty="0">
                <a:latin typeface="Times New Roman" panose="02020603050405020304" pitchFamily="18" charset="0"/>
                <a:cs typeface="Times New Roman" panose="02020603050405020304" pitchFamily="18" charset="0"/>
              </a:rPr>
              <a:t>;</a:t>
            </a:r>
          </a:p>
          <a:p>
            <a:pPr marL="114300" indent="0" algn="just">
              <a:buNone/>
            </a:pPr>
            <a:r>
              <a:rPr lang="pt-BR" sz="1900" dirty="0">
                <a:latin typeface="Times New Roman" panose="02020603050405020304" pitchFamily="18" charset="0"/>
                <a:cs typeface="Times New Roman" panose="02020603050405020304" pitchFamily="18" charset="0"/>
              </a:rPr>
              <a:t>b) </a:t>
            </a:r>
            <a:r>
              <a:rPr lang="pt-BR" sz="1900" b="1" dirty="0">
                <a:latin typeface="Times New Roman" panose="02020603050405020304" pitchFamily="18" charset="0"/>
                <a:cs typeface="Times New Roman" panose="02020603050405020304" pitchFamily="18" charset="0"/>
              </a:rPr>
              <a:t>fundamentação da contratação</a:t>
            </a:r>
            <a:r>
              <a:rPr lang="pt-BR" sz="1900" dirty="0">
                <a:latin typeface="Times New Roman" panose="02020603050405020304" pitchFamily="18" charset="0"/>
                <a:cs typeface="Times New Roman" panose="02020603050405020304" pitchFamily="18" charset="0"/>
              </a:rPr>
              <a:t>, que consiste na </a:t>
            </a:r>
            <a:r>
              <a:rPr lang="pt-BR" sz="1900" b="1" dirty="0">
                <a:latin typeface="Times New Roman" panose="02020603050405020304" pitchFamily="18" charset="0"/>
                <a:cs typeface="Times New Roman" panose="02020603050405020304" pitchFamily="18" charset="0"/>
              </a:rPr>
              <a:t>referência aos estudos técnicos </a:t>
            </a:r>
            <a:r>
              <a:rPr lang="pt-BR" sz="1900" dirty="0">
                <a:latin typeface="Times New Roman" panose="02020603050405020304" pitchFamily="18" charset="0"/>
                <a:cs typeface="Times New Roman" panose="02020603050405020304" pitchFamily="18" charset="0"/>
              </a:rPr>
              <a:t>preliminares correspondentes ou, quando não for possível divulgar esses estudos, no extrato das partes que não contiverem informações sigilosas;</a:t>
            </a:r>
          </a:p>
          <a:p>
            <a:pPr marL="114300" indent="0" algn="just">
              <a:buNone/>
            </a:pPr>
            <a:r>
              <a:rPr lang="pt-BR" sz="1900" dirty="0">
                <a:latin typeface="Times New Roman" panose="02020603050405020304" pitchFamily="18" charset="0"/>
                <a:cs typeface="Times New Roman" panose="02020603050405020304" pitchFamily="18" charset="0"/>
              </a:rPr>
              <a:t>c) </a:t>
            </a:r>
            <a:r>
              <a:rPr lang="pt-BR" sz="1900" b="1" dirty="0">
                <a:latin typeface="Times New Roman" panose="02020603050405020304" pitchFamily="18" charset="0"/>
                <a:cs typeface="Times New Roman" panose="02020603050405020304" pitchFamily="18" charset="0"/>
              </a:rPr>
              <a:t>descrição da solução </a:t>
            </a:r>
            <a:r>
              <a:rPr lang="pt-BR" sz="1900" dirty="0">
                <a:latin typeface="Times New Roman" panose="02020603050405020304" pitchFamily="18" charset="0"/>
                <a:cs typeface="Times New Roman" panose="02020603050405020304" pitchFamily="18" charset="0"/>
              </a:rPr>
              <a:t>como um todo, considerado todo o ciclo de vida do objeto;</a:t>
            </a:r>
          </a:p>
          <a:p>
            <a:pPr marL="114300" indent="0" algn="just">
              <a:buNone/>
            </a:pPr>
            <a:r>
              <a:rPr lang="pt-BR" sz="1900" dirty="0">
                <a:latin typeface="Times New Roman" panose="02020603050405020304" pitchFamily="18" charset="0"/>
                <a:cs typeface="Times New Roman" panose="02020603050405020304" pitchFamily="18" charset="0"/>
              </a:rPr>
              <a:t>d) </a:t>
            </a:r>
            <a:r>
              <a:rPr lang="pt-BR" sz="1900" b="1" dirty="0">
                <a:latin typeface="Times New Roman" panose="02020603050405020304" pitchFamily="18" charset="0"/>
                <a:cs typeface="Times New Roman" panose="02020603050405020304" pitchFamily="18" charset="0"/>
              </a:rPr>
              <a:t>requisitos da contratação</a:t>
            </a:r>
            <a:r>
              <a:rPr lang="pt-BR" sz="1900" dirty="0">
                <a:latin typeface="Times New Roman" panose="02020603050405020304" pitchFamily="18" charset="0"/>
                <a:cs typeface="Times New Roman" panose="02020603050405020304" pitchFamily="18" charset="0"/>
              </a:rPr>
              <a:t>;</a:t>
            </a:r>
          </a:p>
          <a:p>
            <a:pPr marL="114300" indent="0" algn="just">
              <a:buNone/>
            </a:pPr>
            <a:r>
              <a:rPr lang="pt-BR" sz="1900" dirty="0">
                <a:latin typeface="Times New Roman" panose="02020603050405020304" pitchFamily="18" charset="0"/>
                <a:cs typeface="Times New Roman" panose="02020603050405020304" pitchFamily="18" charset="0"/>
              </a:rPr>
              <a:t>e) </a:t>
            </a:r>
            <a:r>
              <a:rPr lang="pt-BR" sz="1900" b="1" dirty="0">
                <a:latin typeface="Times New Roman" panose="02020603050405020304" pitchFamily="18" charset="0"/>
                <a:cs typeface="Times New Roman" panose="02020603050405020304" pitchFamily="18" charset="0"/>
              </a:rPr>
              <a:t>modelo de execução do objeto</a:t>
            </a:r>
            <a:r>
              <a:rPr lang="pt-BR" sz="1900" dirty="0">
                <a:latin typeface="Times New Roman" panose="02020603050405020304" pitchFamily="18" charset="0"/>
                <a:cs typeface="Times New Roman" panose="02020603050405020304" pitchFamily="18" charset="0"/>
              </a:rPr>
              <a:t>, que consiste na definição de como o contrato deverá produzir os resultados pretendidos desde o seu início até o seu encerramento;</a:t>
            </a:r>
          </a:p>
        </p:txBody>
      </p:sp>
      <p:pic>
        <p:nvPicPr>
          <p:cNvPr id="4" name="Picture 6">
            <a:extLst>
              <a:ext uri="{FF2B5EF4-FFF2-40B4-BE49-F238E27FC236}">
                <a16:creationId xmlns:a16="http://schemas.microsoft.com/office/drawing/2014/main" id="{A66C0919-4EFF-4F13-A4D3-BD1A2A9D4851}"/>
              </a:ext>
            </a:extLst>
          </p:cNvPr>
          <p:cNvPicPr>
            <a:picLocks noChangeAspect="1" noChangeArrowheads="1"/>
          </p:cNvPicPr>
          <p:nvPr/>
        </p:nvPicPr>
        <p:blipFill>
          <a:blip r:embed="rId2"/>
          <a:srcRect/>
          <a:stretch>
            <a:fillRect/>
          </a:stretch>
        </p:blipFill>
        <p:spPr bwMode="auto">
          <a:xfrm>
            <a:off x="7429930" y="279474"/>
            <a:ext cx="1206070" cy="470925"/>
          </a:xfrm>
          <a:prstGeom prst="rect">
            <a:avLst/>
          </a:prstGeom>
          <a:noFill/>
          <a:ln>
            <a:noFill/>
          </a:ln>
          <a:effectLst/>
        </p:spPr>
      </p:pic>
    </p:spTree>
    <p:extLst>
      <p:ext uri="{BB962C8B-B14F-4D97-AF65-F5344CB8AC3E}">
        <p14:creationId xmlns:p14="http://schemas.microsoft.com/office/powerpoint/2010/main" val="14219338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0C37D9-ABBA-A4A7-B93B-F383989C0A42}"/>
              </a:ext>
            </a:extLst>
          </p:cNvPr>
          <p:cNvSpPr>
            <a:spLocks noGrp="1"/>
          </p:cNvSpPr>
          <p:nvPr>
            <p:ph type="ctrTitle"/>
          </p:nvPr>
        </p:nvSpPr>
        <p:spPr>
          <a:xfrm>
            <a:off x="2336800" y="190500"/>
            <a:ext cx="5496988" cy="448841"/>
          </a:xfrm>
        </p:spPr>
        <p:txBody>
          <a:bodyPr>
            <a:normAutofit fontScale="90000"/>
          </a:bodyPr>
          <a:lstStyle/>
          <a:p>
            <a:pPr marL="792419" lvl="1" indent="-396210" algn="just">
              <a:buFont typeface="Wingdings" panose="05000000000000000000" pitchFamily="2" charset="2"/>
              <a:buChar char="Ø"/>
              <a:tabLst>
                <a:tab pos="1326201" algn="l"/>
              </a:tabLst>
            </a:pPr>
            <a:r>
              <a:rPr lang="pt-BR" sz="3000" dirty="0">
                <a:latin typeface="Times New Roman" panose="02020603050405020304" pitchFamily="18" charset="0"/>
                <a:ea typeface="Calibri" panose="020F0502020204030204" pitchFamily="34" charset="0"/>
              </a:rPr>
              <a:t>O TR e a Lei</a:t>
            </a:r>
          </a:p>
        </p:txBody>
      </p:sp>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372534" y="825500"/>
            <a:ext cx="8398933" cy="4308872"/>
          </a:xfrm>
          <a:prstGeom prst="rect">
            <a:avLst/>
          </a:prstGeom>
        </p:spPr>
        <p:txBody>
          <a:bodyPr lIns="79242" tIns="39621" rIns="79242" bIns="39621">
            <a:normAutofit fontScale="92500"/>
          </a:bodyPr>
          <a:lstStyle/>
          <a:p>
            <a:pPr marL="114300" indent="0" algn="just">
              <a:buNone/>
            </a:pPr>
            <a:r>
              <a:rPr lang="pt-BR" sz="2100" dirty="0">
                <a:latin typeface="Times New Roman" panose="02020603050405020304" pitchFamily="18" charset="0"/>
                <a:cs typeface="Times New Roman" panose="02020603050405020304" pitchFamily="18" charset="0"/>
              </a:rPr>
              <a:t>f) </a:t>
            </a:r>
            <a:r>
              <a:rPr lang="pt-BR" sz="2100" b="1" dirty="0">
                <a:latin typeface="Times New Roman" panose="02020603050405020304" pitchFamily="18" charset="0"/>
                <a:cs typeface="Times New Roman" panose="02020603050405020304" pitchFamily="18" charset="0"/>
              </a:rPr>
              <a:t>modelo de gestão do contrato</a:t>
            </a:r>
            <a:r>
              <a:rPr lang="pt-BR" sz="2100" dirty="0">
                <a:latin typeface="Times New Roman" panose="02020603050405020304" pitchFamily="18" charset="0"/>
                <a:cs typeface="Times New Roman" panose="02020603050405020304" pitchFamily="18" charset="0"/>
              </a:rPr>
              <a:t>, que descreve como a execução do objeto será acompanhada e fiscalizada pelo órgão ou entidade;</a:t>
            </a:r>
          </a:p>
          <a:p>
            <a:pPr algn="just"/>
            <a:endParaRPr lang="pt-BR" sz="2100" dirty="0">
              <a:latin typeface="Times New Roman" panose="02020603050405020304" pitchFamily="18" charset="0"/>
              <a:cs typeface="Times New Roman" panose="02020603050405020304" pitchFamily="18" charset="0"/>
            </a:endParaRPr>
          </a:p>
          <a:p>
            <a:pPr marL="114300" indent="0" algn="just">
              <a:buNone/>
            </a:pPr>
            <a:r>
              <a:rPr lang="pt-BR" sz="2100" dirty="0">
                <a:latin typeface="Times New Roman" panose="02020603050405020304" pitchFamily="18" charset="0"/>
                <a:cs typeface="Times New Roman" panose="02020603050405020304" pitchFamily="18" charset="0"/>
              </a:rPr>
              <a:t>g) </a:t>
            </a:r>
            <a:r>
              <a:rPr lang="pt-BR" sz="2100" b="1" dirty="0">
                <a:latin typeface="Times New Roman" panose="02020603050405020304" pitchFamily="18" charset="0"/>
                <a:cs typeface="Times New Roman" panose="02020603050405020304" pitchFamily="18" charset="0"/>
              </a:rPr>
              <a:t>critérios de medição e de pagamento</a:t>
            </a:r>
            <a:r>
              <a:rPr lang="pt-BR" sz="2100" dirty="0">
                <a:latin typeface="Times New Roman" panose="02020603050405020304" pitchFamily="18" charset="0"/>
                <a:cs typeface="Times New Roman" panose="02020603050405020304" pitchFamily="18" charset="0"/>
              </a:rPr>
              <a:t>;</a:t>
            </a:r>
          </a:p>
          <a:p>
            <a:pPr algn="just"/>
            <a:endParaRPr lang="pt-BR" sz="2100" dirty="0">
              <a:latin typeface="Times New Roman" panose="02020603050405020304" pitchFamily="18" charset="0"/>
              <a:cs typeface="Times New Roman" panose="02020603050405020304" pitchFamily="18" charset="0"/>
            </a:endParaRPr>
          </a:p>
          <a:p>
            <a:pPr marL="114300" indent="0" algn="just">
              <a:buNone/>
            </a:pPr>
            <a:r>
              <a:rPr lang="pt-BR" sz="2100" dirty="0">
                <a:latin typeface="Times New Roman" panose="02020603050405020304" pitchFamily="18" charset="0"/>
                <a:cs typeface="Times New Roman" panose="02020603050405020304" pitchFamily="18" charset="0"/>
              </a:rPr>
              <a:t>h) forma e </a:t>
            </a:r>
            <a:r>
              <a:rPr lang="pt-BR" sz="2100" b="1" dirty="0">
                <a:latin typeface="Times New Roman" panose="02020603050405020304" pitchFamily="18" charset="0"/>
                <a:cs typeface="Times New Roman" panose="02020603050405020304" pitchFamily="18" charset="0"/>
              </a:rPr>
              <a:t>critérios de seleção </a:t>
            </a:r>
            <a:r>
              <a:rPr lang="pt-BR" sz="2100" dirty="0">
                <a:latin typeface="Times New Roman" panose="02020603050405020304" pitchFamily="18" charset="0"/>
                <a:cs typeface="Times New Roman" panose="02020603050405020304" pitchFamily="18" charset="0"/>
              </a:rPr>
              <a:t>do fornecedor;</a:t>
            </a:r>
          </a:p>
          <a:p>
            <a:pPr algn="just"/>
            <a:endParaRPr lang="pt-BR" sz="2100" dirty="0">
              <a:latin typeface="Times New Roman" panose="02020603050405020304" pitchFamily="18" charset="0"/>
              <a:cs typeface="Times New Roman" panose="02020603050405020304" pitchFamily="18" charset="0"/>
            </a:endParaRPr>
          </a:p>
          <a:p>
            <a:pPr marL="445736" indent="-445736" algn="just">
              <a:buAutoNum type="romanLcParenR"/>
            </a:pPr>
            <a:r>
              <a:rPr lang="pt-BR" sz="2100" b="1" dirty="0">
                <a:latin typeface="Times New Roman" panose="02020603050405020304" pitchFamily="18" charset="0"/>
                <a:cs typeface="Times New Roman" panose="02020603050405020304" pitchFamily="18" charset="0"/>
              </a:rPr>
              <a:t>estimativas do valor da contratação</a:t>
            </a:r>
            <a:r>
              <a:rPr lang="pt-BR" sz="2100" dirty="0">
                <a:latin typeface="Times New Roman" panose="02020603050405020304" pitchFamily="18" charset="0"/>
                <a:cs typeface="Times New Roman" panose="02020603050405020304" pitchFamily="18" charset="0"/>
              </a:rPr>
              <a:t>, acompanhadas dos preços unitários referenciais, das memórias de cálculo e dos documentos que lhe dão suporte, com os parâmetros utilizados para a obtenção dos preços e para os respectivos cálculos, que devem constar de documento separado e classificado;</a:t>
            </a:r>
          </a:p>
          <a:p>
            <a:pPr marL="445736" indent="-445736" algn="just">
              <a:buAutoNum type="romanLcParenR"/>
            </a:pPr>
            <a:endParaRPr lang="pt-BR" sz="2100" dirty="0">
              <a:latin typeface="Times New Roman" panose="02020603050405020304" pitchFamily="18" charset="0"/>
              <a:cs typeface="Times New Roman" panose="02020603050405020304" pitchFamily="18" charset="0"/>
            </a:endParaRPr>
          </a:p>
          <a:p>
            <a:pPr marL="114300" indent="0" algn="just">
              <a:buNone/>
            </a:pPr>
            <a:r>
              <a:rPr lang="pt-BR" sz="2100" dirty="0">
                <a:latin typeface="Times New Roman" panose="02020603050405020304" pitchFamily="18" charset="0"/>
                <a:cs typeface="Times New Roman" panose="02020603050405020304" pitchFamily="18" charset="0"/>
              </a:rPr>
              <a:t>j) </a:t>
            </a:r>
            <a:r>
              <a:rPr lang="pt-BR" sz="2100" b="1" dirty="0">
                <a:latin typeface="Times New Roman" panose="02020603050405020304" pitchFamily="18" charset="0"/>
                <a:cs typeface="Times New Roman" panose="02020603050405020304" pitchFamily="18" charset="0"/>
              </a:rPr>
              <a:t>adequação orçamentária</a:t>
            </a:r>
            <a:r>
              <a:rPr lang="pt-BR" sz="2100" dirty="0">
                <a:latin typeface="Times New Roman" panose="02020603050405020304" pitchFamily="18" charset="0"/>
                <a:cs typeface="Times New Roman" panose="02020603050405020304" pitchFamily="18" charset="0"/>
              </a:rPr>
              <a:t>;</a:t>
            </a:r>
          </a:p>
        </p:txBody>
      </p:sp>
      <p:pic>
        <p:nvPicPr>
          <p:cNvPr id="4" name="Picture 6">
            <a:extLst>
              <a:ext uri="{FF2B5EF4-FFF2-40B4-BE49-F238E27FC236}">
                <a16:creationId xmlns:a16="http://schemas.microsoft.com/office/drawing/2014/main" id="{22263892-D2BD-43BD-BF3B-061AD3397CEA}"/>
              </a:ext>
            </a:extLst>
          </p:cNvPr>
          <p:cNvPicPr>
            <a:picLocks noChangeAspect="1" noChangeArrowheads="1"/>
          </p:cNvPicPr>
          <p:nvPr/>
        </p:nvPicPr>
        <p:blipFill>
          <a:blip r:embed="rId2"/>
          <a:srcRect/>
          <a:stretch>
            <a:fillRect/>
          </a:stretch>
        </p:blipFill>
        <p:spPr bwMode="auto">
          <a:xfrm>
            <a:off x="7534475" y="261496"/>
            <a:ext cx="1206070" cy="470925"/>
          </a:xfrm>
          <a:prstGeom prst="rect">
            <a:avLst/>
          </a:prstGeom>
          <a:noFill/>
          <a:ln>
            <a:noFill/>
          </a:ln>
          <a:effectLst/>
        </p:spPr>
      </p:pic>
    </p:spTree>
    <p:extLst>
      <p:ext uri="{BB962C8B-B14F-4D97-AF65-F5344CB8AC3E}">
        <p14:creationId xmlns:p14="http://schemas.microsoft.com/office/powerpoint/2010/main" val="7030655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0C37D9-ABBA-A4A7-B93B-F383989C0A42}"/>
              </a:ext>
            </a:extLst>
          </p:cNvPr>
          <p:cNvSpPr>
            <a:spLocks noGrp="1"/>
          </p:cNvSpPr>
          <p:nvPr>
            <p:ph type="ctrTitle"/>
          </p:nvPr>
        </p:nvSpPr>
        <p:spPr>
          <a:xfrm>
            <a:off x="2336800" y="190500"/>
            <a:ext cx="5496988" cy="448841"/>
          </a:xfrm>
        </p:spPr>
        <p:txBody>
          <a:bodyPr>
            <a:normAutofit fontScale="90000"/>
          </a:bodyPr>
          <a:lstStyle/>
          <a:p>
            <a:pPr marL="792419" lvl="1" indent="-396210" algn="just">
              <a:buFont typeface="Wingdings" panose="05000000000000000000" pitchFamily="2" charset="2"/>
              <a:buChar char="Ø"/>
              <a:tabLst>
                <a:tab pos="1326201" algn="l"/>
              </a:tabLst>
            </a:pPr>
            <a:r>
              <a:rPr lang="pt-BR" sz="3000" dirty="0">
                <a:latin typeface="Times New Roman" panose="02020603050405020304" pitchFamily="18" charset="0"/>
                <a:ea typeface="Calibri" panose="020F0502020204030204" pitchFamily="34" charset="0"/>
              </a:rPr>
              <a:t>O TR e a Lei</a:t>
            </a:r>
          </a:p>
        </p:txBody>
      </p:sp>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372534" y="825500"/>
            <a:ext cx="8398933" cy="4488408"/>
          </a:xfrm>
          <a:prstGeom prst="rect">
            <a:avLst/>
          </a:prstGeom>
        </p:spPr>
        <p:txBody>
          <a:bodyPr lIns="79242" tIns="39621" rIns="79242" bIns="39621">
            <a:normAutofit fontScale="92500"/>
          </a:bodyPr>
          <a:lstStyle/>
          <a:p>
            <a:pPr marL="114300" indent="0" algn="just">
              <a:buNone/>
            </a:pPr>
            <a:r>
              <a:rPr lang="pt-BR" sz="2200" dirty="0">
                <a:latin typeface="Times New Roman" panose="02020603050405020304" pitchFamily="18" charset="0"/>
                <a:cs typeface="Times New Roman" panose="02020603050405020304" pitchFamily="18" charset="0"/>
              </a:rPr>
              <a:t>Art. 40 ...</a:t>
            </a:r>
          </a:p>
          <a:p>
            <a:pPr marL="114300" indent="0" algn="just">
              <a:buNone/>
            </a:pPr>
            <a:r>
              <a:rPr lang="pt-BR" sz="2200" dirty="0">
                <a:latin typeface="Times New Roman" panose="02020603050405020304" pitchFamily="18" charset="0"/>
                <a:cs typeface="Times New Roman" panose="02020603050405020304" pitchFamily="18" charset="0"/>
              </a:rPr>
              <a:t>§ 1º O termo de referência deverá conter os elementos previstos no </a:t>
            </a:r>
            <a:r>
              <a:rPr lang="pt-BR" sz="2200" dirty="0">
                <a:latin typeface="Times New Roman" panose="02020603050405020304" pitchFamily="18" charset="0"/>
                <a:cs typeface="Times New Roman" panose="02020603050405020304" pitchFamily="18" charset="0"/>
                <a:hlinkClick r:id="rId2"/>
              </a:rPr>
              <a:t>inciso XXIII do </a:t>
            </a:r>
            <a:r>
              <a:rPr lang="pt-BR" sz="2200" b="1" dirty="0">
                <a:latin typeface="Times New Roman" panose="02020603050405020304" pitchFamily="18" charset="0"/>
                <a:cs typeface="Times New Roman" panose="02020603050405020304" pitchFamily="18" charset="0"/>
                <a:hlinkClick r:id="rId2"/>
              </a:rPr>
              <a:t>caput</a:t>
            </a:r>
            <a:r>
              <a:rPr lang="pt-BR" sz="2200" dirty="0">
                <a:latin typeface="Times New Roman" panose="02020603050405020304" pitchFamily="18" charset="0"/>
                <a:cs typeface="Times New Roman" panose="02020603050405020304" pitchFamily="18" charset="0"/>
                <a:hlinkClick r:id="rId2"/>
              </a:rPr>
              <a:t> do art. 6º desta Lei</a:t>
            </a:r>
            <a:r>
              <a:rPr lang="pt-BR" sz="2200" dirty="0">
                <a:latin typeface="Times New Roman" panose="02020603050405020304" pitchFamily="18" charset="0"/>
                <a:cs typeface="Times New Roman" panose="02020603050405020304" pitchFamily="18" charset="0"/>
              </a:rPr>
              <a:t>, além das seguintes informações:</a:t>
            </a:r>
          </a:p>
          <a:p>
            <a:pPr algn="just"/>
            <a:endParaRPr lang="pt-BR" sz="2200" dirty="0">
              <a:latin typeface="Times New Roman" panose="02020603050405020304" pitchFamily="18" charset="0"/>
              <a:cs typeface="Times New Roman" panose="02020603050405020304" pitchFamily="18" charset="0"/>
            </a:endParaRPr>
          </a:p>
          <a:p>
            <a:pPr marL="114300" indent="0" algn="just">
              <a:buNone/>
            </a:pPr>
            <a:r>
              <a:rPr lang="pt-BR" sz="2200" dirty="0">
                <a:latin typeface="Times New Roman" panose="02020603050405020304" pitchFamily="18" charset="0"/>
                <a:cs typeface="Times New Roman" panose="02020603050405020304" pitchFamily="18" charset="0"/>
              </a:rPr>
              <a:t>I - especificação do produto, preferencialmente conforme catálogo eletrônico de padronização, observados os requisitos de qualidade, rendimento, compatibilidade, durabilidade e segurança;</a:t>
            </a:r>
          </a:p>
          <a:p>
            <a:pPr algn="just"/>
            <a:endParaRPr lang="pt-BR" sz="2200" dirty="0">
              <a:latin typeface="Times New Roman" panose="02020603050405020304" pitchFamily="18" charset="0"/>
              <a:cs typeface="Times New Roman" panose="02020603050405020304" pitchFamily="18" charset="0"/>
            </a:endParaRPr>
          </a:p>
          <a:p>
            <a:pPr marL="114300" indent="0" algn="just">
              <a:buNone/>
            </a:pPr>
            <a:r>
              <a:rPr lang="pt-BR" sz="2200" dirty="0">
                <a:latin typeface="Times New Roman" panose="02020603050405020304" pitchFamily="18" charset="0"/>
                <a:cs typeface="Times New Roman" panose="02020603050405020304" pitchFamily="18" charset="0"/>
              </a:rPr>
              <a:t>II - indicação dos locais de entrega dos produtos e das regras para recebimentos provisório e definitivo, quando for o caso;</a:t>
            </a:r>
          </a:p>
          <a:p>
            <a:pPr algn="just"/>
            <a:endParaRPr lang="pt-BR" sz="2200" dirty="0">
              <a:latin typeface="Times New Roman" panose="02020603050405020304" pitchFamily="18" charset="0"/>
              <a:cs typeface="Times New Roman" panose="02020603050405020304" pitchFamily="18" charset="0"/>
            </a:endParaRPr>
          </a:p>
          <a:p>
            <a:pPr marL="114300" indent="0" algn="just">
              <a:buNone/>
            </a:pPr>
            <a:r>
              <a:rPr lang="pt-BR" sz="2200" dirty="0">
                <a:latin typeface="Times New Roman" panose="02020603050405020304" pitchFamily="18" charset="0"/>
                <a:cs typeface="Times New Roman" panose="02020603050405020304" pitchFamily="18" charset="0"/>
              </a:rPr>
              <a:t>III - especificação da garantia exigida e das condições de manutenção e assistência técnica, quando for o caso.</a:t>
            </a:r>
          </a:p>
        </p:txBody>
      </p:sp>
      <p:pic>
        <p:nvPicPr>
          <p:cNvPr id="4" name="Picture 6">
            <a:extLst>
              <a:ext uri="{FF2B5EF4-FFF2-40B4-BE49-F238E27FC236}">
                <a16:creationId xmlns:a16="http://schemas.microsoft.com/office/drawing/2014/main" id="{6EB3E082-E6DD-498A-9E0A-C16FAA9E2959}"/>
              </a:ext>
            </a:extLst>
          </p:cNvPr>
          <p:cNvPicPr>
            <a:picLocks noChangeAspect="1" noChangeArrowheads="1"/>
          </p:cNvPicPr>
          <p:nvPr/>
        </p:nvPicPr>
        <p:blipFill>
          <a:blip r:embed="rId3"/>
          <a:srcRect/>
          <a:stretch>
            <a:fillRect/>
          </a:stretch>
        </p:blipFill>
        <p:spPr bwMode="auto">
          <a:xfrm>
            <a:off x="7230753" y="261496"/>
            <a:ext cx="1206070" cy="470925"/>
          </a:xfrm>
          <a:prstGeom prst="rect">
            <a:avLst/>
          </a:prstGeom>
          <a:noFill/>
          <a:ln>
            <a:noFill/>
          </a:ln>
          <a:effectLst/>
        </p:spPr>
      </p:pic>
    </p:spTree>
    <p:extLst>
      <p:ext uri="{BB962C8B-B14F-4D97-AF65-F5344CB8AC3E}">
        <p14:creationId xmlns:p14="http://schemas.microsoft.com/office/powerpoint/2010/main" val="21685441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1E82CD-D0E6-DDF9-FB7C-F1954852421C}"/>
              </a:ext>
            </a:extLst>
          </p:cNvPr>
          <p:cNvSpPr>
            <a:spLocks noGrp="1"/>
          </p:cNvSpPr>
          <p:nvPr>
            <p:ph type="ctrTitle"/>
          </p:nvPr>
        </p:nvSpPr>
        <p:spPr>
          <a:xfrm>
            <a:off x="1320800" y="1143001"/>
            <a:ext cx="7382933" cy="410369"/>
          </a:xfrm>
        </p:spPr>
        <p:txBody>
          <a:bodyPr>
            <a:normAutofit fontScale="90000"/>
          </a:bodyPr>
          <a:lstStyle/>
          <a:p>
            <a:pPr marL="396210" indent="-396210" algn="just">
              <a:buFont typeface="Wingdings" panose="05000000000000000000" pitchFamily="2" charset="2"/>
              <a:buChar char="Ø"/>
            </a:pPr>
            <a:r>
              <a:rPr lang="pt-BR" sz="2800" dirty="0">
                <a:latin typeface="Josefin Sans" pitchFamily="2" charset="0"/>
                <a:ea typeface="Calibri" panose="020F0502020204030204" pitchFamily="34" charset="0"/>
              </a:rPr>
              <a:t>(não) Obrigatoriedade – compreendendo</a:t>
            </a:r>
            <a:endParaRPr lang="pt-BR" dirty="0"/>
          </a:p>
        </p:txBody>
      </p:sp>
      <p:sp>
        <p:nvSpPr>
          <p:cNvPr id="3" name="CaixaDeTexto 2">
            <a:extLst>
              <a:ext uri="{FF2B5EF4-FFF2-40B4-BE49-F238E27FC236}">
                <a16:creationId xmlns:a16="http://schemas.microsoft.com/office/drawing/2014/main" id="{A67635E4-9963-4A90-9F52-0026C97EB6D5}"/>
              </a:ext>
            </a:extLst>
          </p:cNvPr>
          <p:cNvSpPr txBox="1"/>
          <p:nvPr/>
        </p:nvSpPr>
        <p:spPr>
          <a:xfrm>
            <a:off x="4301067" y="1905000"/>
            <a:ext cx="3725333" cy="2111341"/>
          </a:xfrm>
          <a:prstGeom prst="rect">
            <a:avLst/>
          </a:prstGeom>
          <a:noFill/>
        </p:spPr>
        <p:txBody>
          <a:bodyPr wrap="square" lIns="79242" tIns="39621" rIns="79242" bIns="39621" rtlCol="0">
            <a:spAutoFit/>
          </a:bodyPr>
          <a:lstStyle/>
          <a:p>
            <a:pPr marL="247631" indent="-247631">
              <a:buFont typeface="Arial" panose="020B0604020202020204" pitchFamily="34" charset="0"/>
              <a:buChar char="•"/>
            </a:pPr>
            <a:r>
              <a:rPr lang="pt-BR" sz="2200" dirty="0">
                <a:latin typeface="Times New Roman" panose="02020603050405020304" pitchFamily="18" charset="0"/>
                <a:cs typeface="Times New Roman" panose="02020603050405020304" pitchFamily="18" charset="0"/>
              </a:rPr>
              <a:t>Em regra, necessário;</a:t>
            </a:r>
          </a:p>
          <a:p>
            <a:pPr marL="247631" indent="-247631">
              <a:buFont typeface="Arial" panose="020B0604020202020204" pitchFamily="34" charset="0"/>
              <a:buChar char="•"/>
            </a:pPr>
            <a:endParaRPr lang="pt-BR" sz="2200" dirty="0">
              <a:latin typeface="Times New Roman" panose="02020603050405020304" pitchFamily="18" charset="0"/>
              <a:cs typeface="Times New Roman" panose="02020603050405020304" pitchFamily="18" charset="0"/>
            </a:endParaRPr>
          </a:p>
          <a:p>
            <a:pPr marL="247631" indent="-247631">
              <a:buFont typeface="Arial" panose="020B0604020202020204" pitchFamily="34" charset="0"/>
              <a:buChar char="•"/>
            </a:pPr>
            <a:endParaRPr lang="pt-BR" sz="2200" dirty="0">
              <a:latin typeface="Times New Roman" panose="02020603050405020304" pitchFamily="18" charset="0"/>
              <a:cs typeface="Times New Roman" panose="02020603050405020304" pitchFamily="18" charset="0"/>
            </a:endParaRPr>
          </a:p>
          <a:p>
            <a:pPr marL="247631" indent="-247631" algn="just">
              <a:buFont typeface="Arial" panose="020B0604020202020204" pitchFamily="34" charset="0"/>
              <a:buChar char="•"/>
            </a:pPr>
            <a:r>
              <a:rPr lang="pt-BR" sz="2200" dirty="0">
                <a:latin typeface="Times New Roman" panose="02020603050405020304" pitchFamily="18" charset="0"/>
                <a:cs typeface="Times New Roman" panose="02020603050405020304" pitchFamily="18" charset="0"/>
              </a:rPr>
              <a:t>Tanto em compras diretas [art. 72, II] como em licitações [art. 18, II].</a:t>
            </a:r>
          </a:p>
        </p:txBody>
      </p:sp>
      <p:pic>
        <p:nvPicPr>
          <p:cNvPr id="4" name="Picture 6">
            <a:extLst>
              <a:ext uri="{FF2B5EF4-FFF2-40B4-BE49-F238E27FC236}">
                <a16:creationId xmlns:a16="http://schemas.microsoft.com/office/drawing/2014/main" id="{77781771-377A-40B2-9CB9-92222776FD98}"/>
              </a:ext>
            </a:extLst>
          </p:cNvPr>
          <p:cNvPicPr>
            <a:picLocks noChangeAspect="1" noChangeArrowheads="1"/>
          </p:cNvPicPr>
          <p:nvPr/>
        </p:nvPicPr>
        <p:blipFill>
          <a:blip r:embed="rId2"/>
          <a:srcRect/>
          <a:stretch>
            <a:fillRect/>
          </a:stretch>
        </p:blipFill>
        <p:spPr bwMode="auto">
          <a:xfrm>
            <a:off x="717765" y="4826000"/>
            <a:ext cx="1206070" cy="470925"/>
          </a:xfrm>
          <a:prstGeom prst="rect">
            <a:avLst/>
          </a:prstGeom>
          <a:noFill/>
          <a:ln>
            <a:noFill/>
          </a:ln>
          <a:effectLst/>
        </p:spPr>
      </p:pic>
    </p:spTree>
    <p:extLst>
      <p:ext uri="{BB962C8B-B14F-4D97-AF65-F5344CB8AC3E}">
        <p14:creationId xmlns:p14="http://schemas.microsoft.com/office/powerpoint/2010/main" val="21325782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0C37D9-ABBA-A4A7-B93B-F383989C0A42}"/>
              </a:ext>
            </a:extLst>
          </p:cNvPr>
          <p:cNvSpPr>
            <a:spLocks noGrp="1"/>
          </p:cNvSpPr>
          <p:nvPr>
            <p:ph type="ctrTitle"/>
          </p:nvPr>
        </p:nvSpPr>
        <p:spPr>
          <a:xfrm>
            <a:off x="2336800" y="190500"/>
            <a:ext cx="5496988" cy="448841"/>
          </a:xfrm>
        </p:spPr>
        <p:txBody>
          <a:bodyPr>
            <a:normAutofit fontScale="90000"/>
          </a:bodyPr>
          <a:lstStyle/>
          <a:p>
            <a:pPr marL="792419" lvl="1" indent="-396210" algn="just">
              <a:buFont typeface="Wingdings" panose="05000000000000000000" pitchFamily="2" charset="2"/>
              <a:buChar char="Ø"/>
              <a:tabLst>
                <a:tab pos="1326201" algn="l"/>
              </a:tabLst>
            </a:pPr>
            <a:r>
              <a:rPr lang="pt-BR" sz="3000" dirty="0">
                <a:latin typeface="Times New Roman" panose="02020603050405020304" pitchFamily="18" charset="0"/>
                <a:ea typeface="Calibri" panose="020F0502020204030204" pitchFamily="34" charset="0"/>
              </a:rPr>
              <a:t>O anteprojeto e a Lei</a:t>
            </a:r>
          </a:p>
        </p:txBody>
      </p:sp>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372534" y="639341"/>
            <a:ext cx="8398933" cy="4873129"/>
          </a:xfrm>
          <a:prstGeom prst="rect">
            <a:avLst/>
          </a:prstGeom>
        </p:spPr>
        <p:txBody>
          <a:bodyPr lIns="79242" tIns="39621" rIns="79242" bIns="39621">
            <a:normAutofit fontScale="92500" lnSpcReduction="10000"/>
          </a:bodyPr>
          <a:lstStyle/>
          <a:p>
            <a:pPr marL="114300" indent="0" algn="just">
              <a:buNone/>
            </a:pPr>
            <a:r>
              <a:rPr lang="pt-BR" sz="1700" dirty="0">
                <a:latin typeface="Times New Roman" panose="02020603050405020304" pitchFamily="18" charset="0"/>
                <a:cs typeface="Times New Roman" panose="02020603050405020304" pitchFamily="18" charset="0"/>
              </a:rPr>
              <a:t>Art. 6º...</a:t>
            </a:r>
          </a:p>
          <a:p>
            <a:pPr marL="114300" indent="0" algn="just">
              <a:buNone/>
            </a:pPr>
            <a:r>
              <a:rPr lang="pt-BR" sz="1700" dirty="0">
                <a:latin typeface="Times New Roman" panose="02020603050405020304" pitchFamily="18" charset="0"/>
                <a:cs typeface="Times New Roman" panose="02020603050405020304" pitchFamily="18" charset="0"/>
              </a:rPr>
              <a:t>XIV - </a:t>
            </a:r>
            <a:r>
              <a:rPr lang="pt-BR" sz="1700" b="1" dirty="0">
                <a:latin typeface="Times New Roman" panose="02020603050405020304" pitchFamily="18" charset="0"/>
                <a:cs typeface="Times New Roman" panose="02020603050405020304" pitchFamily="18" charset="0"/>
              </a:rPr>
              <a:t>anteprojeto</a:t>
            </a:r>
            <a:r>
              <a:rPr lang="pt-BR" sz="1700" dirty="0">
                <a:latin typeface="Times New Roman" panose="02020603050405020304" pitchFamily="18" charset="0"/>
                <a:cs typeface="Times New Roman" panose="02020603050405020304" pitchFamily="18" charset="0"/>
              </a:rPr>
              <a:t>: </a:t>
            </a:r>
            <a:r>
              <a:rPr lang="pt-BR" sz="1700" b="1" dirty="0">
                <a:latin typeface="Times New Roman" panose="02020603050405020304" pitchFamily="18" charset="0"/>
                <a:cs typeface="Times New Roman" panose="02020603050405020304" pitchFamily="18" charset="0"/>
              </a:rPr>
              <a:t>peça técnica com todos os subsídios necessários à elaboração do projeto básico</a:t>
            </a:r>
            <a:r>
              <a:rPr lang="pt-BR" sz="1700" dirty="0">
                <a:latin typeface="Times New Roman" panose="02020603050405020304" pitchFamily="18" charset="0"/>
                <a:cs typeface="Times New Roman" panose="02020603050405020304" pitchFamily="18" charset="0"/>
              </a:rPr>
              <a:t>, que deve conter, no mínimo, os seguintes elementos:</a:t>
            </a:r>
          </a:p>
          <a:p>
            <a:pPr algn="just"/>
            <a:endParaRPr lang="pt-BR" sz="1700" dirty="0">
              <a:latin typeface="Times New Roman" panose="02020603050405020304" pitchFamily="18" charset="0"/>
              <a:cs typeface="Times New Roman" panose="02020603050405020304" pitchFamily="18" charset="0"/>
            </a:endParaRPr>
          </a:p>
          <a:p>
            <a:pPr marL="114300" indent="0" algn="just">
              <a:buNone/>
            </a:pPr>
            <a:r>
              <a:rPr lang="pt-BR" sz="1700" dirty="0">
                <a:latin typeface="Times New Roman" panose="02020603050405020304" pitchFamily="18" charset="0"/>
                <a:cs typeface="Times New Roman" panose="02020603050405020304" pitchFamily="18" charset="0"/>
              </a:rPr>
              <a:t>a) demonstração e justificativa do programa de necessidades, avaliação de demanda do público-alvo, motivação técnico-econômico-social do empreendimento, visão global dos investimentos e definições relacionadas ao nível de serviço desejado;</a:t>
            </a:r>
          </a:p>
          <a:p>
            <a:pPr marL="114300" indent="0" algn="just">
              <a:buNone/>
            </a:pPr>
            <a:r>
              <a:rPr lang="pt-BR" sz="1700" dirty="0">
                <a:latin typeface="Times New Roman" panose="02020603050405020304" pitchFamily="18" charset="0"/>
                <a:cs typeface="Times New Roman" panose="02020603050405020304" pitchFamily="18" charset="0"/>
              </a:rPr>
              <a:t>b) condições de solidez, de segurança e de durabilidade;</a:t>
            </a:r>
          </a:p>
          <a:p>
            <a:pPr marL="114300" indent="0" algn="just">
              <a:buNone/>
            </a:pPr>
            <a:r>
              <a:rPr lang="pt-BR" sz="1700" dirty="0">
                <a:latin typeface="Times New Roman" panose="02020603050405020304" pitchFamily="18" charset="0"/>
                <a:cs typeface="Times New Roman" panose="02020603050405020304" pitchFamily="18" charset="0"/>
              </a:rPr>
              <a:t>c) prazo de entrega;</a:t>
            </a:r>
          </a:p>
          <a:p>
            <a:pPr marL="114300" indent="0" algn="just">
              <a:buNone/>
            </a:pPr>
            <a:r>
              <a:rPr lang="pt-BR" sz="1700" dirty="0">
                <a:latin typeface="Times New Roman" panose="02020603050405020304" pitchFamily="18" charset="0"/>
                <a:cs typeface="Times New Roman" panose="02020603050405020304" pitchFamily="18" charset="0"/>
              </a:rPr>
              <a:t>d) estética do projeto arquitetônico, traçado geométrico e/ou projeto da área de influência, quando cabível;</a:t>
            </a:r>
          </a:p>
          <a:p>
            <a:pPr marL="114300" indent="0" algn="just">
              <a:buNone/>
            </a:pPr>
            <a:r>
              <a:rPr lang="pt-BR" sz="1700" dirty="0">
                <a:latin typeface="Times New Roman" panose="02020603050405020304" pitchFamily="18" charset="0"/>
                <a:cs typeface="Times New Roman" panose="02020603050405020304" pitchFamily="18" charset="0"/>
              </a:rPr>
              <a:t>e) parâmetros de adequação ao interesse público, de economia na utilização, de facilidade na execução, de impacto ambiental e de acessibilidade;</a:t>
            </a:r>
          </a:p>
          <a:p>
            <a:pPr marL="114300" indent="0" algn="just">
              <a:buNone/>
            </a:pPr>
            <a:r>
              <a:rPr lang="pt-BR" sz="1700" dirty="0">
                <a:latin typeface="Times New Roman" panose="02020603050405020304" pitchFamily="18" charset="0"/>
                <a:cs typeface="Times New Roman" panose="02020603050405020304" pitchFamily="18" charset="0"/>
              </a:rPr>
              <a:t>f) proposta de concepção da obra ou do serviço de engenharia;</a:t>
            </a:r>
          </a:p>
          <a:p>
            <a:pPr marL="114300" indent="0" algn="just">
              <a:buNone/>
            </a:pPr>
            <a:r>
              <a:rPr lang="pt-BR" sz="1700" dirty="0">
                <a:latin typeface="Times New Roman" panose="02020603050405020304" pitchFamily="18" charset="0"/>
                <a:cs typeface="Times New Roman" panose="02020603050405020304" pitchFamily="18" charset="0"/>
              </a:rPr>
              <a:t>g) projetos anteriores ou estudos preliminares que embasaram a concepção proposta;</a:t>
            </a:r>
          </a:p>
          <a:p>
            <a:pPr marL="114300" indent="0" algn="just">
              <a:buNone/>
            </a:pPr>
            <a:r>
              <a:rPr lang="pt-BR" sz="1700" dirty="0">
                <a:latin typeface="Times New Roman" panose="02020603050405020304" pitchFamily="18" charset="0"/>
                <a:cs typeface="Times New Roman" panose="02020603050405020304" pitchFamily="18" charset="0"/>
              </a:rPr>
              <a:t>h) levantamento topográfico e cadastral;</a:t>
            </a:r>
          </a:p>
          <a:p>
            <a:pPr marL="114300" indent="0" algn="just">
              <a:buNone/>
            </a:pPr>
            <a:r>
              <a:rPr lang="pt-BR" sz="1700" dirty="0">
                <a:latin typeface="Times New Roman" panose="02020603050405020304" pitchFamily="18" charset="0"/>
                <a:cs typeface="Times New Roman" panose="02020603050405020304" pitchFamily="18" charset="0"/>
              </a:rPr>
              <a:t>i) pareceres de sondagem;</a:t>
            </a:r>
          </a:p>
          <a:p>
            <a:pPr marL="114300" indent="0" algn="just">
              <a:buNone/>
            </a:pPr>
            <a:r>
              <a:rPr lang="pt-BR" sz="1700" dirty="0">
                <a:latin typeface="Times New Roman" panose="02020603050405020304" pitchFamily="18" charset="0"/>
                <a:cs typeface="Times New Roman" panose="02020603050405020304" pitchFamily="18" charset="0"/>
              </a:rPr>
              <a:t>j) memorial descritivo dos elementos da edificação, dos componentes construtivos e dos materiais de construção, de forma a estabelecer padrões mínimos para a contratação;</a:t>
            </a:r>
          </a:p>
        </p:txBody>
      </p:sp>
      <p:pic>
        <p:nvPicPr>
          <p:cNvPr id="4" name="Picture 6">
            <a:extLst>
              <a:ext uri="{FF2B5EF4-FFF2-40B4-BE49-F238E27FC236}">
                <a16:creationId xmlns:a16="http://schemas.microsoft.com/office/drawing/2014/main" id="{38C022D8-01AD-4548-AC5B-197698DCA2C2}"/>
              </a:ext>
            </a:extLst>
          </p:cNvPr>
          <p:cNvPicPr>
            <a:picLocks noChangeAspect="1" noChangeArrowheads="1"/>
          </p:cNvPicPr>
          <p:nvPr/>
        </p:nvPicPr>
        <p:blipFill>
          <a:blip r:embed="rId2"/>
          <a:srcRect/>
          <a:stretch>
            <a:fillRect/>
          </a:stretch>
        </p:blipFill>
        <p:spPr bwMode="auto">
          <a:xfrm>
            <a:off x="7565397" y="224617"/>
            <a:ext cx="1206070" cy="470925"/>
          </a:xfrm>
          <a:prstGeom prst="rect">
            <a:avLst/>
          </a:prstGeom>
          <a:noFill/>
          <a:ln>
            <a:noFill/>
          </a:ln>
          <a:effectLst/>
        </p:spPr>
      </p:pic>
    </p:spTree>
    <p:extLst>
      <p:ext uri="{BB962C8B-B14F-4D97-AF65-F5344CB8AC3E}">
        <p14:creationId xmlns:p14="http://schemas.microsoft.com/office/powerpoint/2010/main" val="1451193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0" name="Título 1"/>
          <p:cNvSpPr>
            <a:spLocks noGrp="1"/>
          </p:cNvSpPr>
          <p:nvPr>
            <p:ph type="title"/>
          </p:nvPr>
        </p:nvSpPr>
        <p:spPr>
          <a:xfrm>
            <a:off x="846666" y="432274"/>
            <a:ext cx="7450667" cy="4039568"/>
          </a:xfrm>
        </p:spPr>
        <p:txBody>
          <a:bodyPr>
            <a:normAutofit fontScale="90000"/>
          </a:bodyPr>
          <a:lstStyle/>
          <a:p>
            <a:pPr marL="326791">
              <a:spcBef>
                <a:spcPts val="58"/>
              </a:spcBef>
              <a:tabLst>
                <a:tab pos="454543" algn="l"/>
              </a:tabLst>
            </a:pPr>
            <a:br>
              <a:rPr lang="pt-BR" sz="3000" spc="-3" dirty="0">
                <a:latin typeface="Times New Roman" panose="02020603050405020304" pitchFamily="18" charset="0"/>
                <a:cs typeface="Times New Roman" panose="02020603050405020304" pitchFamily="18" charset="0"/>
              </a:rPr>
            </a:br>
            <a:r>
              <a:rPr lang="pt-BR" sz="3000" b="1" spc="-3" dirty="0">
                <a:latin typeface="Times New Roman" panose="02020603050405020304" pitchFamily="18" charset="0"/>
                <a:cs typeface="Times New Roman" panose="02020603050405020304" pitchFamily="18" charset="0"/>
              </a:rPr>
              <a:t>ASPECTOS PREPONDERANTES</a:t>
            </a:r>
            <a:br>
              <a:rPr lang="pt-BR" sz="3000" spc="-3" dirty="0">
                <a:latin typeface="Times New Roman" panose="02020603050405020304" pitchFamily="18" charset="0"/>
                <a:cs typeface="Times New Roman" panose="02020603050405020304" pitchFamily="18" charset="0"/>
              </a:rPr>
            </a:br>
            <a:br>
              <a:rPr lang="pt-BR" sz="3000" spc="-3" dirty="0">
                <a:latin typeface="Times New Roman" panose="02020603050405020304" pitchFamily="18" charset="0"/>
                <a:cs typeface="Times New Roman" panose="02020603050405020304" pitchFamily="18" charset="0"/>
              </a:rPr>
            </a:br>
            <a:r>
              <a:rPr lang="pt-BR" sz="3000" spc="-3" dirty="0">
                <a:latin typeface="Times New Roman" panose="02020603050405020304" pitchFamily="18" charset="0"/>
                <a:cs typeface="Times New Roman" panose="02020603050405020304" pitchFamily="18" charset="0"/>
              </a:rPr>
              <a:t>- Fortificação técnica dos atores da licitação</a:t>
            </a:r>
            <a:br>
              <a:rPr lang="pt-BR" sz="3000" spc="-3" dirty="0">
                <a:latin typeface="Times New Roman" panose="02020603050405020304" pitchFamily="18" charset="0"/>
                <a:cs typeface="Times New Roman" panose="02020603050405020304" pitchFamily="18" charset="0"/>
              </a:rPr>
            </a:br>
            <a:br>
              <a:rPr lang="pt-BR" sz="3000" spc="-3" dirty="0">
                <a:latin typeface="Times New Roman" panose="02020603050405020304" pitchFamily="18" charset="0"/>
                <a:cs typeface="Times New Roman" panose="02020603050405020304" pitchFamily="18" charset="0"/>
              </a:rPr>
            </a:br>
            <a:r>
              <a:rPr lang="pt-BR" sz="3000" spc="-3" dirty="0">
                <a:latin typeface="Times New Roman" panose="02020603050405020304" pitchFamily="18" charset="0"/>
                <a:cs typeface="Times New Roman" panose="02020603050405020304" pitchFamily="18" charset="0"/>
              </a:rPr>
              <a:t>- Reflexão obrigatória das necessidades;</a:t>
            </a:r>
            <a:br>
              <a:rPr lang="pt-BR" sz="3000" spc="-3" dirty="0">
                <a:latin typeface="Times New Roman" panose="02020603050405020304" pitchFamily="18" charset="0"/>
                <a:cs typeface="Times New Roman" panose="02020603050405020304" pitchFamily="18" charset="0"/>
              </a:rPr>
            </a:br>
            <a:br>
              <a:rPr lang="pt-BR" sz="3000" spc="-3" dirty="0">
                <a:latin typeface="Times New Roman" panose="02020603050405020304" pitchFamily="18" charset="0"/>
                <a:cs typeface="Times New Roman" panose="02020603050405020304" pitchFamily="18" charset="0"/>
              </a:rPr>
            </a:br>
            <a:r>
              <a:rPr lang="pt-BR" sz="3000" spc="-3" dirty="0">
                <a:latin typeface="Times New Roman" panose="02020603050405020304" pitchFamily="18" charset="0"/>
                <a:cs typeface="Times New Roman" panose="02020603050405020304" pitchFamily="18" charset="0"/>
              </a:rPr>
              <a:t>- Uso da tecnologia;</a:t>
            </a:r>
            <a:br>
              <a:rPr lang="pt-BR" sz="3000" spc="-3" dirty="0">
                <a:latin typeface="Times New Roman" panose="02020603050405020304" pitchFamily="18" charset="0"/>
                <a:cs typeface="Times New Roman" panose="02020603050405020304" pitchFamily="18" charset="0"/>
              </a:rPr>
            </a:br>
            <a:br>
              <a:rPr lang="pt-BR" sz="3000" spc="-3" dirty="0">
                <a:latin typeface="Times New Roman" panose="02020603050405020304" pitchFamily="18" charset="0"/>
                <a:cs typeface="Times New Roman" panose="02020603050405020304" pitchFamily="18" charset="0"/>
              </a:rPr>
            </a:br>
            <a:r>
              <a:rPr lang="pt-BR" sz="3000" spc="-3" dirty="0">
                <a:latin typeface="Times New Roman" panose="02020603050405020304" pitchFamily="18" charset="0"/>
                <a:cs typeface="Times New Roman" panose="02020603050405020304" pitchFamily="18" charset="0"/>
              </a:rPr>
              <a:t>- Rito similar ao antigo pregão eletrônico;</a:t>
            </a:r>
            <a:br>
              <a:rPr lang="pt-BR" sz="3000" spc="-3" dirty="0">
                <a:latin typeface="Times New Roman" panose="02020603050405020304" pitchFamily="18" charset="0"/>
                <a:cs typeface="Times New Roman" panose="02020603050405020304" pitchFamily="18" charset="0"/>
              </a:rPr>
            </a:br>
            <a:br>
              <a:rPr lang="pt-BR" sz="3000" spc="-3" dirty="0">
                <a:latin typeface="Times New Roman" panose="02020603050405020304" pitchFamily="18" charset="0"/>
                <a:cs typeface="Times New Roman" panose="02020603050405020304" pitchFamily="18" charset="0"/>
              </a:rPr>
            </a:br>
            <a:r>
              <a:rPr lang="pt-BR" sz="3000" spc="-3" dirty="0">
                <a:latin typeface="Times New Roman" panose="02020603050405020304" pitchFamily="18" charset="0"/>
                <a:cs typeface="Times New Roman" panose="02020603050405020304" pitchFamily="18" charset="0"/>
              </a:rPr>
              <a:t>- Pregoeiro e AC </a:t>
            </a:r>
            <a:r>
              <a:rPr lang="pt-BR" sz="3000" spc="-3" dirty="0">
                <a:solidFill>
                  <a:srgbClr val="FF0000"/>
                </a:solidFill>
                <a:latin typeface="Times New Roman" panose="02020603050405020304" pitchFamily="18" charset="0"/>
                <a:cs typeface="Times New Roman" panose="02020603050405020304" pitchFamily="18" charset="0"/>
              </a:rPr>
              <a:t>x</a:t>
            </a:r>
            <a:r>
              <a:rPr lang="pt-BR" sz="3000" spc="-3" dirty="0">
                <a:latin typeface="Times New Roman" panose="02020603050405020304" pitchFamily="18" charset="0"/>
                <a:cs typeface="Times New Roman" panose="02020603050405020304" pitchFamily="18" charset="0"/>
              </a:rPr>
              <a:t> pregão e concorrência;</a:t>
            </a:r>
            <a:endParaRPr lang="pt-BR" sz="3000" dirty="0">
              <a:latin typeface="Times New Roman" panose="02020603050405020304" pitchFamily="18" charset="0"/>
              <a:cs typeface="Times New Roman" panose="02020603050405020304" pitchFamily="18" charset="0"/>
            </a:endParaRPr>
          </a:p>
        </p:txBody>
      </p:sp>
      <p:pic>
        <p:nvPicPr>
          <p:cNvPr id="3" name="Picture 6"/>
          <p:cNvPicPr>
            <a:picLocks noChangeAspect="1" noChangeArrowheads="1"/>
          </p:cNvPicPr>
          <p:nvPr/>
        </p:nvPicPr>
        <p:blipFill>
          <a:blip r:embed="rId2"/>
          <a:srcRect/>
          <a:stretch>
            <a:fillRect/>
          </a:stretch>
        </p:blipFill>
        <p:spPr bwMode="auto">
          <a:xfrm>
            <a:off x="7620000" y="236483"/>
            <a:ext cx="1078089" cy="391583"/>
          </a:xfrm>
          <a:prstGeom prst="rect">
            <a:avLst/>
          </a:prstGeom>
          <a:noFill/>
          <a:ln>
            <a:noFill/>
          </a:ln>
          <a:effectLst/>
        </p:spPr>
      </p:pic>
    </p:spTree>
    <p:extLst>
      <p:ext uri="{BB962C8B-B14F-4D97-AF65-F5344CB8AC3E}">
        <p14:creationId xmlns:p14="http://schemas.microsoft.com/office/powerpoint/2010/main" val="8285078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0C37D9-ABBA-A4A7-B93B-F383989C0A42}"/>
              </a:ext>
            </a:extLst>
          </p:cNvPr>
          <p:cNvSpPr>
            <a:spLocks noGrp="1"/>
          </p:cNvSpPr>
          <p:nvPr>
            <p:ph type="ctrTitle"/>
          </p:nvPr>
        </p:nvSpPr>
        <p:spPr>
          <a:xfrm>
            <a:off x="2194316" y="47481"/>
            <a:ext cx="5496988" cy="448841"/>
          </a:xfrm>
        </p:spPr>
        <p:txBody>
          <a:bodyPr>
            <a:normAutofit fontScale="90000"/>
          </a:bodyPr>
          <a:lstStyle/>
          <a:p>
            <a:pPr marL="792419" lvl="1" indent="-396210" algn="just">
              <a:buFont typeface="Wingdings" panose="05000000000000000000" pitchFamily="2" charset="2"/>
              <a:buChar char="Ø"/>
              <a:tabLst>
                <a:tab pos="1326201" algn="l"/>
              </a:tabLst>
            </a:pPr>
            <a:r>
              <a:rPr lang="pt-BR" sz="3000" dirty="0">
                <a:latin typeface="Times New Roman" panose="02020603050405020304" pitchFamily="18" charset="0"/>
                <a:ea typeface="Calibri" panose="020F0502020204030204" pitchFamily="34" charset="0"/>
              </a:rPr>
              <a:t>O projeto básico e a Lei</a:t>
            </a:r>
          </a:p>
        </p:txBody>
      </p:sp>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107504" y="841276"/>
            <a:ext cx="8928992" cy="5014193"/>
          </a:xfrm>
          <a:prstGeom prst="rect">
            <a:avLst/>
          </a:prstGeom>
        </p:spPr>
        <p:txBody>
          <a:bodyPr lIns="79242" tIns="39621" rIns="79242" bIns="39621">
            <a:normAutofit fontScale="92500" lnSpcReduction="10000"/>
          </a:bodyPr>
          <a:lstStyle/>
          <a:p>
            <a:pPr marL="114300" indent="0" algn="just">
              <a:buNone/>
            </a:pPr>
            <a:r>
              <a:rPr lang="pt-BR" sz="1500" dirty="0">
                <a:latin typeface="Times New Roman" panose="02020603050405020304" pitchFamily="18" charset="0"/>
                <a:cs typeface="Times New Roman" panose="02020603050405020304" pitchFamily="18" charset="0"/>
              </a:rPr>
              <a:t>Art. 6º...</a:t>
            </a:r>
          </a:p>
          <a:p>
            <a:pPr marL="114300" indent="0" algn="just">
              <a:buNone/>
            </a:pPr>
            <a:r>
              <a:rPr lang="pt-BR" sz="1500" dirty="0">
                <a:latin typeface="Times New Roman" panose="02020603050405020304" pitchFamily="18" charset="0"/>
                <a:cs typeface="Times New Roman" panose="02020603050405020304" pitchFamily="18" charset="0"/>
              </a:rPr>
              <a:t>XXV - </a:t>
            </a:r>
            <a:r>
              <a:rPr lang="pt-BR" sz="1500" b="1" dirty="0">
                <a:latin typeface="Times New Roman" panose="02020603050405020304" pitchFamily="18" charset="0"/>
                <a:cs typeface="Times New Roman" panose="02020603050405020304" pitchFamily="18" charset="0"/>
              </a:rPr>
              <a:t>projeto básico</a:t>
            </a:r>
            <a:r>
              <a:rPr lang="pt-BR" sz="1500" dirty="0">
                <a:latin typeface="Times New Roman" panose="02020603050405020304" pitchFamily="18" charset="0"/>
                <a:cs typeface="Times New Roman" panose="02020603050405020304" pitchFamily="18" charset="0"/>
              </a:rPr>
              <a:t>: </a:t>
            </a:r>
            <a:r>
              <a:rPr lang="pt-BR" sz="1500" b="1" dirty="0">
                <a:latin typeface="Times New Roman" panose="02020603050405020304" pitchFamily="18" charset="0"/>
                <a:cs typeface="Times New Roman" panose="02020603050405020304" pitchFamily="18" charset="0"/>
              </a:rPr>
              <a:t>conjunto de elementos necessários e suficientes, com nível de precisão adequado para definir e dimensionar a obra ou o serviço</a:t>
            </a:r>
            <a:r>
              <a:rPr lang="pt-BR" sz="1500" dirty="0">
                <a:latin typeface="Times New Roman" panose="02020603050405020304" pitchFamily="18" charset="0"/>
                <a:cs typeface="Times New Roman" panose="02020603050405020304" pitchFamily="18" charset="0"/>
              </a:rPr>
              <a:t>, ou o complexo de obras ou de serviços objeto da licitação, elaborado com base nas indicações dos estudos técnicos preliminares, que assegure a viabilidade técnica e o adequado tratamento do impacto ambiental do empreendimento e que possibilite a avaliação do custo da obra e a definição dos métodos e do prazo de execução, devendo conter os seguintes elementos:</a:t>
            </a:r>
          </a:p>
          <a:p>
            <a:pPr algn="just"/>
            <a:endParaRPr lang="pt-BR" sz="1500" dirty="0">
              <a:latin typeface="Times New Roman" panose="02020603050405020304" pitchFamily="18" charset="0"/>
              <a:cs typeface="Times New Roman" panose="02020603050405020304" pitchFamily="18" charset="0"/>
            </a:endParaRPr>
          </a:p>
          <a:p>
            <a:pPr marL="114300" indent="0" algn="just">
              <a:buNone/>
            </a:pPr>
            <a:r>
              <a:rPr lang="pt-BR" sz="1500" dirty="0">
                <a:latin typeface="Times New Roman" panose="02020603050405020304" pitchFamily="18" charset="0"/>
                <a:cs typeface="Times New Roman" panose="02020603050405020304" pitchFamily="18" charset="0"/>
              </a:rPr>
              <a:t>a) levantamentos topográficos e cadastrais, sondagens e ensaios geotécnicos, ensaios e análises laboratoriais, estudos socioambientais e demais dados e levantamentos necessários para execução da solução escolhida;</a:t>
            </a:r>
          </a:p>
          <a:p>
            <a:pPr marL="114300" indent="0" algn="just">
              <a:buNone/>
            </a:pPr>
            <a:r>
              <a:rPr lang="pt-BR" sz="1500" dirty="0">
                <a:latin typeface="Times New Roman" panose="02020603050405020304" pitchFamily="18" charset="0"/>
                <a:cs typeface="Times New Roman" panose="02020603050405020304" pitchFamily="18" charset="0"/>
              </a:rPr>
              <a:t>b) soluções técnicas globais e localizadas, suficientemente detalhadas, de forma a evitar, por ocasião da elaboração do projeto executivo e da realização das obras e montagem, a necessidade de reformulações ou variantes quanto à qualidade, ao preço e ao prazo inicialmente definidos;</a:t>
            </a:r>
          </a:p>
          <a:p>
            <a:pPr marL="114300" indent="0" algn="just">
              <a:buNone/>
            </a:pPr>
            <a:r>
              <a:rPr lang="pt-BR" sz="1500" dirty="0">
                <a:latin typeface="Times New Roman" panose="02020603050405020304" pitchFamily="18" charset="0"/>
                <a:cs typeface="Times New Roman" panose="02020603050405020304" pitchFamily="18" charset="0"/>
              </a:rPr>
              <a:t>c) identificação dos tipos de serviços a executar e dos materiais e equipamentos a incorporar à obra, bem como das suas especificações, de modo a assegurar os melhores resultados para o empreendimento e a segurança executiva na utilização do objeto, para os fins a que se destina, considerados os riscos e os perigos identificáveis, sem frustrar o caráter competitivo para a sua execução;</a:t>
            </a:r>
          </a:p>
          <a:p>
            <a:pPr marL="114300" indent="0" algn="just">
              <a:buNone/>
            </a:pPr>
            <a:r>
              <a:rPr lang="pt-BR" sz="1500" dirty="0">
                <a:latin typeface="Times New Roman" panose="02020603050405020304" pitchFamily="18" charset="0"/>
                <a:cs typeface="Times New Roman" panose="02020603050405020304" pitchFamily="18" charset="0"/>
              </a:rPr>
              <a:t>d) informações que possibilitem o estudo e a definição de métodos construtivos, de instalações provisórias e de condições organizacionais para a obra, sem frustrar o caráter competitivo para a sua execução;</a:t>
            </a:r>
          </a:p>
          <a:p>
            <a:pPr marL="114300" indent="0" algn="just">
              <a:buNone/>
            </a:pPr>
            <a:r>
              <a:rPr lang="pt-BR" sz="1500" dirty="0">
                <a:latin typeface="Times New Roman" panose="02020603050405020304" pitchFamily="18" charset="0"/>
                <a:cs typeface="Times New Roman" panose="02020603050405020304" pitchFamily="18" charset="0"/>
              </a:rPr>
              <a:t>e) subsídios para montagem do plano de licitação e gestão da obra, compreendidos a sua programação, a estratégia de suprimentos, as normas de fiscalização e outros dados necessários em cada caso;</a:t>
            </a:r>
          </a:p>
          <a:p>
            <a:pPr marL="114300" indent="0" algn="just">
              <a:buNone/>
            </a:pPr>
            <a:r>
              <a:rPr lang="pt-BR" sz="1500" dirty="0">
                <a:latin typeface="Times New Roman" panose="02020603050405020304" pitchFamily="18" charset="0"/>
                <a:cs typeface="Times New Roman" panose="02020603050405020304" pitchFamily="18" charset="0"/>
              </a:rPr>
              <a:t>f) orçamento detalhado do custo global da obra, fundamentado em quantitativos de serviços e fornecimentos propriamente avaliados, obrigatório exclusivamente para os regimes de execução previstos nos </a:t>
            </a:r>
            <a:r>
              <a:rPr lang="pt-BR" sz="1500" dirty="0">
                <a:latin typeface="Times New Roman" panose="02020603050405020304" pitchFamily="18" charset="0"/>
                <a:cs typeface="Times New Roman" panose="02020603050405020304" pitchFamily="18" charset="0"/>
                <a:hlinkClick r:id="rId2"/>
              </a:rPr>
              <a:t>incisos I, II, III, IV e VII do </a:t>
            </a:r>
            <a:r>
              <a:rPr lang="pt-BR" sz="1500" b="1" dirty="0">
                <a:latin typeface="Times New Roman" panose="02020603050405020304" pitchFamily="18" charset="0"/>
                <a:cs typeface="Times New Roman" panose="02020603050405020304" pitchFamily="18" charset="0"/>
                <a:hlinkClick r:id="rId2"/>
              </a:rPr>
              <a:t>caput</a:t>
            </a:r>
            <a:r>
              <a:rPr lang="pt-BR" sz="1500" dirty="0">
                <a:latin typeface="Times New Roman" panose="02020603050405020304" pitchFamily="18" charset="0"/>
                <a:cs typeface="Times New Roman" panose="02020603050405020304" pitchFamily="18" charset="0"/>
                <a:hlinkClick r:id="rId2"/>
              </a:rPr>
              <a:t> do art. 46 desta Lei</a:t>
            </a:r>
            <a:r>
              <a:rPr lang="pt-BR" sz="15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482363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323528" y="762000"/>
            <a:ext cx="8398933" cy="4539704"/>
          </a:xfrm>
          <a:prstGeom prst="rect">
            <a:avLst/>
          </a:prstGeom>
        </p:spPr>
        <p:txBody>
          <a:bodyPr lIns="79242" tIns="39621" rIns="79242" bIns="39621">
            <a:normAutofit lnSpcReduction="10000"/>
          </a:bodyPr>
          <a:lstStyle/>
          <a:p>
            <a:pPr marL="114300" indent="0" algn="just">
              <a:buNone/>
            </a:pPr>
            <a:r>
              <a:rPr lang="pt-BR" sz="2100" dirty="0">
                <a:latin typeface="Times New Roman" panose="02020603050405020304" pitchFamily="18" charset="0"/>
                <a:cs typeface="Times New Roman" panose="02020603050405020304" pitchFamily="18" charset="0"/>
              </a:rPr>
              <a:t>Art. 6º...</a:t>
            </a:r>
          </a:p>
          <a:p>
            <a:pPr marL="114300" indent="0" algn="just">
              <a:buNone/>
            </a:pPr>
            <a:r>
              <a:rPr lang="pt-BR" sz="2100" dirty="0">
                <a:latin typeface="Times New Roman" panose="02020603050405020304" pitchFamily="18" charset="0"/>
                <a:cs typeface="Times New Roman" panose="02020603050405020304" pitchFamily="18" charset="0"/>
              </a:rPr>
              <a:t>XXVI - </a:t>
            </a:r>
            <a:r>
              <a:rPr lang="pt-BR" sz="2100" b="1" dirty="0">
                <a:latin typeface="Times New Roman" panose="02020603050405020304" pitchFamily="18" charset="0"/>
                <a:cs typeface="Times New Roman" panose="02020603050405020304" pitchFamily="18" charset="0"/>
              </a:rPr>
              <a:t>projeto executivo: conjunto de elementos necessários e suficientes à execução completa da obra</a:t>
            </a:r>
            <a:r>
              <a:rPr lang="pt-BR" sz="2100" dirty="0">
                <a:latin typeface="Times New Roman" panose="02020603050405020304" pitchFamily="18" charset="0"/>
                <a:cs typeface="Times New Roman" panose="02020603050405020304" pitchFamily="18" charset="0"/>
              </a:rPr>
              <a:t>, com o detalhamento das soluções previstas no projeto básico, a identificação de serviços, de materiais e de equipamentos a serem incorporados à obra, bem como suas especificações técnicas, de acordo com as normas técnicas pertinentes;</a:t>
            </a:r>
          </a:p>
          <a:p>
            <a:pPr marL="114300" indent="0" algn="just">
              <a:buNone/>
            </a:pPr>
            <a:endParaRPr lang="pt-BR" sz="2100" dirty="0">
              <a:latin typeface="Times New Roman" panose="02020603050405020304" pitchFamily="18" charset="0"/>
              <a:cs typeface="Times New Roman" panose="02020603050405020304" pitchFamily="18" charset="0"/>
            </a:endParaRPr>
          </a:p>
          <a:p>
            <a:pPr marL="114300" indent="0" algn="just">
              <a:buNone/>
            </a:pPr>
            <a:r>
              <a:rPr lang="pt-BR" sz="2100" dirty="0">
                <a:latin typeface="Times New Roman" panose="02020603050405020304" pitchFamily="18" charset="0"/>
                <a:cs typeface="Times New Roman" panose="02020603050405020304" pitchFamily="18" charset="0"/>
              </a:rPr>
              <a:t>Art. 18. [...]</a:t>
            </a:r>
          </a:p>
          <a:p>
            <a:pPr marL="114300" indent="0" algn="just">
              <a:buNone/>
            </a:pPr>
            <a:r>
              <a:rPr lang="pt-BR" sz="2100" dirty="0">
                <a:latin typeface="Times New Roman" panose="02020603050405020304" pitchFamily="18" charset="0"/>
                <a:cs typeface="Times New Roman" panose="02020603050405020304" pitchFamily="18" charset="0"/>
              </a:rPr>
              <a:t>§ 3º Em se tratando de estudo técnico preliminar para contratação de obras e serviços comuns de engenharia, se </a:t>
            </a:r>
            <a:r>
              <a:rPr lang="pt-BR" sz="2100" b="1" dirty="0">
                <a:latin typeface="Times New Roman" panose="02020603050405020304" pitchFamily="18" charset="0"/>
                <a:cs typeface="Times New Roman" panose="02020603050405020304" pitchFamily="18" charset="0"/>
              </a:rPr>
              <a:t>demonstrada a inexistência de prejuízo </a:t>
            </a:r>
            <a:r>
              <a:rPr lang="pt-BR" sz="2100" dirty="0">
                <a:latin typeface="Times New Roman" panose="02020603050405020304" pitchFamily="18" charset="0"/>
                <a:cs typeface="Times New Roman" panose="02020603050405020304" pitchFamily="18" charset="0"/>
              </a:rPr>
              <a:t>para a aferição dos padrões de desempenho e qualidade almejados, </a:t>
            </a:r>
            <a:r>
              <a:rPr lang="pt-BR" sz="2100" b="1" dirty="0">
                <a:latin typeface="Times New Roman" panose="02020603050405020304" pitchFamily="18" charset="0"/>
                <a:cs typeface="Times New Roman" panose="02020603050405020304" pitchFamily="18" charset="0"/>
              </a:rPr>
              <a:t>a especificação do objeto poderá ser realizada apenas em termo de referência ou em projeto básico</a:t>
            </a:r>
            <a:r>
              <a:rPr lang="pt-BR" sz="2100" dirty="0">
                <a:latin typeface="Times New Roman" panose="02020603050405020304" pitchFamily="18" charset="0"/>
                <a:cs typeface="Times New Roman" panose="02020603050405020304" pitchFamily="18" charset="0"/>
              </a:rPr>
              <a:t>, dispensada a elaboração de projetos</a:t>
            </a:r>
          </a:p>
          <a:p>
            <a:pPr algn="just"/>
            <a:endParaRPr lang="pt-BR" sz="1600" dirty="0">
              <a:latin typeface="Times New Roman" panose="02020603050405020304" pitchFamily="18" charset="0"/>
              <a:cs typeface="Times New Roman" panose="02020603050405020304" pitchFamily="18" charset="0"/>
            </a:endParaRPr>
          </a:p>
        </p:txBody>
      </p:sp>
      <p:pic>
        <p:nvPicPr>
          <p:cNvPr id="4" name="Picture 6">
            <a:extLst>
              <a:ext uri="{FF2B5EF4-FFF2-40B4-BE49-F238E27FC236}">
                <a16:creationId xmlns:a16="http://schemas.microsoft.com/office/drawing/2014/main" id="{2638199C-CB4B-499A-A1CC-9C42DD415BAA}"/>
              </a:ext>
            </a:extLst>
          </p:cNvPr>
          <p:cNvPicPr>
            <a:picLocks noChangeAspect="1" noChangeArrowheads="1"/>
          </p:cNvPicPr>
          <p:nvPr/>
        </p:nvPicPr>
        <p:blipFill>
          <a:blip r:embed="rId2"/>
          <a:srcRect/>
          <a:stretch>
            <a:fillRect/>
          </a:stretch>
        </p:blipFill>
        <p:spPr bwMode="auto">
          <a:xfrm>
            <a:off x="7349067" y="291075"/>
            <a:ext cx="1206070" cy="470925"/>
          </a:xfrm>
          <a:prstGeom prst="rect">
            <a:avLst/>
          </a:prstGeom>
          <a:noFill/>
          <a:ln>
            <a:noFill/>
          </a:ln>
          <a:effectLst/>
        </p:spPr>
      </p:pic>
    </p:spTree>
    <p:extLst>
      <p:ext uri="{BB962C8B-B14F-4D97-AF65-F5344CB8AC3E}">
        <p14:creationId xmlns:p14="http://schemas.microsoft.com/office/powerpoint/2010/main" val="35782284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3BBE1141-F15D-D844-4A16-FE3E427787C3}"/>
              </a:ext>
            </a:extLst>
          </p:cNvPr>
          <p:cNvSpPr>
            <a:spLocks noGrp="1"/>
          </p:cNvSpPr>
          <p:nvPr>
            <p:ph type="subTitle" idx="4294967295"/>
          </p:nvPr>
        </p:nvSpPr>
        <p:spPr>
          <a:xfrm>
            <a:off x="372534" y="762001"/>
            <a:ext cx="8398933" cy="3319635"/>
          </a:xfrm>
          <a:prstGeom prst="rect">
            <a:avLst/>
          </a:prstGeom>
        </p:spPr>
        <p:txBody>
          <a:bodyPr lIns="79242" tIns="39621" rIns="79242" bIns="39621"/>
          <a:lstStyle/>
          <a:p>
            <a:pPr marL="114300" indent="0" algn="just">
              <a:buNone/>
            </a:pPr>
            <a:r>
              <a:rPr lang="pt-BR" sz="2400" dirty="0">
                <a:latin typeface="Times New Roman" pitchFamily="18" charset="0"/>
                <a:cs typeface="Times New Roman" panose="02020603050405020304" pitchFamily="18" charset="0"/>
              </a:rPr>
              <a:t>Art. 19 ...</a:t>
            </a:r>
          </a:p>
          <a:p>
            <a:pPr marL="114300" indent="0" algn="just">
              <a:buNone/>
            </a:pPr>
            <a:endParaRPr lang="pt-BR" sz="2400" dirty="0">
              <a:latin typeface="Times New Roman" pitchFamily="18" charset="0"/>
              <a:cs typeface="Times New Roman" panose="02020603050405020304" pitchFamily="18" charset="0"/>
            </a:endParaRPr>
          </a:p>
          <a:p>
            <a:pPr marL="114300" indent="0" algn="just">
              <a:buNone/>
            </a:pPr>
            <a:r>
              <a:rPr lang="pt-BR" sz="2400" dirty="0">
                <a:latin typeface="Times New Roman" pitchFamily="18" charset="0"/>
                <a:cs typeface="Times New Roman" panose="02020603050405020304" pitchFamily="18" charset="0"/>
              </a:rPr>
              <a:t>§ 3º Nas licitações de obras e serviços de engenharia e arquitetura, sempre que adequada ao objeto da licitação, será preferencialmente adotada a Modelagem da Informação da Construção (</a:t>
            </a:r>
            <a:r>
              <a:rPr lang="pt-BR" sz="2400" b="1" dirty="0" err="1">
                <a:latin typeface="Times New Roman" pitchFamily="18" charset="0"/>
                <a:cs typeface="Times New Roman" pitchFamily="18" charset="0"/>
              </a:rPr>
              <a:t>Building</a:t>
            </a:r>
            <a:r>
              <a:rPr lang="pt-BR" sz="2400" b="1" dirty="0">
                <a:latin typeface="Times New Roman" pitchFamily="18" charset="0"/>
                <a:cs typeface="Times New Roman" pitchFamily="18" charset="0"/>
              </a:rPr>
              <a:t> </a:t>
            </a:r>
            <a:r>
              <a:rPr lang="pt-BR" sz="2400" b="1" dirty="0" err="1">
                <a:latin typeface="Times New Roman" pitchFamily="18" charset="0"/>
                <a:cs typeface="Times New Roman" pitchFamily="18" charset="0"/>
              </a:rPr>
              <a:t>Information</a:t>
            </a:r>
            <a:r>
              <a:rPr lang="pt-BR" sz="2400" b="1" dirty="0">
                <a:latin typeface="Times New Roman" pitchFamily="18" charset="0"/>
                <a:cs typeface="Times New Roman" pitchFamily="18" charset="0"/>
              </a:rPr>
              <a:t> </a:t>
            </a:r>
            <a:r>
              <a:rPr lang="pt-BR" sz="2400" b="1" dirty="0" err="1">
                <a:latin typeface="Times New Roman" pitchFamily="18" charset="0"/>
                <a:cs typeface="Times New Roman" pitchFamily="18" charset="0"/>
              </a:rPr>
              <a:t>Modelling</a:t>
            </a:r>
            <a:r>
              <a:rPr lang="pt-BR" sz="2400" dirty="0">
                <a:latin typeface="Times New Roman" pitchFamily="18" charset="0"/>
                <a:cs typeface="Times New Roman" pitchFamily="18" charset="0"/>
              </a:rPr>
              <a:t> - BIM) ou tecnologias e processos integrados similares ou mais avançados que venham a substituí-la.</a:t>
            </a:r>
          </a:p>
        </p:txBody>
      </p:sp>
      <p:pic>
        <p:nvPicPr>
          <p:cNvPr id="4" name="Picture 6">
            <a:extLst>
              <a:ext uri="{FF2B5EF4-FFF2-40B4-BE49-F238E27FC236}">
                <a16:creationId xmlns:a16="http://schemas.microsoft.com/office/drawing/2014/main" id="{2638199C-CB4B-499A-A1CC-9C42DD415BAA}"/>
              </a:ext>
            </a:extLst>
          </p:cNvPr>
          <p:cNvPicPr>
            <a:picLocks noChangeAspect="1" noChangeArrowheads="1"/>
          </p:cNvPicPr>
          <p:nvPr/>
        </p:nvPicPr>
        <p:blipFill>
          <a:blip r:embed="rId2"/>
          <a:srcRect/>
          <a:stretch>
            <a:fillRect/>
          </a:stretch>
        </p:blipFill>
        <p:spPr bwMode="auto">
          <a:xfrm>
            <a:off x="7349067" y="291075"/>
            <a:ext cx="1206070" cy="470925"/>
          </a:xfrm>
          <a:prstGeom prst="rect">
            <a:avLst/>
          </a:prstGeom>
          <a:noFill/>
          <a:ln>
            <a:noFill/>
          </a:ln>
          <a:effectLst/>
        </p:spPr>
      </p:pic>
    </p:spTree>
    <p:extLst>
      <p:ext uri="{BB962C8B-B14F-4D97-AF65-F5344CB8AC3E}">
        <p14:creationId xmlns:p14="http://schemas.microsoft.com/office/powerpoint/2010/main" val="18965234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1524000" y="889000"/>
            <a:ext cx="5496988" cy="461665"/>
          </a:xfrm>
        </p:spPr>
        <p:txBody>
          <a:bodyPr>
            <a:normAutofit fontScale="90000"/>
          </a:bodyPr>
          <a:lstStyle/>
          <a:p>
            <a:pPr marL="495262" indent="-495262">
              <a:buFont typeface="Wingdings" panose="05000000000000000000" pitchFamily="2" charset="2"/>
              <a:buChar char="Ø"/>
            </a:pPr>
            <a:r>
              <a:rPr lang="pt-BR" sz="3100" dirty="0">
                <a:latin typeface="Josefin Sans" pitchFamily="2" charset="0"/>
                <a:ea typeface="Calibri" panose="020F0502020204030204" pitchFamily="34" charset="0"/>
              </a:rPr>
              <a:t>Responsáveis</a:t>
            </a:r>
            <a:endParaRPr lang="pt-BR" sz="3100" dirty="0">
              <a:latin typeface="Josefin Sans" pitchFamily="2" charset="0"/>
            </a:endParaRPr>
          </a:p>
        </p:txBody>
      </p:sp>
      <p:sp>
        <p:nvSpPr>
          <p:cNvPr id="3" name="Subtítulo 2">
            <a:extLst>
              <a:ext uri="{FF2B5EF4-FFF2-40B4-BE49-F238E27FC236}">
                <a16:creationId xmlns:a16="http://schemas.microsoft.com/office/drawing/2014/main" id="{377F284B-9D41-D9DD-95BD-728BC3A8FD1A}"/>
              </a:ext>
            </a:extLst>
          </p:cNvPr>
          <p:cNvSpPr>
            <a:spLocks noGrp="1"/>
          </p:cNvSpPr>
          <p:nvPr>
            <p:ph type="subTitle" idx="4294967295"/>
          </p:nvPr>
        </p:nvSpPr>
        <p:spPr>
          <a:xfrm>
            <a:off x="2123728" y="1443335"/>
            <a:ext cx="6552728" cy="3847207"/>
          </a:xfrm>
          <a:prstGeom prst="rect">
            <a:avLst/>
          </a:prstGeom>
        </p:spPr>
        <p:txBody>
          <a:bodyPr lIns="79242" tIns="39621" rIns="79242" bIns="39621"/>
          <a:lstStyle/>
          <a:p>
            <a:pPr marL="396210" indent="-396210" algn="just">
              <a:buFont typeface="Arial" panose="020B0604020202020204" pitchFamily="34" charset="0"/>
              <a:buChar char="•"/>
            </a:pPr>
            <a:r>
              <a:rPr lang="pt-BR" sz="2500" dirty="0">
                <a:latin typeface="Times New Roman" pitchFamily="18" charset="0"/>
                <a:cs typeface="Times New Roman" pitchFamily="18" charset="0"/>
              </a:rPr>
              <a:t>Setor requisitante e/ou técnico;</a:t>
            </a:r>
          </a:p>
          <a:p>
            <a:pPr marL="396210" indent="-396210" algn="just">
              <a:buFont typeface="Arial" panose="020B0604020202020204" pitchFamily="34" charset="0"/>
              <a:buChar char="•"/>
            </a:pPr>
            <a:endParaRPr lang="pt-BR" sz="2500" dirty="0">
              <a:latin typeface="Times New Roman" pitchFamily="18" charset="0"/>
              <a:cs typeface="Times New Roman" pitchFamily="18" charset="0"/>
            </a:endParaRPr>
          </a:p>
          <a:p>
            <a:pPr marL="396210" indent="-396210" algn="just">
              <a:buFont typeface="Arial" panose="020B0604020202020204" pitchFamily="34" charset="0"/>
              <a:buChar char="•"/>
            </a:pPr>
            <a:endParaRPr lang="pt-BR" sz="2500" dirty="0">
              <a:latin typeface="Times New Roman" pitchFamily="18" charset="0"/>
              <a:cs typeface="Times New Roman" pitchFamily="18" charset="0"/>
            </a:endParaRPr>
          </a:p>
          <a:p>
            <a:pPr marL="396210" indent="-396210" algn="just">
              <a:buFont typeface="Arial" panose="020B0604020202020204" pitchFamily="34" charset="0"/>
              <a:buChar char="•"/>
            </a:pPr>
            <a:r>
              <a:rPr lang="pt-BR" sz="2500" dirty="0">
                <a:latin typeface="Times New Roman" pitchFamily="18" charset="0"/>
                <a:cs typeface="Times New Roman" pitchFamily="18" charset="0"/>
              </a:rPr>
              <a:t>Pode haver interlocução e ajustes com o Dep. Licitação;</a:t>
            </a:r>
          </a:p>
          <a:p>
            <a:pPr marL="396210" indent="-396210" algn="just">
              <a:buFont typeface="Arial" panose="020B0604020202020204" pitchFamily="34" charset="0"/>
              <a:buChar char="•"/>
            </a:pPr>
            <a:endParaRPr lang="pt-BR" sz="2500" dirty="0">
              <a:latin typeface="Times New Roman" pitchFamily="18" charset="0"/>
              <a:cs typeface="Times New Roman" pitchFamily="18" charset="0"/>
            </a:endParaRPr>
          </a:p>
          <a:p>
            <a:pPr marL="396210" indent="-396210" algn="just">
              <a:buFont typeface="Arial" panose="020B0604020202020204" pitchFamily="34" charset="0"/>
              <a:buChar char="•"/>
            </a:pPr>
            <a:endParaRPr lang="pt-BR" sz="2500" dirty="0">
              <a:latin typeface="Times New Roman" pitchFamily="18" charset="0"/>
              <a:cs typeface="Times New Roman" pitchFamily="18" charset="0"/>
            </a:endParaRPr>
          </a:p>
          <a:p>
            <a:pPr marL="396210" indent="-396210" algn="just">
              <a:buFont typeface="Arial" panose="020B0604020202020204" pitchFamily="34" charset="0"/>
              <a:buChar char="•"/>
            </a:pPr>
            <a:r>
              <a:rPr lang="pt-BR" sz="2500" dirty="0">
                <a:latin typeface="Times New Roman" pitchFamily="18" charset="0"/>
                <a:cs typeface="Times New Roman" pitchFamily="18" charset="0"/>
              </a:rPr>
              <a:t>Checklist de termo de referência.</a:t>
            </a:r>
          </a:p>
        </p:txBody>
      </p:sp>
      <p:sp>
        <p:nvSpPr>
          <p:cNvPr id="4" name="Retângulo 3">
            <a:extLst>
              <a:ext uri="{FF2B5EF4-FFF2-40B4-BE49-F238E27FC236}">
                <a16:creationId xmlns:a16="http://schemas.microsoft.com/office/drawing/2014/main" id="{F3E23E21-DDD4-4507-927A-7BF4E3C54A00}"/>
              </a:ext>
            </a:extLst>
          </p:cNvPr>
          <p:cNvSpPr/>
          <p:nvPr/>
        </p:nvSpPr>
        <p:spPr>
          <a:xfrm>
            <a:off x="6976533" y="3764864"/>
            <a:ext cx="1286933" cy="5715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79242" tIns="39621" rIns="79242" bIns="39621" rtlCol="0" anchor="ctr"/>
          <a:lstStyle/>
          <a:p>
            <a:pPr algn="ctr"/>
            <a:r>
              <a:rPr lang="pt-BR" sz="1900" dirty="0">
                <a:latin typeface="Times New Roman" panose="02020603050405020304" pitchFamily="18" charset="0"/>
                <a:cs typeface="Times New Roman" panose="02020603050405020304" pitchFamily="18" charset="0"/>
              </a:rPr>
              <a:t>MODELO GEPAM</a:t>
            </a:r>
          </a:p>
        </p:txBody>
      </p:sp>
      <p:pic>
        <p:nvPicPr>
          <p:cNvPr id="5" name="Picture 6">
            <a:extLst>
              <a:ext uri="{FF2B5EF4-FFF2-40B4-BE49-F238E27FC236}">
                <a16:creationId xmlns:a16="http://schemas.microsoft.com/office/drawing/2014/main" id="{00C3D0DA-BA8B-413B-B730-047B3160C488}"/>
              </a:ext>
            </a:extLst>
          </p:cNvPr>
          <p:cNvPicPr>
            <a:picLocks noChangeAspect="1" noChangeArrowheads="1"/>
          </p:cNvPicPr>
          <p:nvPr/>
        </p:nvPicPr>
        <p:blipFill>
          <a:blip r:embed="rId2"/>
          <a:srcRect/>
          <a:stretch>
            <a:fillRect/>
          </a:stretch>
        </p:blipFill>
        <p:spPr bwMode="auto">
          <a:xfrm>
            <a:off x="711201" y="4819617"/>
            <a:ext cx="1206070" cy="470925"/>
          </a:xfrm>
          <a:prstGeom prst="rect">
            <a:avLst/>
          </a:prstGeom>
          <a:noFill/>
          <a:ln>
            <a:noFill/>
          </a:ln>
          <a:effectLst/>
        </p:spPr>
      </p:pic>
    </p:spTree>
    <p:extLst>
      <p:ext uri="{BB962C8B-B14F-4D97-AF65-F5344CB8AC3E}">
        <p14:creationId xmlns:p14="http://schemas.microsoft.com/office/powerpoint/2010/main" val="15193090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3A3850-22DC-26B0-CE4B-2383C33B9088}"/>
              </a:ext>
            </a:extLst>
          </p:cNvPr>
          <p:cNvSpPr>
            <a:spLocks noGrp="1"/>
          </p:cNvSpPr>
          <p:nvPr>
            <p:ph type="ctrTitle"/>
          </p:nvPr>
        </p:nvSpPr>
        <p:spPr>
          <a:xfrm>
            <a:off x="1524000" y="889000"/>
            <a:ext cx="5496988" cy="461665"/>
          </a:xfrm>
        </p:spPr>
        <p:txBody>
          <a:bodyPr>
            <a:normAutofit fontScale="90000"/>
          </a:bodyPr>
          <a:lstStyle/>
          <a:p>
            <a:pPr marL="495262" indent="-495262">
              <a:buFont typeface="Wingdings" panose="05000000000000000000" pitchFamily="2" charset="2"/>
              <a:buChar char="Ø"/>
            </a:pPr>
            <a:r>
              <a:rPr lang="pt-BR" sz="3100" dirty="0">
                <a:latin typeface="Josefin Sans" pitchFamily="2" charset="0"/>
                <a:ea typeface="Calibri" panose="020F0502020204030204" pitchFamily="34" charset="0"/>
              </a:rPr>
              <a:t>Impactos práticos</a:t>
            </a:r>
            <a:endParaRPr lang="pt-BR" sz="3100" dirty="0">
              <a:latin typeface="Josefin Sans" pitchFamily="2" charset="0"/>
            </a:endParaRPr>
          </a:p>
        </p:txBody>
      </p:sp>
      <p:sp>
        <p:nvSpPr>
          <p:cNvPr id="3" name="Subtítulo 2">
            <a:extLst>
              <a:ext uri="{FF2B5EF4-FFF2-40B4-BE49-F238E27FC236}">
                <a16:creationId xmlns:a16="http://schemas.microsoft.com/office/drawing/2014/main" id="{377F284B-9D41-D9DD-95BD-728BC3A8FD1A}"/>
              </a:ext>
            </a:extLst>
          </p:cNvPr>
          <p:cNvSpPr>
            <a:spLocks noGrp="1"/>
          </p:cNvSpPr>
          <p:nvPr>
            <p:ph type="subTitle" idx="4294967295"/>
          </p:nvPr>
        </p:nvSpPr>
        <p:spPr>
          <a:xfrm>
            <a:off x="2699792" y="1598975"/>
            <a:ext cx="6048672" cy="3462487"/>
          </a:xfrm>
          <a:prstGeom prst="rect">
            <a:avLst/>
          </a:prstGeom>
        </p:spPr>
        <p:txBody>
          <a:bodyPr lIns="79242" tIns="39621" rIns="79242" bIns="39621">
            <a:normAutofit fontScale="92500" lnSpcReduction="10000"/>
          </a:bodyPr>
          <a:lstStyle/>
          <a:p>
            <a:pPr marL="396210" indent="-396210">
              <a:buFont typeface="Arial" panose="020B0604020202020204" pitchFamily="34" charset="0"/>
              <a:buChar char="•"/>
            </a:pPr>
            <a:r>
              <a:rPr lang="pt-BR" sz="2500" dirty="0">
                <a:latin typeface="Times New Roman" pitchFamily="18" charset="0"/>
                <a:cs typeface="Times New Roman" pitchFamily="18" charset="0"/>
              </a:rPr>
              <a:t>Municiado pelo ETP;</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lgn="just">
              <a:buFont typeface="Arial" panose="020B0604020202020204" pitchFamily="34" charset="0"/>
              <a:buChar char="•"/>
            </a:pPr>
            <a:r>
              <a:rPr lang="pt-BR" sz="2500" dirty="0">
                <a:latin typeface="Times New Roman" pitchFamily="18" charset="0"/>
                <a:cs typeface="Times New Roman" pitchFamily="18" charset="0"/>
              </a:rPr>
              <a:t>É peça técnica da licitação, especifica o objeto;</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buFont typeface="Arial" panose="020B0604020202020204" pitchFamily="34" charset="0"/>
              <a:buChar char="•"/>
            </a:pPr>
            <a:r>
              <a:rPr lang="pt-BR" sz="2500" dirty="0">
                <a:latin typeface="Times New Roman" pitchFamily="18" charset="0"/>
                <a:cs typeface="Times New Roman" pitchFamily="18" charset="0"/>
              </a:rPr>
              <a:t>Delineia o objeto e a sua qualidade</a:t>
            </a:r>
          </a:p>
          <a:p>
            <a:pPr marL="396210" indent="-396210">
              <a:buFont typeface="Arial" panose="020B0604020202020204" pitchFamily="34" charset="0"/>
              <a:buChar char="•"/>
            </a:pPr>
            <a:endParaRPr lang="pt-BR" sz="2500" dirty="0">
              <a:latin typeface="Times New Roman" pitchFamily="18" charset="0"/>
              <a:cs typeface="Times New Roman" pitchFamily="18" charset="0"/>
            </a:endParaRPr>
          </a:p>
          <a:p>
            <a:pPr marL="396210" indent="-396210">
              <a:buFont typeface="Arial" panose="020B0604020202020204" pitchFamily="34" charset="0"/>
              <a:buChar char="•"/>
            </a:pPr>
            <a:r>
              <a:rPr lang="pt-BR" sz="2500" dirty="0">
                <a:latin typeface="Times New Roman" pitchFamily="18" charset="0"/>
                <a:cs typeface="Times New Roman" pitchFamily="18" charset="0"/>
              </a:rPr>
              <a:t>As condições do Edital e  do contrato giram à sua volta</a:t>
            </a:r>
            <a:r>
              <a:rPr lang="pt-BR" dirty="0"/>
              <a:t>.</a:t>
            </a:r>
          </a:p>
        </p:txBody>
      </p:sp>
      <p:pic>
        <p:nvPicPr>
          <p:cNvPr id="4" name="Picture 6">
            <a:extLst>
              <a:ext uri="{FF2B5EF4-FFF2-40B4-BE49-F238E27FC236}">
                <a16:creationId xmlns:a16="http://schemas.microsoft.com/office/drawing/2014/main" id="{904FFEF2-0CF2-47E8-84F9-1029FBDC7790}"/>
              </a:ext>
            </a:extLst>
          </p:cNvPr>
          <p:cNvPicPr>
            <a:picLocks noChangeAspect="1" noChangeArrowheads="1"/>
          </p:cNvPicPr>
          <p:nvPr/>
        </p:nvPicPr>
        <p:blipFill>
          <a:blip r:embed="rId2"/>
          <a:srcRect/>
          <a:stretch>
            <a:fillRect/>
          </a:stretch>
        </p:blipFill>
        <p:spPr bwMode="auto">
          <a:xfrm>
            <a:off x="641994" y="4826000"/>
            <a:ext cx="1206070" cy="470925"/>
          </a:xfrm>
          <a:prstGeom prst="rect">
            <a:avLst/>
          </a:prstGeom>
          <a:noFill/>
          <a:ln>
            <a:noFill/>
          </a:ln>
          <a:effectLst/>
        </p:spPr>
      </p:pic>
    </p:spTree>
    <p:extLst>
      <p:ext uri="{BB962C8B-B14F-4D97-AF65-F5344CB8AC3E}">
        <p14:creationId xmlns:p14="http://schemas.microsoft.com/office/powerpoint/2010/main" val="363723136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401E8BBD-A2CF-019A-06A8-1CCF34A66774}"/>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76476258-D32F-66C9-6493-4897FBEAE58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7D0C9188-76D7-E7D0-CFCF-93B5473C1EAB}"/>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6569BB3F-8D0E-4001-A816-DC9195FDA56B}"/>
              </a:ext>
            </a:extLst>
          </p:cNvPr>
          <p:cNvSpPr txBox="1"/>
          <p:nvPr/>
        </p:nvSpPr>
        <p:spPr>
          <a:xfrm>
            <a:off x="683567" y="1019549"/>
            <a:ext cx="7272809" cy="707886"/>
          </a:xfrm>
          <a:prstGeom prst="rect">
            <a:avLst/>
          </a:prstGeom>
          <a:noFill/>
        </p:spPr>
        <p:txBody>
          <a:bodyPr wrap="square" rtlCol="0">
            <a:spAutoFit/>
          </a:bodyPr>
          <a:lstStyle/>
          <a:p>
            <a:pPr defTabSz="855878"/>
            <a:r>
              <a:rPr lang="pt-BR" sz="4000" b="1" dirty="0">
                <a:solidFill>
                  <a:srgbClr val="FF0000"/>
                </a:solidFill>
                <a:latin typeface="+mj-lt"/>
              </a:rPr>
              <a:t>07. </a:t>
            </a:r>
            <a:r>
              <a:rPr lang="pt-BR" sz="3200" b="1" dirty="0"/>
              <a:t>PESQUISA DE PREÇOS</a:t>
            </a:r>
            <a:endParaRPr lang="pt-BR" sz="4400" b="1" dirty="0">
              <a:solidFill>
                <a:srgbClr val="000000"/>
              </a:solidFill>
            </a:endParaRPr>
          </a:p>
        </p:txBody>
      </p:sp>
      <p:cxnSp>
        <p:nvCxnSpPr>
          <p:cNvPr id="6" name="Conector reto 5">
            <a:extLst>
              <a:ext uri="{FF2B5EF4-FFF2-40B4-BE49-F238E27FC236}">
                <a16:creationId xmlns:a16="http://schemas.microsoft.com/office/drawing/2014/main" id="{5462A6FE-AA69-87F8-D0A5-E8D551274FD5}"/>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2775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97BED04D-0782-D9F7-7F5F-457D55F4DF60}"/>
              </a:ext>
            </a:extLst>
          </p:cNvPr>
          <p:cNvSpPr>
            <a:spLocks noGrp="1"/>
          </p:cNvSpPr>
          <p:nvPr>
            <p:ph idx="1"/>
          </p:nvPr>
        </p:nvSpPr>
        <p:spPr>
          <a:xfrm>
            <a:off x="457200" y="1345332"/>
            <a:ext cx="8229600" cy="3771636"/>
          </a:xfrm>
        </p:spPr>
        <p:txBody>
          <a:bodyPr/>
          <a:lstStyle/>
          <a:p>
            <a:r>
              <a:rPr lang="pt-BR" dirty="0">
                <a:latin typeface="Josefin Sans" pitchFamily="2" charset="0"/>
                <a:ea typeface="Calibri" panose="020F0502020204030204" pitchFamily="34" charset="0"/>
              </a:rPr>
              <a:t>Art. 23, fontes de preços;</a:t>
            </a:r>
          </a:p>
          <a:p>
            <a:r>
              <a:rPr lang="pt-BR" kern="0" dirty="0">
                <a:latin typeface="Josefin Sans" pitchFamily="2" charset="0"/>
              </a:rPr>
              <a:t>Regulamentação local poderá tratar de modo específico;</a:t>
            </a:r>
          </a:p>
          <a:p>
            <a:r>
              <a:rPr lang="pt-BR" kern="0" dirty="0">
                <a:latin typeface="Josefin Sans" pitchFamily="2" charset="0"/>
              </a:rPr>
              <a:t>Modelos GEPAM [dispensa e licitação].</a:t>
            </a:r>
          </a:p>
          <a:p>
            <a:endParaRPr lang="pt-BR" dirty="0"/>
          </a:p>
        </p:txBody>
      </p:sp>
    </p:spTree>
    <p:extLst>
      <p:ext uri="{BB962C8B-B14F-4D97-AF65-F5344CB8AC3E}">
        <p14:creationId xmlns:p14="http://schemas.microsoft.com/office/powerpoint/2010/main" val="2531607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Diagrama&#10;&#10;O conteúdo gerado por IA pode estar incorreto.">
            <a:extLst>
              <a:ext uri="{FF2B5EF4-FFF2-40B4-BE49-F238E27FC236}">
                <a16:creationId xmlns:a16="http://schemas.microsoft.com/office/drawing/2014/main" id="{EAD5EFDF-6176-8E1F-D491-8C308A207489}"/>
              </a:ext>
            </a:extLst>
          </p:cNvPr>
          <p:cNvPicPr>
            <a:picLocks noGrp="1" noChangeAspect="1"/>
          </p:cNvPicPr>
          <p:nvPr>
            <p:ph idx="1"/>
          </p:nvPr>
        </p:nvPicPr>
        <p:blipFill>
          <a:blip r:embed="rId2"/>
          <a:stretch>
            <a:fillRect/>
          </a:stretch>
        </p:blipFill>
        <p:spPr>
          <a:xfrm>
            <a:off x="971600" y="705116"/>
            <a:ext cx="6931941" cy="4304768"/>
          </a:xfrm>
          <a:prstGeom prst="rect">
            <a:avLst/>
          </a:prstGeom>
        </p:spPr>
      </p:pic>
    </p:spTree>
    <p:extLst>
      <p:ext uri="{BB962C8B-B14F-4D97-AF65-F5344CB8AC3E}">
        <p14:creationId xmlns:p14="http://schemas.microsoft.com/office/powerpoint/2010/main" val="35242771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27902254-3CCD-2A1E-9F54-E091B5250C92}"/>
              </a:ext>
            </a:extLst>
          </p:cNvPr>
          <p:cNvSpPr>
            <a:spLocks noGrp="1"/>
          </p:cNvSpPr>
          <p:nvPr>
            <p:ph idx="1"/>
          </p:nvPr>
        </p:nvSpPr>
        <p:spPr>
          <a:xfrm>
            <a:off x="755576" y="697260"/>
            <a:ext cx="8229600" cy="3771636"/>
          </a:xfrm>
        </p:spPr>
        <p:txBody>
          <a:bodyPr>
            <a:noAutofit/>
          </a:bodyPr>
          <a:lstStyle/>
          <a:p>
            <a:pPr marL="247631" indent="-247631">
              <a:buClr>
                <a:srgbClr val="FF0000"/>
              </a:buClr>
              <a:buFont typeface="Wingdings" pitchFamily="2" charset="2"/>
              <a:buChar char="Ø"/>
            </a:pPr>
            <a:r>
              <a:rPr lang="pt-BR" sz="2000" dirty="0">
                <a:latin typeface="Times New Roman" pitchFamily="18" charset="0"/>
                <a:cs typeface="Times New Roman" pitchFamily="18" charset="0"/>
              </a:rPr>
              <a:t>Parâmetros para </a:t>
            </a:r>
            <a:r>
              <a:rPr lang="pt-BR" sz="2000" b="1" dirty="0">
                <a:latin typeface="Times New Roman" pitchFamily="18" charset="0"/>
                <a:cs typeface="Times New Roman" pitchFamily="18" charset="0"/>
              </a:rPr>
              <a:t>bens e serviços [art. 23, §1º]:</a:t>
            </a:r>
          </a:p>
          <a:p>
            <a:pPr marL="247631" indent="-247631">
              <a:buFont typeface="Wingdings" pitchFamily="2" charset="2"/>
              <a:buChar char="Ø"/>
            </a:pPr>
            <a:endParaRPr lang="pt-BR" sz="2000" b="1" dirty="0">
              <a:latin typeface="Times New Roman" pitchFamily="18" charset="0"/>
              <a:cs typeface="Times New Roman" pitchFamily="18" charset="0"/>
            </a:endParaRPr>
          </a:p>
          <a:p>
            <a:pPr marL="0" indent="0" algn="just">
              <a:buNone/>
            </a:pPr>
            <a:r>
              <a:rPr lang="pt-BR" sz="2000" dirty="0">
                <a:latin typeface="Times New Roman" pitchFamily="18" charset="0"/>
                <a:cs typeface="Times New Roman" pitchFamily="18" charset="0"/>
              </a:rPr>
              <a:t>I - </a:t>
            </a:r>
            <a:r>
              <a:rPr lang="pt-BR" sz="2000" b="1" dirty="0">
                <a:latin typeface="Times New Roman" pitchFamily="18" charset="0"/>
                <a:cs typeface="Times New Roman" pitchFamily="18" charset="0"/>
              </a:rPr>
              <a:t>painel</a:t>
            </a:r>
            <a:r>
              <a:rPr lang="pt-BR" sz="2000" dirty="0">
                <a:latin typeface="Times New Roman" pitchFamily="18" charset="0"/>
                <a:cs typeface="Times New Roman" pitchFamily="18" charset="0"/>
              </a:rPr>
              <a:t> ou no </a:t>
            </a:r>
            <a:r>
              <a:rPr lang="pt-BR" sz="2000" b="1" dirty="0">
                <a:latin typeface="Times New Roman" pitchFamily="18" charset="0"/>
                <a:cs typeface="Times New Roman" pitchFamily="18" charset="0"/>
              </a:rPr>
              <a:t>banco</a:t>
            </a:r>
            <a:r>
              <a:rPr lang="pt-BR" sz="2000" dirty="0">
                <a:latin typeface="Times New Roman" pitchFamily="18" charset="0"/>
                <a:cs typeface="Times New Roman" pitchFamily="18" charset="0"/>
              </a:rPr>
              <a:t> de </a:t>
            </a:r>
            <a:r>
              <a:rPr lang="pt-BR" sz="2000" b="1" dirty="0">
                <a:latin typeface="Times New Roman" pitchFamily="18" charset="0"/>
                <a:cs typeface="Times New Roman" pitchFamily="18" charset="0"/>
              </a:rPr>
              <a:t>preços</a:t>
            </a:r>
            <a:r>
              <a:rPr lang="pt-BR" sz="2000" dirty="0">
                <a:latin typeface="Times New Roman" pitchFamily="18" charset="0"/>
                <a:cs typeface="Times New Roman" pitchFamily="18" charset="0"/>
              </a:rPr>
              <a:t> em </a:t>
            </a:r>
            <a:r>
              <a:rPr lang="pt-BR" sz="2000" b="1" dirty="0">
                <a:latin typeface="Times New Roman" pitchFamily="18" charset="0"/>
                <a:cs typeface="Times New Roman" pitchFamily="18" charset="0"/>
              </a:rPr>
              <a:t>saúde</a:t>
            </a:r>
            <a:r>
              <a:rPr lang="pt-BR" sz="2000" dirty="0">
                <a:latin typeface="Times New Roman" pitchFamily="18" charset="0"/>
                <a:cs typeface="Times New Roman" pitchFamily="18" charset="0"/>
              </a:rPr>
              <a:t> disponíveis no </a:t>
            </a:r>
            <a:r>
              <a:rPr lang="pt-BR" sz="2000" b="1" dirty="0">
                <a:latin typeface="Times New Roman" pitchFamily="18" charset="0"/>
                <a:cs typeface="Times New Roman" pitchFamily="18" charset="0"/>
              </a:rPr>
              <a:t>Portal Nacional de Contratações Públicas (PNCP);</a:t>
            </a:r>
          </a:p>
          <a:p>
            <a:pPr algn="just"/>
            <a:endParaRPr lang="pt-BR" sz="2000" b="1" dirty="0">
              <a:latin typeface="Times New Roman" pitchFamily="18" charset="0"/>
              <a:cs typeface="Times New Roman" pitchFamily="18" charset="0"/>
            </a:endParaRPr>
          </a:p>
          <a:p>
            <a:pPr marL="0" indent="0" algn="just">
              <a:buNone/>
            </a:pPr>
            <a:r>
              <a:rPr lang="pt-BR" sz="2000" dirty="0">
                <a:latin typeface="Times New Roman" pitchFamily="18" charset="0"/>
                <a:cs typeface="Times New Roman" pitchFamily="18" charset="0"/>
              </a:rPr>
              <a:t>II - </a:t>
            </a:r>
            <a:r>
              <a:rPr lang="pt-BR" sz="2000" b="1" dirty="0">
                <a:latin typeface="Times New Roman" pitchFamily="18" charset="0"/>
                <a:cs typeface="Times New Roman" pitchFamily="18" charset="0"/>
              </a:rPr>
              <a:t>contratações similares</a:t>
            </a:r>
            <a:r>
              <a:rPr lang="pt-BR" sz="2000" dirty="0">
                <a:latin typeface="Times New Roman" pitchFamily="18" charset="0"/>
                <a:cs typeface="Times New Roman" pitchFamily="18" charset="0"/>
              </a:rPr>
              <a:t> feitas pela Administração Pública no período de 1 (um) ano, observado o índice de atualização;</a:t>
            </a:r>
          </a:p>
          <a:p>
            <a:pPr algn="just"/>
            <a:endParaRPr lang="pt-BR" sz="2000" dirty="0">
              <a:latin typeface="Times New Roman" pitchFamily="18" charset="0"/>
              <a:cs typeface="Times New Roman" pitchFamily="18" charset="0"/>
            </a:endParaRPr>
          </a:p>
          <a:p>
            <a:pPr marL="0" indent="0" algn="just">
              <a:buNone/>
            </a:pPr>
            <a:r>
              <a:rPr lang="pt-BR" sz="2000" dirty="0">
                <a:latin typeface="Times New Roman" pitchFamily="18" charset="0"/>
                <a:cs typeface="Times New Roman" pitchFamily="18" charset="0"/>
              </a:rPr>
              <a:t>III –</a:t>
            </a:r>
            <a:r>
              <a:rPr lang="pt-BR" sz="2000" b="1" dirty="0">
                <a:latin typeface="Times New Roman" pitchFamily="18" charset="0"/>
                <a:cs typeface="Times New Roman" pitchFamily="18" charset="0"/>
              </a:rPr>
              <a:t>pesquisa publicada em mídia especializada</a:t>
            </a:r>
            <a:r>
              <a:rPr lang="pt-BR" sz="2000" dirty="0">
                <a:latin typeface="Times New Roman" pitchFamily="18" charset="0"/>
                <a:cs typeface="Times New Roman" pitchFamily="18" charset="0"/>
              </a:rPr>
              <a:t>;</a:t>
            </a:r>
          </a:p>
          <a:p>
            <a:pPr marL="0" indent="0" algn="just">
              <a:buNone/>
            </a:pPr>
            <a:r>
              <a:rPr lang="pt-BR" sz="2000" dirty="0">
                <a:latin typeface="Times New Roman" pitchFamily="18" charset="0"/>
                <a:cs typeface="Times New Roman" pitchFamily="18" charset="0"/>
              </a:rPr>
              <a:t>III- de </a:t>
            </a:r>
            <a:r>
              <a:rPr lang="pt-BR" sz="2000" b="1" dirty="0">
                <a:latin typeface="Times New Roman" pitchFamily="18" charset="0"/>
                <a:cs typeface="Times New Roman" pitchFamily="18" charset="0"/>
              </a:rPr>
              <a:t>tabela de referência formalmente aprovada </a:t>
            </a:r>
            <a:r>
              <a:rPr lang="pt-BR" sz="2000" dirty="0">
                <a:latin typeface="Times New Roman" pitchFamily="18" charset="0"/>
                <a:cs typeface="Times New Roman" pitchFamily="18" charset="0"/>
              </a:rPr>
              <a:t>pelo Poder </a:t>
            </a:r>
            <a:r>
              <a:rPr lang="pt-BR" sz="2000" dirty="0">
                <a:solidFill>
                  <a:srgbClr val="FF0000"/>
                </a:solidFill>
                <a:latin typeface="Times New Roman" pitchFamily="18" charset="0"/>
                <a:cs typeface="Times New Roman" pitchFamily="18" charset="0"/>
              </a:rPr>
              <a:t>Executivo federal – regulamento local poderá prever outras</a:t>
            </a:r>
          </a:p>
          <a:p>
            <a:pPr marL="0" indent="0" algn="just">
              <a:buNone/>
            </a:pPr>
            <a:r>
              <a:rPr lang="pt-BR" sz="2000" dirty="0">
                <a:latin typeface="Times New Roman" pitchFamily="18" charset="0"/>
                <a:cs typeface="Times New Roman" pitchFamily="18" charset="0"/>
              </a:rPr>
              <a:t>III - </a:t>
            </a:r>
            <a:r>
              <a:rPr lang="pt-BR" sz="2000" b="1" dirty="0">
                <a:latin typeface="Times New Roman" pitchFamily="18" charset="0"/>
                <a:cs typeface="Times New Roman" pitchFamily="18" charset="0"/>
              </a:rPr>
              <a:t>sítios eletrônicos especializados </a:t>
            </a:r>
            <a:r>
              <a:rPr lang="pt-BR" sz="2000" dirty="0">
                <a:latin typeface="Times New Roman" pitchFamily="18" charset="0"/>
                <a:cs typeface="Times New Roman" pitchFamily="18" charset="0"/>
              </a:rPr>
              <a:t>[data e hora de acesso];</a:t>
            </a:r>
          </a:p>
          <a:p>
            <a:pPr marL="0" indent="0" algn="just">
              <a:buNone/>
            </a:pPr>
            <a:r>
              <a:rPr lang="pt-BR" sz="2000" dirty="0">
                <a:latin typeface="Times New Roman" pitchFamily="18" charset="0"/>
                <a:cs typeface="Times New Roman" pitchFamily="18" charset="0"/>
              </a:rPr>
              <a:t>III – </a:t>
            </a:r>
            <a:r>
              <a:rPr lang="pt-BR" sz="2000" b="1" dirty="0">
                <a:latin typeface="Times New Roman" pitchFamily="18" charset="0"/>
                <a:cs typeface="Times New Roman" pitchFamily="18" charset="0"/>
              </a:rPr>
              <a:t>sítios de domínio amplo </a:t>
            </a:r>
            <a:r>
              <a:rPr lang="pt-BR" sz="2000" dirty="0">
                <a:latin typeface="Times New Roman" pitchFamily="18" charset="0"/>
                <a:cs typeface="Times New Roman" pitchFamily="18" charset="0"/>
              </a:rPr>
              <a:t>[data e hora de acesso];</a:t>
            </a:r>
          </a:p>
          <a:p>
            <a:endParaRPr lang="pt-BR" sz="2000" dirty="0"/>
          </a:p>
        </p:txBody>
      </p:sp>
    </p:spTree>
    <p:extLst>
      <p:ext uri="{BB962C8B-B14F-4D97-AF65-F5344CB8AC3E}">
        <p14:creationId xmlns:p14="http://schemas.microsoft.com/office/powerpoint/2010/main" val="32760319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A010F390-CEC8-1B3A-E2C9-99A96C039FC2}"/>
              </a:ext>
            </a:extLst>
          </p:cNvPr>
          <p:cNvSpPr>
            <a:spLocks noGrp="1"/>
          </p:cNvSpPr>
          <p:nvPr>
            <p:ph idx="1"/>
          </p:nvPr>
        </p:nvSpPr>
        <p:spPr/>
        <p:txBody>
          <a:bodyPr>
            <a:normAutofit fontScale="77500" lnSpcReduction="20000"/>
          </a:bodyPr>
          <a:lstStyle/>
          <a:p>
            <a:pPr marL="247631" indent="-247631">
              <a:buClr>
                <a:srgbClr val="FF0000"/>
              </a:buClr>
              <a:buFont typeface="Wingdings" pitchFamily="2" charset="2"/>
              <a:buChar char="Ø"/>
            </a:pPr>
            <a:r>
              <a:rPr lang="pt-BR" dirty="0">
                <a:latin typeface="Times New Roman" pitchFamily="18" charset="0"/>
                <a:cs typeface="Times New Roman" pitchFamily="18" charset="0"/>
              </a:rPr>
              <a:t>Parâmetros para </a:t>
            </a:r>
            <a:r>
              <a:rPr lang="pt-BR" b="1" dirty="0">
                <a:latin typeface="Times New Roman" pitchFamily="18" charset="0"/>
                <a:cs typeface="Times New Roman" pitchFamily="18" charset="0"/>
              </a:rPr>
              <a:t>bens e serviços:</a:t>
            </a:r>
          </a:p>
          <a:p>
            <a:pPr marL="247631" indent="-247631">
              <a:buFont typeface="Wingdings" pitchFamily="2" charset="2"/>
              <a:buChar char="Ø"/>
            </a:pPr>
            <a:endParaRPr lang="pt-BR" b="1"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IV - pesquisa direta com no mínimo </a:t>
            </a:r>
            <a:r>
              <a:rPr lang="pt-BR" b="1" dirty="0">
                <a:latin typeface="Times New Roman" pitchFamily="18" charset="0"/>
                <a:cs typeface="Times New Roman" pitchFamily="18" charset="0"/>
              </a:rPr>
              <a:t>3 (três) fornecedores</a:t>
            </a:r>
            <a:r>
              <a:rPr lang="pt-BR" dirty="0">
                <a:latin typeface="Times New Roman" pitchFamily="18" charset="0"/>
                <a:cs typeface="Times New Roman" pitchFamily="18" charset="0"/>
              </a:rPr>
              <a:t>, mediante solicitação formal de cotação, desde que seja apresentada </a:t>
            </a:r>
            <a:r>
              <a:rPr lang="pt-BR" b="1" dirty="0">
                <a:latin typeface="Times New Roman" pitchFamily="18" charset="0"/>
                <a:cs typeface="Times New Roman" pitchFamily="18" charset="0"/>
              </a:rPr>
              <a:t>justificativa da escolha desses fornecedores </a:t>
            </a:r>
            <a:r>
              <a:rPr lang="pt-BR" dirty="0">
                <a:latin typeface="Times New Roman" pitchFamily="18" charset="0"/>
                <a:cs typeface="Times New Roman" pitchFamily="18" charset="0"/>
              </a:rPr>
              <a:t>e que não tenham sido </a:t>
            </a:r>
            <a:r>
              <a:rPr lang="pt-BR" b="1" dirty="0">
                <a:latin typeface="Times New Roman" pitchFamily="18" charset="0"/>
                <a:cs typeface="Times New Roman" pitchFamily="18" charset="0"/>
              </a:rPr>
              <a:t>obtidos os orçamentos com mais de 6 (seis) meses de antecedência da data de divulgação do edital</a:t>
            </a:r>
            <a:r>
              <a:rPr lang="pt-BR" dirty="0">
                <a:latin typeface="Times New Roman" pitchFamily="18" charset="0"/>
                <a:cs typeface="Times New Roman" pitchFamily="18" charset="0"/>
              </a:rPr>
              <a:t>;</a:t>
            </a:r>
          </a:p>
          <a:p>
            <a:pPr algn="just"/>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V - pesquisa na </a:t>
            </a:r>
            <a:r>
              <a:rPr lang="pt-BR" b="1" dirty="0">
                <a:latin typeface="Times New Roman" pitchFamily="18" charset="0"/>
                <a:cs typeface="Times New Roman" pitchFamily="18" charset="0"/>
              </a:rPr>
              <a:t>base nacional de notas fiscais </a:t>
            </a:r>
            <a:r>
              <a:rPr lang="pt-BR" dirty="0">
                <a:latin typeface="Times New Roman" pitchFamily="18" charset="0"/>
                <a:cs typeface="Times New Roman" pitchFamily="18" charset="0"/>
              </a:rPr>
              <a:t>eletrônicas, na forma de regulamento.</a:t>
            </a:r>
          </a:p>
          <a:p>
            <a:endParaRPr lang="pt-BR" dirty="0"/>
          </a:p>
        </p:txBody>
      </p:sp>
    </p:spTree>
    <p:extLst>
      <p:ext uri="{BB962C8B-B14F-4D97-AF65-F5344CB8AC3E}">
        <p14:creationId xmlns:p14="http://schemas.microsoft.com/office/powerpoint/2010/main" val="3843776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EE622F39-51F1-B187-B202-A7DA65715728}"/>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470B1705-4D96-4059-E63F-68E89866D83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05F5F752-03AB-1702-1091-686A5CBEEF44}"/>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9D268267-730C-AD9F-B968-E2ECEC678C89}"/>
              </a:ext>
            </a:extLst>
          </p:cNvPr>
          <p:cNvSpPr txBox="1"/>
          <p:nvPr/>
        </p:nvSpPr>
        <p:spPr>
          <a:xfrm>
            <a:off x="683567" y="1019549"/>
            <a:ext cx="7272809" cy="707886"/>
          </a:xfrm>
          <a:prstGeom prst="rect">
            <a:avLst/>
          </a:prstGeom>
          <a:noFill/>
        </p:spPr>
        <p:txBody>
          <a:bodyPr wrap="square" rtlCol="0">
            <a:spAutoFit/>
          </a:bodyPr>
          <a:lstStyle/>
          <a:p>
            <a:pPr defTabSz="855878"/>
            <a:r>
              <a:rPr lang="pt-BR" sz="4000" b="1" dirty="0">
                <a:solidFill>
                  <a:srgbClr val="FF0000"/>
                </a:solidFill>
                <a:latin typeface="+mj-lt"/>
              </a:rPr>
              <a:t>02. </a:t>
            </a:r>
            <a:r>
              <a:rPr lang="pt-BR" sz="2800" b="1" dirty="0"/>
              <a:t>COMPARATIVO</a:t>
            </a:r>
            <a:endParaRPr lang="pt-BR" sz="4400" b="1" dirty="0">
              <a:solidFill>
                <a:srgbClr val="000000"/>
              </a:solidFill>
            </a:endParaRPr>
          </a:p>
        </p:txBody>
      </p:sp>
      <p:cxnSp>
        <p:nvCxnSpPr>
          <p:cNvPr id="6" name="Conector reto 5">
            <a:extLst>
              <a:ext uri="{FF2B5EF4-FFF2-40B4-BE49-F238E27FC236}">
                <a16:creationId xmlns:a16="http://schemas.microsoft.com/office/drawing/2014/main" id="{D3DB7507-64BF-42E9-2535-EB9E7D8A1BFC}"/>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2965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7FB48E-367A-E8D0-CE4A-1B4A7AB5EDAF}"/>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6EA64B11-71B7-1A3D-A144-9A1D0FFFDD3D}"/>
              </a:ext>
            </a:extLst>
          </p:cNvPr>
          <p:cNvSpPr>
            <a:spLocks noGrp="1"/>
          </p:cNvSpPr>
          <p:nvPr>
            <p:ph idx="1"/>
          </p:nvPr>
        </p:nvSpPr>
        <p:spPr/>
        <p:txBody>
          <a:bodyPr>
            <a:normAutofit fontScale="62500" lnSpcReduction="20000"/>
          </a:bodyPr>
          <a:lstStyle/>
          <a:p>
            <a:pPr marL="396210" indent="-396210">
              <a:buClr>
                <a:srgbClr val="FF0000"/>
              </a:buClr>
              <a:buFont typeface="Wingdings" pitchFamily="2" charset="2"/>
              <a:buChar char="Ø"/>
            </a:pPr>
            <a:r>
              <a:rPr lang="pt-BR" dirty="0">
                <a:latin typeface="Times New Roman" pitchFamily="18" charset="0"/>
                <a:cs typeface="Times New Roman" pitchFamily="18" charset="0"/>
              </a:rPr>
              <a:t>Parâmetros para </a:t>
            </a:r>
            <a:r>
              <a:rPr lang="pt-BR" b="1" dirty="0">
                <a:latin typeface="Times New Roman" pitchFamily="18" charset="0"/>
                <a:cs typeface="Times New Roman" pitchFamily="18" charset="0"/>
              </a:rPr>
              <a:t>obras e serviços de engenharia:</a:t>
            </a:r>
          </a:p>
          <a:p>
            <a:pPr marL="0" indent="0">
              <a:buClr>
                <a:srgbClr val="FF0000"/>
              </a:buClr>
              <a:buNone/>
            </a:pPr>
            <a:r>
              <a:rPr lang="pt-BR" b="1" dirty="0">
                <a:latin typeface="Times New Roman" pitchFamily="18" charset="0"/>
                <a:cs typeface="Times New Roman" pitchFamily="18" charset="0"/>
              </a:rPr>
              <a:t>[art. 23, §2º]</a:t>
            </a: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 - composição de </a:t>
            </a:r>
            <a:r>
              <a:rPr lang="pt-BR" b="1" dirty="0">
                <a:latin typeface="Times New Roman" pitchFamily="18" charset="0"/>
                <a:cs typeface="Times New Roman" pitchFamily="18" charset="0"/>
              </a:rPr>
              <a:t>custos unitários </a:t>
            </a:r>
            <a:r>
              <a:rPr lang="pt-BR" dirty="0">
                <a:latin typeface="Times New Roman" pitchFamily="18" charset="0"/>
                <a:cs typeface="Times New Roman" pitchFamily="18" charset="0"/>
              </a:rPr>
              <a:t>menores ou iguais à mediana do item correspondente do </a:t>
            </a:r>
            <a:r>
              <a:rPr lang="pt-BR" b="1" dirty="0">
                <a:latin typeface="Times New Roman" pitchFamily="18" charset="0"/>
                <a:cs typeface="Times New Roman" pitchFamily="18" charset="0"/>
              </a:rPr>
              <a:t>Sistema de Custos Referenciais de Obras (</a:t>
            </a:r>
            <a:r>
              <a:rPr lang="pt-BR" b="1" dirty="0" err="1">
                <a:latin typeface="Times New Roman" pitchFamily="18" charset="0"/>
                <a:cs typeface="Times New Roman" pitchFamily="18" charset="0"/>
              </a:rPr>
              <a:t>Sicro</a:t>
            </a:r>
            <a:r>
              <a:rPr lang="pt-BR" b="1" dirty="0">
                <a:latin typeface="Times New Roman" pitchFamily="18" charset="0"/>
                <a:cs typeface="Times New Roman" pitchFamily="18" charset="0"/>
              </a:rPr>
              <a:t>)</a:t>
            </a:r>
            <a:r>
              <a:rPr lang="pt-BR" dirty="0">
                <a:latin typeface="Times New Roman" pitchFamily="18" charset="0"/>
                <a:cs typeface="Times New Roman" pitchFamily="18" charset="0"/>
              </a:rPr>
              <a:t>, para </a:t>
            </a:r>
            <a:r>
              <a:rPr lang="pt-BR" b="1" dirty="0">
                <a:latin typeface="Times New Roman" pitchFamily="18" charset="0"/>
                <a:cs typeface="Times New Roman" pitchFamily="18" charset="0"/>
              </a:rPr>
              <a:t>serviços e obras de infraestrutura de transportes</a:t>
            </a:r>
            <a:r>
              <a:rPr lang="pt-BR" dirty="0">
                <a:latin typeface="Times New Roman" pitchFamily="18" charset="0"/>
                <a:cs typeface="Times New Roman" pitchFamily="18" charset="0"/>
              </a:rPr>
              <a:t>, </a:t>
            </a:r>
            <a:r>
              <a:rPr lang="pt-BR" b="1" dirty="0">
                <a:latin typeface="Times New Roman" pitchFamily="18" charset="0"/>
                <a:cs typeface="Times New Roman" pitchFamily="18" charset="0"/>
              </a:rPr>
              <a:t>ou do Sistema Nacional de Pesquisa de Custos e Índices de Construção Civil (</a:t>
            </a:r>
            <a:r>
              <a:rPr lang="pt-BR" b="1" dirty="0" err="1">
                <a:latin typeface="Times New Roman" pitchFamily="18" charset="0"/>
                <a:cs typeface="Times New Roman" pitchFamily="18" charset="0"/>
              </a:rPr>
              <a:t>Sinapi</a:t>
            </a:r>
            <a:r>
              <a:rPr lang="pt-BR" b="1" dirty="0">
                <a:latin typeface="Times New Roman" pitchFamily="18" charset="0"/>
                <a:cs typeface="Times New Roman" pitchFamily="18" charset="0"/>
              </a:rPr>
              <a:t>), </a:t>
            </a:r>
            <a:r>
              <a:rPr lang="pt-BR" dirty="0">
                <a:latin typeface="Times New Roman" pitchFamily="18" charset="0"/>
                <a:cs typeface="Times New Roman" pitchFamily="18" charset="0"/>
              </a:rPr>
              <a:t>para as </a:t>
            </a:r>
            <a:r>
              <a:rPr lang="pt-BR" b="1" dirty="0">
                <a:latin typeface="Times New Roman" pitchFamily="18" charset="0"/>
                <a:cs typeface="Times New Roman" pitchFamily="18" charset="0"/>
              </a:rPr>
              <a:t>demais obras e serviços de engenharia</a:t>
            </a:r>
            <a:r>
              <a:rPr lang="pt-BR" dirty="0">
                <a:latin typeface="Times New Roman" pitchFamily="18" charset="0"/>
                <a:cs typeface="Times New Roman" pitchFamily="18" charset="0"/>
              </a:rPr>
              <a:t>;</a:t>
            </a:r>
          </a:p>
          <a:p>
            <a:pPr algn="just"/>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II - </a:t>
            </a:r>
            <a:r>
              <a:rPr lang="pt-BR" b="1" dirty="0">
                <a:latin typeface="Times New Roman" pitchFamily="18" charset="0"/>
                <a:cs typeface="Times New Roman" pitchFamily="18" charset="0"/>
              </a:rPr>
              <a:t>pesquisa publicada em mídia especializada</a:t>
            </a:r>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II- </a:t>
            </a:r>
            <a:r>
              <a:rPr lang="pt-BR" b="1" dirty="0">
                <a:latin typeface="Times New Roman" pitchFamily="18" charset="0"/>
                <a:cs typeface="Times New Roman" pitchFamily="18" charset="0"/>
              </a:rPr>
              <a:t>tabela de referência formalmente </a:t>
            </a:r>
            <a:r>
              <a:rPr lang="pt-BR" dirty="0">
                <a:latin typeface="Times New Roman" pitchFamily="18" charset="0"/>
                <a:cs typeface="Times New Roman" pitchFamily="18" charset="0"/>
              </a:rPr>
              <a:t>aprovada pelo Poder Executivo federal </a:t>
            </a:r>
          </a:p>
          <a:p>
            <a:pPr marL="0" indent="0" algn="just">
              <a:buNone/>
            </a:pPr>
            <a:r>
              <a:rPr lang="pt-BR" b="1" dirty="0">
                <a:latin typeface="Times New Roman" pitchFamily="18" charset="0"/>
                <a:cs typeface="Times New Roman" pitchFamily="18" charset="0"/>
              </a:rPr>
              <a:t>II- sítios eletrônicos especializados</a:t>
            </a:r>
            <a:r>
              <a:rPr lang="pt-BR" dirty="0">
                <a:latin typeface="Times New Roman" pitchFamily="18" charset="0"/>
                <a:cs typeface="Times New Roman" pitchFamily="18" charset="0"/>
              </a:rPr>
              <a:t>, data e a hora de acesso</a:t>
            </a:r>
            <a:r>
              <a:rPr lang="pt-BR" b="1" dirty="0">
                <a:latin typeface="Times New Roman" pitchFamily="18" charset="0"/>
                <a:cs typeface="Times New Roman" pitchFamily="18" charset="0"/>
              </a:rPr>
              <a:t> </a:t>
            </a:r>
          </a:p>
          <a:p>
            <a:pPr marL="0" indent="0" algn="just">
              <a:buNone/>
            </a:pPr>
            <a:r>
              <a:rPr lang="pt-BR" b="1" dirty="0">
                <a:latin typeface="Times New Roman" pitchFamily="18" charset="0"/>
                <a:cs typeface="Times New Roman" pitchFamily="18" charset="0"/>
              </a:rPr>
              <a:t>II- sítios de domínio amplo</a:t>
            </a:r>
            <a:r>
              <a:rPr lang="pt-BR" dirty="0">
                <a:latin typeface="Times New Roman" pitchFamily="18" charset="0"/>
                <a:cs typeface="Times New Roman" pitchFamily="18" charset="0"/>
              </a:rPr>
              <a:t>, com data e a hora de acesso;</a:t>
            </a:r>
          </a:p>
          <a:p>
            <a:endParaRPr lang="pt-BR" dirty="0"/>
          </a:p>
        </p:txBody>
      </p:sp>
    </p:spTree>
    <p:extLst>
      <p:ext uri="{BB962C8B-B14F-4D97-AF65-F5344CB8AC3E}">
        <p14:creationId xmlns:p14="http://schemas.microsoft.com/office/powerpoint/2010/main" val="20865172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C91EE7-5412-0BE2-E98B-94DF8BB20A71}"/>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50BD3B39-4DE7-F6E6-BF6F-F0DC3461512D}"/>
              </a:ext>
            </a:extLst>
          </p:cNvPr>
          <p:cNvSpPr>
            <a:spLocks noGrp="1"/>
          </p:cNvSpPr>
          <p:nvPr>
            <p:ph idx="1"/>
          </p:nvPr>
        </p:nvSpPr>
        <p:spPr/>
        <p:txBody>
          <a:bodyPr>
            <a:normAutofit fontScale="85000" lnSpcReduction="20000"/>
          </a:bodyPr>
          <a:lstStyle/>
          <a:p>
            <a:pPr marL="396210" indent="-396210">
              <a:buClr>
                <a:srgbClr val="FF0000"/>
              </a:buClr>
              <a:buFont typeface="Wingdings" pitchFamily="2" charset="2"/>
              <a:buChar char="Ø"/>
            </a:pPr>
            <a:r>
              <a:rPr lang="pt-BR" dirty="0">
                <a:latin typeface="Times New Roman" pitchFamily="18" charset="0"/>
                <a:cs typeface="Times New Roman" pitchFamily="18" charset="0"/>
              </a:rPr>
              <a:t>Parâmetros para </a:t>
            </a:r>
            <a:r>
              <a:rPr lang="pt-BR" b="1" dirty="0">
                <a:latin typeface="Times New Roman" pitchFamily="18" charset="0"/>
                <a:cs typeface="Times New Roman" pitchFamily="18" charset="0"/>
              </a:rPr>
              <a:t>obras e serviços de engenharia</a:t>
            </a:r>
            <a:r>
              <a:rPr lang="pt-BR" dirty="0">
                <a:latin typeface="Times New Roman" pitchFamily="18" charset="0"/>
                <a:cs typeface="Times New Roman" pitchFamily="18" charset="0"/>
              </a:rPr>
              <a:t>:</a:t>
            </a:r>
          </a:p>
          <a:p>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III - </a:t>
            </a:r>
            <a:r>
              <a:rPr lang="pt-BR" b="1" dirty="0">
                <a:latin typeface="Times New Roman" pitchFamily="18" charset="0"/>
                <a:cs typeface="Times New Roman" pitchFamily="18" charset="0"/>
              </a:rPr>
              <a:t>contratações similares </a:t>
            </a:r>
            <a:r>
              <a:rPr lang="pt-BR" dirty="0">
                <a:latin typeface="Times New Roman" pitchFamily="18" charset="0"/>
                <a:cs typeface="Times New Roman" pitchFamily="18" charset="0"/>
              </a:rPr>
              <a:t>feitas pela Administração Pública, em execução ou concluídas no </a:t>
            </a:r>
            <a:r>
              <a:rPr lang="pt-BR" b="1" dirty="0">
                <a:latin typeface="Times New Roman" pitchFamily="18" charset="0"/>
                <a:cs typeface="Times New Roman" pitchFamily="18" charset="0"/>
              </a:rPr>
              <a:t>período de 1 (um) ano anterior à data da pesquisa de preços</a:t>
            </a:r>
            <a:r>
              <a:rPr lang="pt-BR" dirty="0">
                <a:latin typeface="Times New Roman" pitchFamily="18" charset="0"/>
                <a:cs typeface="Times New Roman" pitchFamily="18" charset="0"/>
              </a:rPr>
              <a:t>, observado o índice de atualização de preços correspondente;</a:t>
            </a:r>
          </a:p>
          <a:p>
            <a:pPr algn="just"/>
            <a:endParaRPr lang="pt-BR" dirty="0">
              <a:latin typeface="Times New Roman" pitchFamily="18" charset="0"/>
              <a:cs typeface="Times New Roman" pitchFamily="18" charset="0"/>
            </a:endParaRPr>
          </a:p>
          <a:p>
            <a:pPr marL="0" indent="0" algn="just">
              <a:buNone/>
            </a:pPr>
            <a:r>
              <a:rPr lang="pt-BR" dirty="0">
                <a:latin typeface="Times New Roman" pitchFamily="18" charset="0"/>
                <a:cs typeface="Times New Roman" pitchFamily="18" charset="0"/>
              </a:rPr>
              <a:t>IV - pesquisa na </a:t>
            </a:r>
            <a:r>
              <a:rPr lang="pt-BR" b="1" dirty="0">
                <a:latin typeface="Times New Roman" pitchFamily="18" charset="0"/>
                <a:cs typeface="Times New Roman" pitchFamily="18" charset="0"/>
              </a:rPr>
              <a:t>base nacional de notas fiscais </a:t>
            </a:r>
            <a:r>
              <a:rPr lang="pt-BR" dirty="0">
                <a:latin typeface="Times New Roman" pitchFamily="18" charset="0"/>
                <a:cs typeface="Times New Roman" pitchFamily="18" charset="0"/>
              </a:rPr>
              <a:t>eletrônicas, na forma de regulamento.</a:t>
            </a:r>
          </a:p>
          <a:p>
            <a:endParaRPr lang="pt-BR" dirty="0"/>
          </a:p>
        </p:txBody>
      </p:sp>
    </p:spTree>
    <p:extLst>
      <p:ext uri="{BB962C8B-B14F-4D97-AF65-F5344CB8AC3E}">
        <p14:creationId xmlns:p14="http://schemas.microsoft.com/office/powerpoint/2010/main" val="19024321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DFC36A6C-D904-70E6-8594-35FE82B33D01}"/>
              </a:ext>
            </a:extLst>
          </p:cNvPr>
          <p:cNvSpPr>
            <a:spLocks noGrp="1"/>
          </p:cNvSpPr>
          <p:nvPr>
            <p:ph idx="1"/>
          </p:nvPr>
        </p:nvSpPr>
        <p:spPr>
          <a:xfrm>
            <a:off x="1979712" y="1201316"/>
            <a:ext cx="8229600" cy="3771636"/>
          </a:xfrm>
        </p:spPr>
        <p:txBody>
          <a:bodyPr>
            <a:normAutofit fontScale="85000" lnSpcReduction="20000"/>
          </a:bodyPr>
          <a:lstStyle/>
          <a:p>
            <a:pPr marL="396210" indent="-396210">
              <a:buClr>
                <a:srgbClr val="FF0000"/>
              </a:buClr>
              <a:buFont typeface="Wingdings" pitchFamily="2" charset="2"/>
              <a:buChar char="Ø"/>
            </a:pPr>
            <a:r>
              <a:rPr lang="pt-BR" dirty="0">
                <a:latin typeface="Times New Roman" pitchFamily="18" charset="0"/>
                <a:cs typeface="Times New Roman" pitchFamily="18" charset="0"/>
              </a:rPr>
              <a:t>Quem realiza?</a:t>
            </a: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Segregação de funções</a:t>
            </a: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endParaRPr lang="pt-BR" dirty="0">
              <a:latin typeface="Times New Roman" pitchFamily="18" charset="0"/>
              <a:cs typeface="Times New Roman" pitchFamily="18" charset="0"/>
            </a:endParaRPr>
          </a:p>
          <a:p>
            <a:pPr marL="396210" indent="-396210">
              <a:buClr>
                <a:srgbClr val="FF0000"/>
              </a:buClr>
              <a:buFont typeface="Wingdings" pitchFamily="2" charset="2"/>
              <a:buChar char="Ø"/>
            </a:pPr>
            <a:r>
              <a:rPr lang="pt-BR" dirty="0">
                <a:latin typeface="Times New Roman" pitchFamily="18" charset="0"/>
                <a:cs typeface="Times New Roman" pitchFamily="18" charset="0"/>
              </a:rPr>
              <a:t>PCA, ETP e Pesquisa final</a:t>
            </a:r>
          </a:p>
          <a:p>
            <a:endParaRPr lang="pt-BR" dirty="0"/>
          </a:p>
        </p:txBody>
      </p:sp>
    </p:spTree>
    <p:extLst>
      <p:ext uri="{BB962C8B-B14F-4D97-AF65-F5344CB8AC3E}">
        <p14:creationId xmlns:p14="http://schemas.microsoft.com/office/powerpoint/2010/main" val="24984524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CD6C570A-E2D5-4D63-F402-906A306259B6}"/>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35C747D8-080A-DF29-379C-E86F8D8B204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FA35DA1F-D0FE-56FF-7AA2-25843FFC26DC}"/>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F1AF9FE0-A8B8-450E-12A5-D175AB82796B}"/>
              </a:ext>
            </a:extLst>
          </p:cNvPr>
          <p:cNvSpPr txBox="1"/>
          <p:nvPr/>
        </p:nvSpPr>
        <p:spPr>
          <a:xfrm>
            <a:off x="683567" y="1019549"/>
            <a:ext cx="8059880" cy="1138773"/>
          </a:xfrm>
          <a:prstGeom prst="rect">
            <a:avLst/>
          </a:prstGeom>
          <a:noFill/>
        </p:spPr>
        <p:txBody>
          <a:bodyPr wrap="square" rtlCol="0">
            <a:spAutoFit/>
          </a:bodyPr>
          <a:lstStyle/>
          <a:p>
            <a:pPr defTabSz="855878"/>
            <a:r>
              <a:rPr lang="pt-BR" sz="4000" b="1" dirty="0">
                <a:solidFill>
                  <a:srgbClr val="FF0000"/>
                </a:solidFill>
                <a:latin typeface="+mj-lt"/>
              </a:rPr>
              <a:t>08. </a:t>
            </a:r>
            <a:r>
              <a:rPr lang="pt-BR" sz="2800" b="1" dirty="0">
                <a:latin typeface="Josefin Sans" pitchFamily="2" charset="0"/>
              </a:rPr>
              <a:t>INTERLOCUÇÃO ENTRE OS SETORES/DIVISÕES/DEPARTAMENTOS</a:t>
            </a:r>
            <a:endParaRPr lang="pt-BR" sz="4400" b="1" dirty="0">
              <a:solidFill>
                <a:srgbClr val="000000"/>
              </a:solidFill>
            </a:endParaRPr>
          </a:p>
        </p:txBody>
      </p:sp>
      <p:cxnSp>
        <p:nvCxnSpPr>
          <p:cNvPr id="6" name="Conector reto 5">
            <a:extLst>
              <a:ext uri="{FF2B5EF4-FFF2-40B4-BE49-F238E27FC236}">
                <a16:creationId xmlns:a16="http://schemas.microsoft.com/office/drawing/2014/main" id="{D69BD4D8-E312-888F-5693-D7480DD0FB03}"/>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96430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8430B-99E4-2803-E9E4-705B9CBD117B}"/>
            </a:ext>
          </a:extLst>
        </p:cNvPr>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26D08CDD-BA4A-F97D-3A41-2264BF205A0C}"/>
              </a:ext>
            </a:extLst>
          </p:cNvPr>
          <p:cNvSpPr>
            <a:spLocks noGrp="1"/>
          </p:cNvSpPr>
          <p:nvPr>
            <p:ph idx="1"/>
          </p:nvPr>
        </p:nvSpPr>
        <p:spPr>
          <a:xfrm>
            <a:off x="611560" y="1057300"/>
            <a:ext cx="8229600" cy="3771636"/>
          </a:xfrm>
        </p:spPr>
        <p:txBody>
          <a:bodyPr>
            <a:normAutofit fontScale="92500"/>
          </a:bodyPr>
          <a:lstStyle/>
          <a:p>
            <a:pPr marL="0" indent="0" defTabSz="792419">
              <a:buNone/>
            </a:pPr>
            <a:r>
              <a:rPr lang="pt-BR" kern="0" dirty="0"/>
              <a:t>- Tudo dependerá da organização local</a:t>
            </a:r>
          </a:p>
          <a:p>
            <a:pPr marL="0" indent="0">
              <a:buNone/>
            </a:pPr>
            <a:r>
              <a:rPr lang="pt-BR" dirty="0"/>
              <a:t>- Regulamentos podem delimitar as atuações </a:t>
            </a:r>
          </a:p>
          <a:p>
            <a:pPr marL="0" indent="0">
              <a:buNone/>
            </a:pPr>
            <a:r>
              <a:rPr lang="pt-BR" dirty="0"/>
              <a:t>- ETP pode ser ajustado em conjunto</a:t>
            </a:r>
          </a:p>
          <a:p>
            <a:pPr marL="0" indent="0">
              <a:buNone/>
            </a:pPr>
            <a:r>
              <a:rPr lang="pt-BR" kern="0" dirty="0"/>
              <a:t>- Em regra, a necessidade já vem consolidada do requisitante</a:t>
            </a:r>
          </a:p>
          <a:p>
            <a:pPr marL="0" indent="0">
              <a:buNone/>
            </a:pPr>
            <a:r>
              <a:rPr lang="pt-BR" kern="0" dirty="0"/>
              <a:t>- O estudo técnico é de necessidade, a técnica da licitação permanece como departamento/setor</a:t>
            </a:r>
          </a:p>
          <a:p>
            <a:endParaRPr lang="pt-BR" dirty="0"/>
          </a:p>
        </p:txBody>
      </p:sp>
    </p:spTree>
    <p:extLst>
      <p:ext uri="{BB962C8B-B14F-4D97-AF65-F5344CB8AC3E}">
        <p14:creationId xmlns:p14="http://schemas.microsoft.com/office/powerpoint/2010/main" val="9953305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7AA6D579-1F68-4861-1858-85D3EAB1BF8B}"/>
              </a:ext>
            </a:extLst>
          </p:cNvPr>
          <p:cNvSpPr>
            <a:spLocks noGrp="1"/>
          </p:cNvSpPr>
          <p:nvPr>
            <p:ph idx="1"/>
          </p:nvPr>
        </p:nvSpPr>
        <p:spPr>
          <a:xfrm>
            <a:off x="683568" y="1345332"/>
            <a:ext cx="8229600" cy="3771636"/>
          </a:xfrm>
        </p:spPr>
        <p:txBody>
          <a:bodyPr/>
          <a:lstStyle/>
          <a:p>
            <a:pPr marL="0" indent="0">
              <a:buNone/>
            </a:pPr>
            <a:r>
              <a:rPr lang="pt-BR" kern="0" dirty="0"/>
              <a:t>- A tramitação dos estudos dependerá do sistema adotado, podendo ser, inclusive, por memorando.</a:t>
            </a:r>
          </a:p>
          <a:p>
            <a:endParaRPr lang="pt-BR" dirty="0"/>
          </a:p>
        </p:txBody>
      </p:sp>
    </p:spTree>
    <p:extLst>
      <p:ext uri="{BB962C8B-B14F-4D97-AF65-F5344CB8AC3E}">
        <p14:creationId xmlns:p14="http://schemas.microsoft.com/office/powerpoint/2010/main" val="38570116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82C412D8-E566-A48E-064B-C54EF4EF766A}"/>
              </a:ext>
            </a:extLst>
          </p:cNvPr>
          <p:cNvSpPr>
            <a:spLocks noGrp="1"/>
          </p:cNvSpPr>
          <p:nvPr>
            <p:ph idx="1"/>
          </p:nvPr>
        </p:nvSpPr>
        <p:spPr/>
        <p:txBody>
          <a:bodyPr/>
          <a:lstStyle/>
          <a:p>
            <a:pPr marL="495262" indent="-495262" algn="just" defTabSz="792419">
              <a:buFontTx/>
              <a:buChar char="-"/>
            </a:pPr>
            <a:r>
              <a:rPr lang="pt-BR" kern="0" dirty="0"/>
              <a:t>Atenção com os recursos que estão sendo utilizados!</a:t>
            </a:r>
          </a:p>
          <a:p>
            <a:pPr marL="495262" indent="-495262" algn="just" defTabSz="792419">
              <a:buFontTx/>
              <a:buChar char="-"/>
            </a:pPr>
            <a:endParaRPr lang="pt-BR" kern="0" dirty="0"/>
          </a:p>
          <a:p>
            <a:pPr marL="495262" indent="-495262" algn="just" defTabSz="792419">
              <a:buFontTx/>
              <a:buChar char="-"/>
            </a:pPr>
            <a:r>
              <a:rPr lang="pt-BR" kern="0" dirty="0"/>
              <a:t>Regulamentos de outras esferas.</a:t>
            </a:r>
          </a:p>
          <a:p>
            <a:endParaRPr lang="pt-BR" dirty="0"/>
          </a:p>
        </p:txBody>
      </p:sp>
    </p:spTree>
    <p:extLst>
      <p:ext uri="{BB962C8B-B14F-4D97-AF65-F5344CB8AC3E}">
        <p14:creationId xmlns:p14="http://schemas.microsoft.com/office/powerpoint/2010/main" val="10924144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a:extLst>
            <a:ext uri="{FF2B5EF4-FFF2-40B4-BE49-F238E27FC236}">
              <a16:creationId xmlns:a16="http://schemas.microsoft.com/office/drawing/2014/main" id="{0C8D1181-15F7-FF6A-6BF9-09B30575FAE3}"/>
            </a:ext>
          </a:extLst>
        </p:cNvPr>
        <p:cNvGrpSpPr/>
        <p:nvPr/>
      </p:nvGrpSpPr>
      <p:grpSpPr>
        <a:xfrm>
          <a:off x="0" y="0"/>
          <a:ext cx="0" cy="0"/>
          <a:chOff x="0" y="0"/>
          <a:chExt cx="0" cy="0"/>
        </a:xfrm>
      </p:grpSpPr>
      <p:pic>
        <p:nvPicPr>
          <p:cNvPr id="4" name="Imagem 3" descr="1">
            <a:extLst>
              <a:ext uri="{FF2B5EF4-FFF2-40B4-BE49-F238E27FC236}">
                <a16:creationId xmlns:a16="http://schemas.microsoft.com/office/drawing/2014/main" id="{1184A660-FF88-81AE-7A07-2B579A64ABD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14500" y="-1768760"/>
            <a:ext cx="5715000" cy="9252521"/>
          </a:xfrm>
          <a:prstGeom prst="rect">
            <a:avLst/>
          </a:prstGeom>
          <a:solidFill>
            <a:schemeClr val="bg1"/>
          </a:solidFill>
          <a:ln>
            <a:noFill/>
          </a:ln>
        </p:spPr>
      </p:pic>
      <p:cxnSp>
        <p:nvCxnSpPr>
          <p:cNvPr id="870" name="Google Shape;870;p66">
            <a:extLst>
              <a:ext uri="{FF2B5EF4-FFF2-40B4-BE49-F238E27FC236}">
                <a16:creationId xmlns:a16="http://schemas.microsoft.com/office/drawing/2014/main" id="{0B9A3B1D-FC44-45D5-BDA1-8E126FB1C5E8}"/>
              </a:ext>
            </a:extLst>
          </p:cNvPr>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a:extLst>
              <a:ext uri="{FF2B5EF4-FFF2-40B4-BE49-F238E27FC236}">
                <a16:creationId xmlns:a16="http://schemas.microsoft.com/office/drawing/2014/main" id="{ED77A0FD-3E20-40B0-94D5-A4730D68F1F9}"/>
              </a:ext>
            </a:extLst>
          </p:cNvPr>
          <p:cNvSpPr txBox="1"/>
          <p:nvPr/>
        </p:nvSpPr>
        <p:spPr>
          <a:xfrm>
            <a:off x="683567" y="1019549"/>
            <a:ext cx="8059880" cy="954107"/>
          </a:xfrm>
          <a:prstGeom prst="rect">
            <a:avLst/>
          </a:prstGeom>
          <a:noFill/>
        </p:spPr>
        <p:txBody>
          <a:bodyPr wrap="square" rtlCol="0">
            <a:spAutoFit/>
          </a:bodyPr>
          <a:lstStyle/>
          <a:p>
            <a:pPr defTabSz="855878"/>
            <a:r>
              <a:rPr lang="pt-BR" sz="2800" b="1" dirty="0"/>
              <a:t>MODELOS DE REGULAMENTOS PARA A REALIDADE DO MUNICÍPIO</a:t>
            </a:r>
            <a:endParaRPr lang="pt-BR" sz="4400" b="1" dirty="0">
              <a:solidFill>
                <a:srgbClr val="000000"/>
              </a:solidFill>
            </a:endParaRPr>
          </a:p>
        </p:txBody>
      </p:sp>
      <p:cxnSp>
        <p:nvCxnSpPr>
          <p:cNvPr id="6" name="Conector reto 5">
            <a:extLst>
              <a:ext uri="{FF2B5EF4-FFF2-40B4-BE49-F238E27FC236}">
                <a16:creationId xmlns:a16="http://schemas.microsoft.com/office/drawing/2014/main" id="{DC5268A0-7261-8A59-3096-324A41401FCC}"/>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2617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4C510-DD6B-FB52-FC73-8C4CF8BA7EAE}"/>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99BE54E6-F802-4192-812B-CB680560FD40}"/>
              </a:ext>
            </a:extLst>
          </p:cNvPr>
          <p:cNvSpPr txBox="1"/>
          <p:nvPr/>
        </p:nvSpPr>
        <p:spPr>
          <a:xfrm>
            <a:off x="1043608" y="1273324"/>
            <a:ext cx="7806945" cy="2400657"/>
          </a:xfrm>
          <a:prstGeom prst="rect">
            <a:avLst/>
          </a:prstGeom>
          <a:noFill/>
        </p:spPr>
        <p:txBody>
          <a:bodyPr wrap="none" rtlCol="0">
            <a:spAutoFit/>
          </a:bodyPr>
          <a:lstStyle/>
          <a:p>
            <a:r>
              <a:rPr lang="pt-BR" sz="2500" dirty="0"/>
              <a:t>· Pesquisa de preços;</a:t>
            </a:r>
          </a:p>
          <a:p>
            <a:br>
              <a:rPr lang="pt-BR" sz="2500" dirty="0"/>
            </a:br>
            <a:r>
              <a:rPr lang="pt-BR" sz="2500" dirty="0"/>
              <a:t>· ETP;</a:t>
            </a:r>
          </a:p>
          <a:p>
            <a:br>
              <a:rPr lang="pt-BR" sz="2500" dirty="0"/>
            </a:br>
            <a:r>
              <a:rPr lang="pt-BR" sz="2500" dirty="0"/>
              <a:t>· Modelos padronizados de termo de referência - checklist;</a:t>
            </a:r>
            <a:br>
              <a:rPr lang="pt-BR" sz="2500" dirty="0"/>
            </a:br>
            <a:endParaRPr lang="pt-BR" sz="2500" dirty="0"/>
          </a:p>
        </p:txBody>
      </p:sp>
    </p:spTree>
    <p:extLst>
      <p:ext uri="{BB962C8B-B14F-4D97-AF65-F5344CB8AC3E}">
        <p14:creationId xmlns:p14="http://schemas.microsoft.com/office/powerpoint/2010/main" val="166321900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4" name="Imagem 3"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2" y="-1714501"/>
            <a:ext cx="5715000" cy="9144001"/>
          </a:xfrm>
          <a:prstGeom prst="rect">
            <a:avLst/>
          </a:prstGeom>
          <a:noFill/>
          <a:ln>
            <a:noFill/>
          </a:ln>
        </p:spPr>
      </p:pic>
      <p:cxnSp>
        <p:nvCxnSpPr>
          <p:cNvPr id="870" name="Google Shape;870;p66"/>
          <p:cNvCxnSpPr/>
          <p:nvPr/>
        </p:nvCxnSpPr>
        <p:spPr>
          <a:xfrm>
            <a:off x="539552" y="1097433"/>
            <a:ext cx="0" cy="904063"/>
          </a:xfrm>
          <a:prstGeom prst="straightConnector1">
            <a:avLst/>
          </a:prstGeom>
          <a:noFill/>
          <a:ln w="76200" cap="flat" cmpd="sng">
            <a:solidFill>
              <a:schemeClr val="accent1"/>
            </a:solidFill>
            <a:prstDash val="solid"/>
            <a:round/>
            <a:headEnd type="none" w="med" len="med"/>
            <a:tailEnd type="none" w="med" len="med"/>
          </a:ln>
        </p:spPr>
      </p:cxnSp>
      <p:cxnSp>
        <p:nvCxnSpPr>
          <p:cNvPr id="6" name="Conector reto 5"/>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object 2">
            <a:extLst>
              <a:ext uri="{FF2B5EF4-FFF2-40B4-BE49-F238E27FC236}">
                <a16:creationId xmlns:a16="http://schemas.microsoft.com/office/drawing/2014/main" id="{45617481-E027-8741-C009-21B81691C8D8}"/>
              </a:ext>
            </a:extLst>
          </p:cNvPr>
          <p:cNvSpPr txBox="1">
            <a:spLocks/>
          </p:cNvSpPr>
          <p:nvPr/>
        </p:nvSpPr>
        <p:spPr>
          <a:xfrm>
            <a:off x="755576" y="985292"/>
            <a:ext cx="6840761" cy="1264038"/>
          </a:xfrm>
          <a:prstGeom prst="rect">
            <a:avLst/>
          </a:prstGeom>
          <a:noFill/>
          <a:ln>
            <a:noFill/>
          </a:ln>
        </p:spPr>
        <p:txBody>
          <a:bodyPr spcFirstLastPara="1" vert="horz" wrap="square" lIns="0" tIns="8483"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Josefin Sans"/>
              <a:buNone/>
              <a:defRPr sz="2667" b="0" i="0" u="none" strike="noStrike" cap="none">
                <a:solidFill>
                  <a:schemeClr val="tx1"/>
                </a:solidFill>
                <a:latin typeface="Times New Roman"/>
                <a:ea typeface="Josefin Sans"/>
                <a:cs typeface="Times New Roman"/>
                <a:sym typeface="Josefin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8483" marR="3393" algn="just">
              <a:lnSpc>
                <a:spcPct val="110500"/>
              </a:lnSpc>
              <a:spcBef>
                <a:spcPts val="67"/>
              </a:spcBef>
            </a:pPr>
            <a:r>
              <a:rPr lang="pt-BR" sz="3600" b="1" kern="0" spc="-3" dirty="0">
                <a:latin typeface="Josefin Sans" pitchFamily="2" charset="0"/>
              </a:rPr>
              <a:t>HABILITAÇÃO </a:t>
            </a:r>
          </a:p>
          <a:p>
            <a:pPr marL="8483" marR="3393" algn="just">
              <a:lnSpc>
                <a:spcPct val="110500"/>
              </a:lnSpc>
              <a:spcBef>
                <a:spcPts val="67"/>
              </a:spcBef>
            </a:pPr>
            <a:r>
              <a:rPr lang="pt-BR" sz="3600" b="1" kern="0" spc="-3" dirty="0">
                <a:latin typeface="Josefin Sans" pitchFamily="2" charset="0"/>
              </a:rPr>
              <a:t>Pontos relevantes</a:t>
            </a:r>
            <a:endParaRPr lang="pt-BR" sz="3500" b="1" kern="0" spc="-3" dirty="0">
              <a:latin typeface="Josefin Sans" pitchFamily="2" charset="0"/>
            </a:endParaRPr>
          </a:p>
        </p:txBody>
      </p:sp>
    </p:spTree>
    <p:extLst>
      <p:ext uri="{BB962C8B-B14F-4D97-AF65-F5344CB8AC3E}">
        <p14:creationId xmlns:p14="http://schemas.microsoft.com/office/powerpoint/2010/main" val="1797782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863DA3-F194-6B7F-0DC6-53B069BD62F1}"/>
              </a:ext>
            </a:extLst>
          </p:cNvPr>
          <p:cNvSpPr>
            <a:spLocks noGrp="1"/>
          </p:cNvSpPr>
          <p:nvPr>
            <p:ph type="ctrTitle"/>
          </p:nvPr>
        </p:nvSpPr>
        <p:spPr>
          <a:xfrm>
            <a:off x="255031" y="1270000"/>
            <a:ext cx="3928531" cy="769442"/>
          </a:xfrm>
        </p:spPr>
        <p:txBody>
          <a:bodyPr/>
          <a:lstStyle/>
          <a:p>
            <a:pPr algn="just"/>
            <a:r>
              <a:rPr lang="pt-BR" sz="2600" dirty="0"/>
              <a:t>- Pouco previa sobre o planejamento;</a:t>
            </a:r>
          </a:p>
        </p:txBody>
      </p:sp>
      <p:sp>
        <p:nvSpPr>
          <p:cNvPr id="4" name="Subtítulo 2">
            <a:extLst>
              <a:ext uri="{FF2B5EF4-FFF2-40B4-BE49-F238E27FC236}">
                <a16:creationId xmlns:a16="http://schemas.microsoft.com/office/drawing/2014/main" id="{19FB7490-CDA2-4692-BF05-98A23F61155D}"/>
              </a:ext>
            </a:extLst>
          </p:cNvPr>
          <p:cNvSpPr txBox="1">
            <a:spLocks/>
          </p:cNvSpPr>
          <p:nvPr/>
        </p:nvSpPr>
        <p:spPr>
          <a:xfrm>
            <a:off x="1019535" y="538356"/>
            <a:ext cx="6833996" cy="461665"/>
          </a:xfrm>
          <a:prstGeom prst="rect">
            <a:avLst/>
          </a:prstGeom>
        </p:spPr>
        <p:txBody>
          <a:bodyPr wrap="square" lIns="0" tIns="0" rIns="0" bIns="0">
            <a:spAutoFit/>
          </a:bodyPr>
          <a:lstStyle>
            <a:lvl1pPr marL="0">
              <a:defRPr sz="3000" b="0" i="0">
                <a:solidFill>
                  <a:schemeClr val="tx1"/>
                </a:solidFill>
                <a:latin typeface="Times New Roman"/>
                <a:ea typeface="+mn-ea"/>
                <a:cs typeface="Times New Roman"/>
              </a:defRPr>
            </a:lvl1pPr>
            <a:lvl2pPr marL="366492">
              <a:defRPr>
                <a:latin typeface="+mn-lt"/>
                <a:ea typeface="+mn-ea"/>
                <a:cs typeface="+mn-cs"/>
              </a:defRPr>
            </a:lvl2pPr>
            <a:lvl3pPr marL="732983">
              <a:defRPr>
                <a:latin typeface="+mn-lt"/>
                <a:ea typeface="+mn-ea"/>
                <a:cs typeface="+mn-cs"/>
              </a:defRPr>
            </a:lvl3pPr>
            <a:lvl4pPr marL="1099475">
              <a:defRPr>
                <a:latin typeface="+mn-lt"/>
                <a:ea typeface="+mn-ea"/>
                <a:cs typeface="+mn-cs"/>
              </a:defRPr>
            </a:lvl4pPr>
            <a:lvl5pPr marL="1465966">
              <a:defRPr>
                <a:latin typeface="+mn-lt"/>
                <a:ea typeface="+mn-ea"/>
                <a:cs typeface="+mn-cs"/>
              </a:defRPr>
            </a:lvl5pPr>
            <a:lvl6pPr marL="1832458">
              <a:defRPr>
                <a:latin typeface="+mn-lt"/>
                <a:ea typeface="+mn-ea"/>
                <a:cs typeface="+mn-cs"/>
              </a:defRPr>
            </a:lvl6pPr>
            <a:lvl7pPr marL="2198949">
              <a:defRPr>
                <a:latin typeface="+mn-lt"/>
                <a:ea typeface="+mn-ea"/>
                <a:cs typeface="+mn-cs"/>
              </a:defRPr>
            </a:lvl7pPr>
            <a:lvl8pPr marL="2565441">
              <a:defRPr>
                <a:latin typeface="+mn-lt"/>
                <a:ea typeface="+mn-ea"/>
                <a:cs typeface="+mn-cs"/>
              </a:defRPr>
            </a:lvl8pPr>
            <a:lvl9pPr marL="2931932">
              <a:defRPr>
                <a:latin typeface="+mn-lt"/>
                <a:ea typeface="+mn-ea"/>
                <a:cs typeface="+mn-cs"/>
              </a:defRPr>
            </a:lvl9pPr>
          </a:lstStyle>
          <a:p>
            <a:pPr defTabSz="792419"/>
            <a:r>
              <a:rPr lang="pt-BR" b="1" kern="0" dirty="0"/>
              <a:t>          </a:t>
            </a:r>
            <a:r>
              <a:rPr lang="pt-BR" b="1" u="sng" kern="0" dirty="0"/>
              <a:t>8.666</a:t>
            </a:r>
            <a:r>
              <a:rPr lang="pt-BR" b="1" kern="0" dirty="0"/>
              <a:t>                                      </a:t>
            </a:r>
            <a:r>
              <a:rPr lang="pt-BR" b="1" u="sng" kern="0" dirty="0"/>
              <a:t>14.133</a:t>
            </a:r>
          </a:p>
        </p:txBody>
      </p:sp>
      <p:cxnSp>
        <p:nvCxnSpPr>
          <p:cNvPr id="6" name="Conector reto 5">
            <a:extLst>
              <a:ext uri="{FF2B5EF4-FFF2-40B4-BE49-F238E27FC236}">
                <a16:creationId xmlns:a16="http://schemas.microsoft.com/office/drawing/2014/main" id="{AEBC8A50-D323-4821-9F73-3A0D46893FAD}"/>
              </a:ext>
            </a:extLst>
          </p:cNvPr>
          <p:cNvCxnSpPr>
            <a:cxnSpLocks/>
          </p:cNvCxnSpPr>
          <p:nvPr/>
        </p:nvCxnSpPr>
        <p:spPr>
          <a:xfrm>
            <a:off x="4436533" y="663500"/>
            <a:ext cx="0" cy="47975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ítulo 1">
            <a:extLst>
              <a:ext uri="{FF2B5EF4-FFF2-40B4-BE49-F238E27FC236}">
                <a16:creationId xmlns:a16="http://schemas.microsoft.com/office/drawing/2014/main" id="{959988B8-4AD4-490C-A969-EF883028C54C}"/>
              </a:ext>
            </a:extLst>
          </p:cNvPr>
          <p:cNvSpPr txBox="1">
            <a:spLocks/>
          </p:cNvSpPr>
          <p:nvPr/>
        </p:nvSpPr>
        <p:spPr>
          <a:xfrm>
            <a:off x="4707467" y="1243370"/>
            <a:ext cx="4199457" cy="800219"/>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Estabelece um rito específico e unificado [art. 18];</a:t>
            </a:r>
          </a:p>
        </p:txBody>
      </p:sp>
      <p:sp>
        <p:nvSpPr>
          <p:cNvPr id="9" name="Título 1">
            <a:extLst>
              <a:ext uri="{FF2B5EF4-FFF2-40B4-BE49-F238E27FC236}">
                <a16:creationId xmlns:a16="http://schemas.microsoft.com/office/drawing/2014/main" id="{8940FC24-21DA-4A55-82E4-755D347B5E13}"/>
              </a:ext>
            </a:extLst>
          </p:cNvPr>
          <p:cNvSpPr txBox="1">
            <a:spLocks/>
          </p:cNvSpPr>
          <p:nvPr/>
        </p:nvSpPr>
        <p:spPr>
          <a:xfrm>
            <a:off x="237076" y="2223855"/>
            <a:ext cx="3657596" cy="400110"/>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Pesquisa de preços;</a:t>
            </a:r>
          </a:p>
        </p:txBody>
      </p:sp>
      <p:sp>
        <p:nvSpPr>
          <p:cNvPr id="10" name="Título 1">
            <a:extLst>
              <a:ext uri="{FF2B5EF4-FFF2-40B4-BE49-F238E27FC236}">
                <a16:creationId xmlns:a16="http://schemas.microsoft.com/office/drawing/2014/main" id="{5592AE18-9B5F-433F-AA5C-03054DCC74A8}"/>
              </a:ext>
            </a:extLst>
          </p:cNvPr>
          <p:cNvSpPr txBox="1">
            <a:spLocks/>
          </p:cNvSpPr>
          <p:nvPr/>
        </p:nvSpPr>
        <p:spPr>
          <a:xfrm>
            <a:off x="229999" y="2792989"/>
            <a:ext cx="3906444" cy="800219"/>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Não trazia peças de introdução, mas de licitação;</a:t>
            </a:r>
          </a:p>
        </p:txBody>
      </p:sp>
      <p:sp>
        <p:nvSpPr>
          <p:cNvPr id="11" name="Título 1">
            <a:extLst>
              <a:ext uri="{FF2B5EF4-FFF2-40B4-BE49-F238E27FC236}">
                <a16:creationId xmlns:a16="http://schemas.microsoft.com/office/drawing/2014/main" id="{F3C71A98-B6CE-4D0D-AC1D-607FCC2D1A5B}"/>
              </a:ext>
            </a:extLst>
          </p:cNvPr>
          <p:cNvSpPr txBox="1">
            <a:spLocks/>
          </p:cNvSpPr>
          <p:nvPr/>
        </p:nvSpPr>
        <p:spPr>
          <a:xfrm>
            <a:off x="4689504" y="2133885"/>
            <a:ext cx="4199457" cy="400110"/>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Estabelece fontes de preços;</a:t>
            </a:r>
          </a:p>
        </p:txBody>
      </p:sp>
      <p:sp>
        <p:nvSpPr>
          <p:cNvPr id="12" name="Título 1">
            <a:extLst>
              <a:ext uri="{FF2B5EF4-FFF2-40B4-BE49-F238E27FC236}">
                <a16:creationId xmlns:a16="http://schemas.microsoft.com/office/drawing/2014/main" id="{927168BD-4F1F-40FD-9432-323353AB565D}"/>
              </a:ext>
            </a:extLst>
          </p:cNvPr>
          <p:cNvSpPr txBox="1">
            <a:spLocks/>
          </p:cNvSpPr>
          <p:nvPr/>
        </p:nvSpPr>
        <p:spPr>
          <a:xfrm>
            <a:off x="4678305" y="2761319"/>
            <a:ext cx="4199457" cy="800219"/>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prevê as peças/documentos que vão fundar o processo;</a:t>
            </a:r>
          </a:p>
        </p:txBody>
      </p:sp>
      <p:sp>
        <p:nvSpPr>
          <p:cNvPr id="13" name="Título 1">
            <a:extLst>
              <a:ext uri="{FF2B5EF4-FFF2-40B4-BE49-F238E27FC236}">
                <a16:creationId xmlns:a16="http://schemas.microsoft.com/office/drawing/2014/main" id="{82BC2887-CFBF-40FF-9591-2BCF3C5038B9}"/>
              </a:ext>
            </a:extLst>
          </p:cNvPr>
          <p:cNvSpPr txBox="1">
            <a:spLocks/>
          </p:cNvSpPr>
          <p:nvPr/>
        </p:nvSpPr>
        <p:spPr>
          <a:xfrm>
            <a:off x="255031" y="3746844"/>
            <a:ext cx="3928533" cy="1600438"/>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Dividia as compras pela natureza [obras, serviços e aquisições] e as modalidades por valor.</a:t>
            </a:r>
          </a:p>
        </p:txBody>
      </p:sp>
      <p:sp>
        <p:nvSpPr>
          <p:cNvPr id="14" name="Título 1">
            <a:extLst>
              <a:ext uri="{FF2B5EF4-FFF2-40B4-BE49-F238E27FC236}">
                <a16:creationId xmlns:a16="http://schemas.microsoft.com/office/drawing/2014/main" id="{E4AA8B56-5978-4B2D-8A84-90659108565E}"/>
              </a:ext>
            </a:extLst>
          </p:cNvPr>
          <p:cNvSpPr txBox="1">
            <a:spLocks/>
          </p:cNvSpPr>
          <p:nvPr/>
        </p:nvSpPr>
        <p:spPr>
          <a:xfrm>
            <a:off x="4689503" y="3743450"/>
            <a:ext cx="4199457" cy="1600438"/>
          </a:xfrm>
          <a:prstGeom prst="rect">
            <a:avLst/>
          </a:prstGeom>
        </p:spPr>
        <p:txBody>
          <a:bodyPr wrap="square" lIns="0" tIns="0" rIns="0" bIns="0">
            <a:spAutoFit/>
          </a:bodyPr>
          <a:lstStyle>
            <a:lvl1pPr>
              <a:defRPr sz="4000" b="0" i="0">
                <a:solidFill>
                  <a:schemeClr val="tx1"/>
                </a:solidFill>
                <a:latin typeface="Times New Roman"/>
                <a:ea typeface="+mj-ea"/>
                <a:cs typeface="Times New Roman"/>
              </a:defRPr>
            </a:lvl1pPr>
          </a:lstStyle>
          <a:p>
            <a:pPr algn="just" defTabSz="792419"/>
            <a:r>
              <a:rPr lang="pt-BR" sz="2600" kern="0" dirty="0"/>
              <a:t>- Unifica os processos, tecendo diferenciações pela natureza e as modalidades são definidas pelo objeto.</a:t>
            </a:r>
          </a:p>
        </p:txBody>
      </p:sp>
      <p:pic>
        <p:nvPicPr>
          <p:cNvPr id="15" name="Picture 6">
            <a:extLst>
              <a:ext uri="{FF2B5EF4-FFF2-40B4-BE49-F238E27FC236}">
                <a16:creationId xmlns:a16="http://schemas.microsoft.com/office/drawing/2014/main" id="{4E63B012-2A4F-4F79-A039-25CB078BFE60}"/>
              </a:ext>
            </a:extLst>
          </p:cNvPr>
          <p:cNvPicPr>
            <a:picLocks noChangeAspect="1" noChangeArrowheads="1"/>
          </p:cNvPicPr>
          <p:nvPr/>
        </p:nvPicPr>
        <p:blipFill>
          <a:blip r:embed="rId2"/>
          <a:srcRect/>
          <a:stretch>
            <a:fillRect/>
          </a:stretch>
        </p:blipFill>
        <p:spPr bwMode="auto">
          <a:xfrm>
            <a:off x="7810902" y="270632"/>
            <a:ext cx="1066860" cy="416569"/>
          </a:xfrm>
          <a:prstGeom prst="rect">
            <a:avLst/>
          </a:prstGeom>
          <a:noFill/>
          <a:ln>
            <a:noFill/>
          </a:ln>
          <a:effectLst/>
        </p:spPr>
      </p:pic>
    </p:spTree>
    <p:extLst>
      <p:ext uri="{BB962C8B-B14F-4D97-AF65-F5344CB8AC3E}">
        <p14:creationId xmlns:p14="http://schemas.microsoft.com/office/powerpoint/2010/main" val="6623540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0" name="Retângulo 1"/>
          <p:cNvSpPr/>
          <p:nvPr/>
        </p:nvSpPr>
        <p:spPr>
          <a:xfrm>
            <a:off x="745454" y="825500"/>
            <a:ext cx="7747000" cy="3734036"/>
          </a:xfrm>
          <a:prstGeom prst="rect">
            <a:avLst/>
          </a:prstGeom>
        </p:spPr>
        <p:txBody>
          <a:bodyPr wrap="square">
            <a:spAutoFit/>
          </a:bodyPr>
          <a:lstStyle/>
          <a:p>
            <a:pPr marL="238115" indent="-238115" algn="ctr">
              <a:buFont typeface="Wingdings" pitchFamily="2" charset="2"/>
              <a:buChar char="ü"/>
            </a:pPr>
            <a:r>
              <a:rPr lang="pt-BR" sz="2667" b="1" i="1" dirty="0">
                <a:latin typeface="Times New Roman" pitchFamily="18" charset="0"/>
                <a:cs typeface="Times New Roman" pitchFamily="18" charset="0"/>
              </a:rPr>
              <a:t>HABILITAÇÃO</a:t>
            </a:r>
            <a:endParaRPr lang="pt-BR" sz="2667" b="1" dirty="0">
              <a:latin typeface="Times New Roman" pitchFamily="18" charset="0"/>
              <a:cs typeface="Times New Roman" pitchFamily="18" charset="0"/>
            </a:endParaRPr>
          </a:p>
          <a:p>
            <a:pPr marL="238115" indent="-238115">
              <a:buFont typeface="Wingdings" pitchFamily="2" charset="2"/>
              <a:buChar char="Ø"/>
            </a:pPr>
            <a:endParaRPr lang="pt-BR" sz="1500" dirty="0"/>
          </a:p>
          <a:p>
            <a:pPr marL="238115" indent="-238115">
              <a:buClr>
                <a:srgbClr val="FF0000"/>
              </a:buClr>
              <a:buFont typeface="Wingdings" pitchFamily="2" charset="2"/>
              <a:buChar char="Ø"/>
            </a:pPr>
            <a:r>
              <a:rPr lang="pt-BR" sz="2333" dirty="0">
                <a:latin typeface="Times New Roman" pitchFamily="18" charset="0"/>
                <a:cs typeface="Times New Roman" pitchFamily="18" charset="0"/>
              </a:rPr>
              <a:t>Pode ser </a:t>
            </a:r>
            <a:r>
              <a:rPr lang="pt-BR" sz="2333" b="1" dirty="0">
                <a:latin typeface="Times New Roman" pitchFamily="18" charset="0"/>
                <a:cs typeface="Times New Roman" pitchFamily="18" charset="0"/>
              </a:rPr>
              <a:t>realizada por processo eletrônico</a:t>
            </a:r>
          </a:p>
          <a:p>
            <a:pPr marL="238115" indent="-238115">
              <a:buFont typeface="Wingdings" pitchFamily="2" charset="2"/>
              <a:buChar char="Ø"/>
            </a:pPr>
            <a:endParaRPr lang="pt-BR" sz="2333" b="1" dirty="0">
              <a:latin typeface="Times New Roman" pitchFamily="18" charset="0"/>
              <a:cs typeface="Times New Roman" pitchFamily="18" charset="0"/>
            </a:endParaRPr>
          </a:p>
          <a:p>
            <a:r>
              <a:rPr lang="pt-BR" sz="1500" dirty="0"/>
              <a:t> </a:t>
            </a:r>
          </a:p>
          <a:p>
            <a:pPr marL="238115" indent="-238115">
              <a:buClr>
                <a:srgbClr val="FF0000"/>
              </a:buClr>
              <a:buFont typeface="Wingdings" pitchFamily="2" charset="2"/>
              <a:buChar char="Ø"/>
            </a:pPr>
            <a:r>
              <a:rPr lang="pt-BR" sz="2333" b="1" dirty="0">
                <a:latin typeface="Times New Roman" pitchFamily="18" charset="0"/>
                <a:cs typeface="Times New Roman" pitchFamily="18" charset="0"/>
              </a:rPr>
              <a:t>Documentos </a:t>
            </a:r>
            <a:r>
              <a:rPr lang="pt-BR" sz="2333" dirty="0">
                <a:latin typeface="Times New Roman" pitchFamily="18" charset="0"/>
                <a:cs typeface="Times New Roman" pitchFamily="18" charset="0"/>
              </a:rPr>
              <a:t>poderão ser: </a:t>
            </a:r>
            <a:r>
              <a:rPr lang="pt-BR" sz="2333" b="1" dirty="0">
                <a:latin typeface="Times New Roman" pitchFamily="18" charset="0"/>
                <a:cs typeface="Times New Roman" pitchFamily="18" charset="0"/>
              </a:rPr>
              <a:t>original</a:t>
            </a:r>
            <a:r>
              <a:rPr lang="pt-BR" sz="2333" dirty="0">
                <a:latin typeface="Times New Roman" pitchFamily="18" charset="0"/>
                <a:cs typeface="Times New Roman" pitchFamily="18" charset="0"/>
              </a:rPr>
              <a:t>, por </a:t>
            </a:r>
            <a:r>
              <a:rPr lang="pt-BR" sz="2333" b="1" dirty="0">
                <a:latin typeface="Times New Roman" pitchFamily="18" charset="0"/>
                <a:cs typeface="Times New Roman" pitchFamily="18" charset="0"/>
              </a:rPr>
              <a:t>cópia </a:t>
            </a:r>
            <a:r>
              <a:rPr lang="pt-BR" sz="2333" dirty="0">
                <a:latin typeface="Times New Roman" pitchFamily="18" charset="0"/>
                <a:cs typeface="Times New Roman" pitchFamily="18" charset="0"/>
              </a:rPr>
              <a:t>ou por qualquer </a:t>
            </a:r>
            <a:r>
              <a:rPr lang="pt-BR" sz="2333" b="1" dirty="0">
                <a:latin typeface="Times New Roman" pitchFamily="18" charset="0"/>
                <a:cs typeface="Times New Roman" pitchFamily="18" charset="0"/>
              </a:rPr>
              <a:t>outro meio admitido pela Administração</a:t>
            </a:r>
            <a:r>
              <a:rPr lang="pt-BR" sz="2333" dirty="0">
                <a:latin typeface="Times New Roman" pitchFamily="18" charset="0"/>
                <a:cs typeface="Times New Roman" pitchFamily="18" charset="0"/>
              </a:rPr>
              <a:t>; </a:t>
            </a:r>
            <a:r>
              <a:rPr lang="pt-BR" sz="1000" dirty="0">
                <a:latin typeface="Times New Roman" pitchFamily="18" charset="0"/>
                <a:cs typeface="Times New Roman" pitchFamily="18" charset="0"/>
              </a:rPr>
              <a:t>[art. 70, I]</a:t>
            </a:r>
          </a:p>
          <a:p>
            <a:pPr marL="238115" indent="-238115">
              <a:buFont typeface="Wingdings" pitchFamily="2" charset="2"/>
              <a:buChar char="Ø"/>
            </a:pPr>
            <a:endParaRPr lang="pt-BR" sz="1000" dirty="0">
              <a:latin typeface="Times New Roman" pitchFamily="18" charset="0"/>
              <a:cs typeface="Times New Roman" pitchFamily="18" charset="0"/>
            </a:endParaRPr>
          </a:p>
          <a:p>
            <a:r>
              <a:rPr lang="pt-BR" sz="1500" dirty="0"/>
              <a:t> </a:t>
            </a:r>
            <a:endParaRPr lang="pt-BR" sz="2333" dirty="0">
              <a:latin typeface="Times New Roman" pitchFamily="18" charset="0"/>
              <a:cs typeface="Times New Roman" pitchFamily="18" charset="0"/>
            </a:endParaRPr>
          </a:p>
          <a:p>
            <a:pPr marL="238115" indent="-238115">
              <a:buClr>
                <a:srgbClr val="FF0000"/>
              </a:buClr>
              <a:buFont typeface="Wingdings" pitchFamily="2" charset="2"/>
              <a:buChar char="Ø"/>
            </a:pPr>
            <a:r>
              <a:rPr lang="pt-BR" sz="2333" dirty="0">
                <a:latin typeface="Times New Roman" pitchFamily="18" charset="0"/>
                <a:cs typeface="Times New Roman" pitchFamily="18" charset="0"/>
              </a:rPr>
              <a:t>Habilitação </a:t>
            </a:r>
            <a:r>
              <a:rPr lang="pt-BR" sz="2333" b="1" dirty="0">
                <a:latin typeface="Times New Roman" pitchFamily="18" charset="0"/>
                <a:cs typeface="Times New Roman" pitchFamily="18" charset="0"/>
              </a:rPr>
              <a:t>pode ser substituída por registro cadastral admitido em Edital</a:t>
            </a:r>
            <a:r>
              <a:rPr lang="pt-BR" sz="2333" dirty="0">
                <a:latin typeface="Times New Roman" pitchFamily="18" charset="0"/>
                <a:cs typeface="Times New Roman" pitchFamily="18" charset="0"/>
              </a:rPr>
              <a:t> [Órgão ou Entidade Pública]; </a:t>
            </a:r>
            <a:r>
              <a:rPr lang="pt-BR" sz="1000" dirty="0"/>
              <a:t>[art. 70, II]</a:t>
            </a:r>
          </a:p>
          <a:p>
            <a:r>
              <a:rPr lang="pt-BR" sz="1500" dirty="0"/>
              <a:t>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0" name="Picture 2"/>
          <p:cNvPicPr>
            <a:picLocks noChangeAspect="1" noChangeArrowheads="1"/>
          </p:cNvPicPr>
          <p:nvPr/>
        </p:nvPicPr>
        <p:blipFill>
          <a:blip r:embed="rId2"/>
          <a:srcRect/>
          <a:stretch>
            <a:fillRect/>
          </a:stretch>
        </p:blipFill>
        <p:spPr bwMode="auto">
          <a:xfrm>
            <a:off x="7620000" y="290348"/>
            <a:ext cx="1010708" cy="391583"/>
          </a:xfrm>
          <a:prstGeom prst="rect">
            <a:avLst/>
          </a:prstGeom>
          <a:noFill/>
          <a:ln>
            <a:noFill/>
          </a:ln>
          <a:effectLst/>
        </p:spPr>
      </p:pic>
      <p:sp>
        <p:nvSpPr>
          <p:cNvPr id="1048671" name="Retângulo 1"/>
          <p:cNvSpPr/>
          <p:nvPr/>
        </p:nvSpPr>
        <p:spPr>
          <a:xfrm>
            <a:off x="745454" y="825500"/>
            <a:ext cx="7747000" cy="3605731"/>
          </a:xfrm>
          <a:prstGeom prst="rect">
            <a:avLst/>
          </a:prstGeom>
        </p:spPr>
        <p:txBody>
          <a:bodyPr wrap="square">
            <a:spAutoFit/>
          </a:bodyPr>
          <a:lstStyle/>
          <a:p>
            <a:pPr marL="238115" indent="-238115">
              <a:buFont typeface="Wingdings" pitchFamily="2" charset="2"/>
              <a:buChar char="Ø"/>
            </a:pPr>
            <a:endParaRPr lang="pt-BR" sz="1500" dirty="0"/>
          </a:p>
          <a:p>
            <a:pPr marL="380985" indent="-380985">
              <a:buClr>
                <a:srgbClr val="FF0000"/>
              </a:buClr>
              <a:buFont typeface="Wingdings" pitchFamily="2" charset="2"/>
              <a:buChar char="Ø"/>
            </a:pPr>
            <a:r>
              <a:rPr lang="pt-BR" sz="2333" b="1" dirty="0">
                <a:latin typeface="Times New Roman" pitchFamily="18" charset="0"/>
                <a:cs typeface="Times New Roman" pitchFamily="18" charset="0"/>
              </a:rPr>
              <a:t>Pode ser dispensada a  habilitação </a:t>
            </a:r>
            <a:r>
              <a:rPr lang="pt-BR" sz="2333" dirty="0">
                <a:latin typeface="Times New Roman" pitchFamily="18" charset="0"/>
                <a:cs typeface="Times New Roman" pitchFamily="18" charset="0"/>
              </a:rPr>
              <a:t>[total ou parcialmente]: </a:t>
            </a:r>
          </a:p>
          <a:p>
            <a:pPr lvl="2">
              <a:lnSpc>
                <a:spcPct val="150000"/>
              </a:lnSpc>
            </a:pPr>
            <a:r>
              <a:rPr lang="pt-BR" sz="2333" dirty="0">
                <a:latin typeface="Times New Roman" pitchFamily="18" charset="0"/>
                <a:cs typeface="Times New Roman" pitchFamily="18" charset="0"/>
              </a:rPr>
              <a:t> - </a:t>
            </a:r>
            <a:r>
              <a:rPr lang="pt-BR" sz="2333" b="1" dirty="0">
                <a:latin typeface="Times New Roman" pitchFamily="18" charset="0"/>
                <a:cs typeface="Times New Roman" pitchFamily="18" charset="0"/>
              </a:rPr>
              <a:t>entrega imediata</a:t>
            </a:r>
            <a:r>
              <a:rPr lang="pt-BR" sz="2333" dirty="0">
                <a:latin typeface="Times New Roman" pitchFamily="18" charset="0"/>
                <a:cs typeface="Times New Roman" pitchFamily="18" charset="0"/>
              </a:rPr>
              <a:t>; </a:t>
            </a:r>
          </a:p>
          <a:p>
            <a:pPr lvl="2">
              <a:lnSpc>
                <a:spcPct val="150000"/>
              </a:lnSpc>
            </a:pPr>
            <a:r>
              <a:rPr lang="pt-BR" sz="2333" dirty="0">
                <a:latin typeface="Times New Roman" pitchFamily="18" charset="0"/>
                <a:cs typeface="Times New Roman" pitchFamily="18" charset="0"/>
              </a:rPr>
              <a:t> - </a:t>
            </a:r>
            <a:r>
              <a:rPr lang="pt-BR" sz="2333" b="1" dirty="0">
                <a:latin typeface="Times New Roman" pitchFamily="18" charset="0"/>
                <a:cs typeface="Times New Roman" pitchFamily="18" charset="0"/>
              </a:rPr>
              <a:t>contratações inferiores a 1/4 (um quarto) do limite para dispensa </a:t>
            </a:r>
            <a:r>
              <a:rPr lang="pt-BR" sz="2333" dirty="0">
                <a:latin typeface="Times New Roman" pitchFamily="18" charset="0"/>
                <a:cs typeface="Times New Roman" pitchFamily="18" charset="0"/>
              </a:rPr>
              <a:t>[valor: R$ </a:t>
            </a:r>
            <a:r>
              <a:rPr lang="pt-BR" dirty="0"/>
              <a:t>13.098,41</a:t>
            </a:r>
            <a:r>
              <a:rPr lang="pt-BR" sz="2333" dirty="0">
                <a:latin typeface="Times New Roman" pitchFamily="18" charset="0"/>
                <a:cs typeface="Times New Roman" pitchFamily="18" charset="0"/>
              </a:rPr>
              <a:t>] </a:t>
            </a:r>
          </a:p>
          <a:p>
            <a:pPr lvl="2">
              <a:lnSpc>
                <a:spcPct val="150000"/>
              </a:lnSpc>
            </a:pPr>
            <a:r>
              <a:rPr lang="pt-BR" sz="2333" dirty="0">
                <a:latin typeface="Times New Roman" pitchFamily="18" charset="0"/>
                <a:cs typeface="Times New Roman" pitchFamily="18" charset="0"/>
              </a:rPr>
              <a:t> - produto para </a:t>
            </a:r>
            <a:r>
              <a:rPr lang="pt-BR" sz="2333" b="1" dirty="0">
                <a:latin typeface="Times New Roman" pitchFamily="18" charset="0"/>
                <a:cs typeface="Times New Roman" pitchFamily="18" charset="0"/>
              </a:rPr>
              <a:t>pesquisa e desenvolvimento até trezentos mil reais</a:t>
            </a:r>
            <a:r>
              <a:rPr lang="pt-BR" sz="2333" dirty="0">
                <a:latin typeface="Times New Roman" pitchFamily="18" charset="0"/>
                <a:cs typeface="Times New Roman" pitchFamily="18" charset="0"/>
              </a:rPr>
              <a:t>. </a:t>
            </a:r>
            <a:r>
              <a:rPr lang="pt-BR" sz="1000" dirty="0">
                <a:latin typeface="Times New Roman" pitchFamily="18" charset="0"/>
                <a:cs typeface="Times New Roman" pitchFamily="18" charset="0"/>
              </a:rPr>
              <a:t>[art. III].</a:t>
            </a:r>
          </a:p>
          <a:p>
            <a:r>
              <a:rPr lang="pt-BR" sz="1500" dirty="0"/>
              <a:t> </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2" name="Retângulo 3"/>
          <p:cNvSpPr/>
          <p:nvPr/>
        </p:nvSpPr>
        <p:spPr>
          <a:xfrm>
            <a:off x="4835482" y="220069"/>
            <a:ext cx="2273037" cy="514350"/>
          </a:xfrm>
          <a:prstGeom prst="rect">
            <a:avLst/>
          </a:prstGeom>
          <a:solidFill>
            <a:srgbClr val="FF0000"/>
          </a:solidFill>
          <a:ln w="25400" cap="flat" cmpd="sng">
            <a:solidFill>
              <a:srgbClr val="FF0000"/>
            </a:solidFill>
            <a:prstDash val="solid"/>
            <a:round/>
            <a:headEnd/>
            <a:tailEnd/>
          </a:ln>
        </p:spPr>
        <p:txBody>
          <a:bodyPr>
            <a:prstTxWarp prst="textNoShape">
              <a:avLst/>
            </a:prstTxWarp>
          </a:bodyPr>
          <a:lstStyle/>
          <a:p>
            <a:endParaRPr lang="pt-BR" sz="1500"/>
          </a:p>
        </p:txBody>
      </p:sp>
      <p:sp>
        <p:nvSpPr>
          <p:cNvPr id="1048673" name="Retângulo 4"/>
          <p:cNvSpPr/>
          <p:nvPr/>
        </p:nvSpPr>
        <p:spPr>
          <a:xfrm>
            <a:off x="3401669" y="1348003"/>
            <a:ext cx="2313331" cy="702204"/>
          </a:xfrm>
          <a:prstGeom prst="rect">
            <a:avLst/>
          </a:prstGeom>
          <a:solidFill>
            <a:srgbClr val="4F81BD"/>
          </a:solidFill>
          <a:ln w="25400" cap="flat" cmpd="sng">
            <a:solidFill>
              <a:srgbClr val="395E8A"/>
            </a:solidFill>
            <a:prstDash val="solid"/>
            <a:round/>
            <a:headEnd/>
            <a:tailEnd/>
          </a:ln>
        </p:spPr>
        <p:txBody>
          <a:bodyPr vert="horz" wrap="square" lIns="76200" tIns="38100" rIns="76200" bIns="38100" anchor="ctr">
            <a:prstTxWarp prst="textNoShape">
              <a:avLst/>
            </a:prstTxWarp>
            <a:noAutofit/>
          </a:bodyPr>
          <a:lstStyle/>
          <a:p>
            <a:pPr algn="ctr">
              <a:lnSpc>
                <a:spcPct val="115000"/>
              </a:lnSpc>
              <a:spcAft>
                <a:spcPts val="833"/>
              </a:spcAft>
            </a:pPr>
            <a:r>
              <a:rPr lang="pt-BR" sz="2000" dirty="0">
                <a:solidFill>
                  <a:schemeClr val="bg1"/>
                </a:solidFill>
                <a:latin typeface="Times New Roman"/>
                <a:ea typeface="Calibri"/>
                <a:cs typeface="SimSun"/>
              </a:rPr>
              <a:t>JURÍDICA</a:t>
            </a:r>
            <a:endParaRPr lang="pt-BR" sz="2000" dirty="0">
              <a:solidFill>
                <a:schemeClr val="bg1"/>
              </a:solidFill>
              <a:latin typeface="Calibri"/>
              <a:ea typeface="Calibri"/>
              <a:cs typeface="SimSun"/>
            </a:endParaRPr>
          </a:p>
        </p:txBody>
      </p:sp>
      <p:sp>
        <p:nvSpPr>
          <p:cNvPr id="1048674" name="Retângulo 5"/>
          <p:cNvSpPr/>
          <p:nvPr/>
        </p:nvSpPr>
        <p:spPr>
          <a:xfrm>
            <a:off x="3393576" y="4450157"/>
            <a:ext cx="2321424" cy="662517"/>
          </a:xfrm>
          <a:prstGeom prst="rect">
            <a:avLst/>
          </a:prstGeom>
          <a:solidFill>
            <a:srgbClr val="4F81BD"/>
          </a:solidFill>
          <a:ln w="25400" cap="flat" cmpd="sng">
            <a:solidFill>
              <a:srgbClr val="395E8A"/>
            </a:solidFill>
            <a:prstDash val="solid"/>
            <a:round/>
            <a:headEnd/>
            <a:tailEnd/>
          </a:ln>
        </p:spPr>
        <p:txBody>
          <a:bodyPr vert="horz" wrap="square" lIns="76200" tIns="38100" rIns="76200" bIns="38100" anchor="ctr">
            <a:prstTxWarp prst="textNoShape">
              <a:avLst/>
            </a:prstTxWarp>
            <a:noAutofit/>
          </a:bodyPr>
          <a:lstStyle/>
          <a:p>
            <a:pPr algn="ctr">
              <a:lnSpc>
                <a:spcPct val="115000"/>
              </a:lnSpc>
              <a:spcAft>
                <a:spcPts val="833"/>
              </a:spcAft>
            </a:pPr>
            <a:r>
              <a:rPr lang="pt-BR" sz="2000" dirty="0">
                <a:solidFill>
                  <a:schemeClr val="bg1"/>
                </a:solidFill>
                <a:latin typeface="Times New Roman"/>
                <a:ea typeface="Calibri"/>
                <a:cs typeface="SimSun"/>
              </a:rPr>
              <a:t>TÉCNICA</a:t>
            </a:r>
            <a:endParaRPr lang="pt-BR" sz="2000" dirty="0">
              <a:solidFill>
                <a:schemeClr val="bg1"/>
              </a:solidFill>
              <a:latin typeface="Calibri"/>
              <a:ea typeface="Calibri"/>
              <a:cs typeface="SimSun"/>
            </a:endParaRPr>
          </a:p>
        </p:txBody>
      </p:sp>
      <p:sp>
        <p:nvSpPr>
          <p:cNvPr id="1048675" name="Retângulo 6"/>
          <p:cNvSpPr/>
          <p:nvPr/>
        </p:nvSpPr>
        <p:spPr>
          <a:xfrm>
            <a:off x="3393576" y="2349500"/>
            <a:ext cx="2321424" cy="762000"/>
          </a:xfrm>
          <a:prstGeom prst="rect">
            <a:avLst/>
          </a:prstGeom>
          <a:solidFill>
            <a:srgbClr val="4F81BD"/>
          </a:solidFill>
          <a:ln w="25400" cap="flat" cmpd="sng">
            <a:solidFill>
              <a:srgbClr val="395E8A"/>
            </a:solidFill>
            <a:prstDash val="solid"/>
            <a:round/>
            <a:headEnd/>
            <a:tailEnd/>
          </a:ln>
        </p:spPr>
        <p:txBody>
          <a:bodyPr vert="horz" wrap="square" lIns="76200" tIns="38100" rIns="76200" bIns="38100" anchor="ctr">
            <a:prstTxWarp prst="textNoShape">
              <a:avLst/>
            </a:prstTxWarp>
            <a:noAutofit/>
          </a:bodyPr>
          <a:lstStyle/>
          <a:p>
            <a:pPr algn="ctr">
              <a:lnSpc>
                <a:spcPct val="115000"/>
              </a:lnSpc>
              <a:spcAft>
                <a:spcPts val="833"/>
              </a:spcAft>
            </a:pPr>
            <a:r>
              <a:rPr lang="pt-BR" sz="2000" dirty="0">
                <a:solidFill>
                  <a:schemeClr val="bg1"/>
                </a:solidFill>
                <a:latin typeface="Times New Roman"/>
                <a:ea typeface="Calibri"/>
                <a:cs typeface="SimSun"/>
              </a:rPr>
              <a:t>FISCAL, SOCIAL E TRABALHISTA</a:t>
            </a:r>
            <a:endParaRPr lang="pt-BR" sz="2000" dirty="0">
              <a:solidFill>
                <a:schemeClr val="bg1"/>
              </a:solidFill>
              <a:latin typeface="Calibri"/>
              <a:ea typeface="Calibri"/>
              <a:cs typeface="SimSun"/>
            </a:endParaRPr>
          </a:p>
        </p:txBody>
      </p:sp>
      <p:sp>
        <p:nvSpPr>
          <p:cNvPr id="1048676" name="Retângulo 7"/>
          <p:cNvSpPr/>
          <p:nvPr/>
        </p:nvSpPr>
        <p:spPr>
          <a:xfrm>
            <a:off x="3401668" y="3350296"/>
            <a:ext cx="2313332" cy="741892"/>
          </a:xfrm>
          <a:prstGeom prst="rect">
            <a:avLst/>
          </a:prstGeom>
          <a:solidFill>
            <a:srgbClr val="4F81BD"/>
          </a:solidFill>
          <a:ln w="25400" cap="flat" cmpd="sng">
            <a:solidFill>
              <a:srgbClr val="395E8A"/>
            </a:solidFill>
            <a:prstDash val="solid"/>
            <a:round/>
            <a:headEnd/>
            <a:tailEnd/>
          </a:ln>
        </p:spPr>
        <p:txBody>
          <a:bodyPr vert="horz" wrap="square" lIns="76200" tIns="38100" rIns="76200" bIns="38100" anchor="ctr">
            <a:prstTxWarp prst="textNoShape">
              <a:avLst/>
            </a:prstTxWarp>
            <a:noAutofit/>
          </a:bodyPr>
          <a:lstStyle/>
          <a:p>
            <a:pPr algn="ctr">
              <a:lnSpc>
                <a:spcPct val="115000"/>
              </a:lnSpc>
              <a:spcAft>
                <a:spcPts val="833"/>
              </a:spcAft>
            </a:pPr>
            <a:r>
              <a:rPr lang="pt-BR" sz="2000" dirty="0">
                <a:solidFill>
                  <a:schemeClr val="bg1"/>
                </a:solidFill>
                <a:latin typeface="Times New Roman"/>
                <a:ea typeface="Calibri"/>
                <a:cs typeface="SimSun"/>
              </a:rPr>
              <a:t>ECONÔMICO-FINANCEIRA</a:t>
            </a:r>
            <a:endParaRPr lang="pt-BR" sz="2000" dirty="0">
              <a:solidFill>
                <a:schemeClr val="bg1"/>
              </a:solidFill>
              <a:latin typeface="Calibri"/>
              <a:ea typeface="Calibri"/>
              <a:cs typeface="SimSun"/>
            </a:endParaRPr>
          </a:p>
        </p:txBody>
      </p:sp>
      <p:sp>
        <p:nvSpPr>
          <p:cNvPr id="1048677" name="Caixa de Texto 2"/>
          <p:cNvSpPr/>
          <p:nvPr/>
        </p:nvSpPr>
        <p:spPr>
          <a:xfrm>
            <a:off x="6426653" y="924053"/>
            <a:ext cx="1406653" cy="3420845"/>
          </a:xfrm>
          <a:prstGeom prst="rect">
            <a:avLst/>
          </a:prstGeom>
          <a:solidFill>
            <a:srgbClr val="FFFFFF"/>
          </a:solidFill>
          <a:ln>
            <a:noFill/>
          </a:ln>
        </p:spPr>
        <p:txBody>
          <a:bodyPr vert="horz" wrap="square" lIns="76200" tIns="38100" rIns="76200" bIns="38100" anchor="t">
            <a:prstTxWarp prst="textNoShape">
              <a:avLst/>
            </a:prstTxWarp>
            <a:noAutofit/>
          </a:bodyPr>
          <a:lstStyle/>
          <a:p>
            <a:pPr>
              <a:lnSpc>
                <a:spcPct val="115000"/>
              </a:lnSpc>
            </a:pPr>
            <a:r>
              <a:rPr lang="pt-BR" sz="20833" dirty="0">
                <a:latin typeface="Times New Roman" pitchFamily="18" charset="0"/>
                <a:ea typeface="Calibri"/>
                <a:cs typeface="Times New Roman" pitchFamily="18" charset="0"/>
              </a:rPr>
              <a:t>4</a:t>
            </a:r>
          </a:p>
        </p:txBody>
      </p:sp>
      <p:cxnSp>
        <p:nvCxnSpPr>
          <p:cNvPr id="3145731" name="Conector reto 9"/>
          <p:cNvCxnSpPr>
            <a:cxnSpLocks/>
          </p:cNvCxnSpPr>
          <p:nvPr/>
        </p:nvCxnSpPr>
        <p:spPr>
          <a:xfrm flipH="1">
            <a:off x="2383676" y="747465"/>
            <a:ext cx="2829983" cy="365654"/>
          </a:xfrm>
          <a:prstGeom prst="line">
            <a:avLst/>
          </a:prstGeom>
          <a:ln w="9525" cap="flat" cmpd="sng">
            <a:solidFill>
              <a:srgbClr val="FF0000"/>
            </a:solidFill>
            <a:prstDash val="solid"/>
            <a:round/>
            <a:headEnd/>
            <a:tailEnd/>
          </a:ln>
        </p:spPr>
      </p:cxnSp>
      <p:cxnSp>
        <p:nvCxnSpPr>
          <p:cNvPr id="3145732" name="Conector de seta reta 10"/>
          <p:cNvCxnSpPr>
            <a:cxnSpLocks/>
          </p:cNvCxnSpPr>
          <p:nvPr/>
        </p:nvCxnSpPr>
        <p:spPr>
          <a:xfrm>
            <a:off x="2383676" y="1699105"/>
            <a:ext cx="632883" cy="0"/>
          </a:xfrm>
          <a:prstGeom prst="straightConnector1">
            <a:avLst/>
          </a:prstGeom>
          <a:ln w="9525" cap="flat" cmpd="sng">
            <a:solidFill>
              <a:srgbClr val="FF0000"/>
            </a:solidFill>
            <a:prstDash val="solid"/>
            <a:round/>
            <a:headEnd/>
            <a:tailEnd type="arrow" w="med" len="med"/>
          </a:ln>
        </p:spPr>
      </p:cxnSp>
      <p:cxnSp>
        <p:nvCxnSpPr>
          <p:cNvPr id="3145734" name="Conector de seta reta 12"/>
          <p:cNvCxnSpPr>
            <a:cxnSpLocks/>
          </p:cNvCxnSpPr>
          <p:nvPr/>
        </p:nvCxnSpPr>
        <p:spPr>
          <a:xfrm>
            <a:off x="2384206" y="3765259"/>
            <a:ext cx="632354" cy="0"/>
          </a:xfrm>
          <a:prstGeom prst="straightConnector1">
            <a:avLst/>
          </a:prstGeom>
          <a:ln w="9525" cap="flat" cmpd="sng">
            <a:solidFill>
              <a:srgbClr val="FF0000"/>
            </a:solidFill>
            <a:prstDash val="solid"/>
            <a:round/>
            <a:headEnd/>
            <a:tailEnd type="arrow" w="med" len="med"/>
          </a:ln>
        </p:spPr>
      </p:cxnSp>
      <p:cxnSp>
        <p:nvCxnSpPr>
          <p:cNvPr id="3145735" name="Conector de seta reta 13"/>
          <p:cNvCxnSpPr>
            <a:cxnSpLocks/>
          </p:cNvCxnSpPr>
          <p:nvPr/>
        </p:nvCxnSpPr>
        <p:spPr>
          <a:xfrm>
            <a:off x="2383676" y="4827476"/>
            <a:ext cx="632883" cy="0"/>
          </a:xfrm>
          <a:prstGeom prst="straightConnector1">
            <a:avLst/>
          </a:prstGeom>
          <a:ln w="9525" cap="flat" cmpd="sng">
            <a:solidFill>
              <a:srgbClr val="FF0000"/>
            </a:solidFill>
            <a:prstDash val="solid"/>
            <a:round/>
            <a:headEnd/>
            <a:tailEnd type="arrow" w="med" len="med"/>
          </a:ln>
        </p:spPr>
      </p:cxnSp>
      <p:cxnSp>
        <p:nvCxnSpPr>
          <p:cNvPr id="3145736" name="Conector reto 14"/>
          <p:cNvCxnSpPr>
            <a:cxnSpLocks/>
          </p:cNvCxnSpPr>
          <p:nvPr/>
        </p:nvCxnSpPr>
        <p:spPr>
          <a:xfrm>
            <a:off x="2383676" y="1113119"/>
            <a:ext cx="0" cy="3714358"/>
          </a:xfrm>
          <a:prstGeom prst="line">
            <a:avLst/>
          </a:prstGeom>
          <a:ln w="9525" cap="flat" cmpd="sng">
            <a:solidFill>
              <a:srgbClr val="FF0000"/>
            </a:solidFill>
            <a:prstDash val="solid"/>
            <a:round/>
            <a:headEnd/>
            <a:tailEnd/>
          </a:ln>
        </p:spPr>
      </p:cxnSp>
      <p:sp>
        <p:nvSpPr>
          <p:cNvPr id="1048678" name="Rectangle 13"/>
          <p:cNvSpPr>
            <a:spLocks noChangeArrowheads="1"/>
          </p:cNvSpPr>
          <p:nvPr/>
        </p:nvSpPr>
        <p:spPr bwMode="auto">
          <a:xfrm>
            <a:off x="412750" y="163612"/>
            <a:ext cx="153953" cy="307777"/>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p:txBody>
      </p:sp>
      <p:sp>
        <p:nvSpPr>
          <p:cNvPr id="1048679" name="Rectangle 14"/>
          <p:cNvSpPr>
            <a:spLocks noChangeArrowheads="1"/>
          </p:cNvSpPr>
          <p:nvPr/>
        </p:nvSpPr>
        <p:spPr bwMode="auto">
          <a:xfrm>
            <a:off x="2549679" y="218438"/>
            <a:ext cx="4570162" cy="846386"/>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r>
              <a:rPr lang="pt-BR" sz="2500" u="sng" dirty="0">
                <a:latin typeface="Times New Roman" pitchFamily="18" charset="0"/>
                <a:ea typeface="Calibri" pitchFamily="34" charset="0"/>
                <a:cs typeface="Times New Roman" pitchFamily="18" charset="0"/>
              </a:rPr>
              <a:t>As dimensões da </a:t>
            </a:r>
            <a:r>
              <a:rPr lang="pt-BR" sz="2500" u="sng" dirty="0">
                <a:solidFill>
                  <a:srgbClr val="FFFFFF"/>
                </a:solidFill>
                <a:latin typeface="Times New Roman" pitchFamily="18" charset="0"/>
                <a:ea typeface="Calibri" pitchFamily="34" charset="0"/>
                <a:cs typeface="Times New Roman" pitchFamily="18" charset="0"/>
              </a:rPr>
              <a:t>HABILITAÇÃO</a:t>
            </a:r>
            <a:endParaRPr lang="pt-BR" sz="2500" dirty="0">
              <a:latin typeface="Times New Roman" pitchFamily="18" charset="0"/>
              <a:cs typeface="Times New Roman" pitchFamily="18" charset="0"/>
            </a:endParaRPr>
          </a:p>
          <a:p>
            <a:pPr defTabSz="761970" eaLnBrk="0" fontAlgn="base" hangingPunct="0">
              <a:spcBef>
                <a:spcPct val="0"/>
              </a:spcBef>
              <a:spcAft>
                <a:spcPct val="0"/>
              </a:spcAft>
            </a:pPr>
            <a:endParaRPr lang="pt-BR" sz="2500" dirty="0">
              <a:latin typeface="Times New Roman" pitchFamily="18" charset="0"/>
              <a:cs typeface="Times New Roman" pitchFamily="18" charset="0"/>
            </a:endParaRPr>
          </a:p>
        </p:txBody>
      </p:sp>
      <p:sp>
        <p:nvSpPr>
          <p:cNvPr id="1048680" name="Rectangle 15"/>
          <p:cNvSpPr>
            <a:spLocks noChangeArrowheads="1"/>
          </p:cNvSpPr>
          <p:nvPr/>
        </p:nvSpPr>
        <p:spPr bwMode="auto">
          <a:xfrm>
            <a:off x="412750" y="752488"/>
            <a:ext cx="153953" cy="654025"/>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br>
              <a:rPr lang="pt-BR" sz="750">
                <a:latin typeface="Arial" pitchFamily="34" charset="0"/>
                <a:cs typeface="Arial" pitchFamily="34" charset="0"/>
              </a:rPr>
            </a:br>
            <a:endParaRPr lang="pt-BR" sz="1500">
              <a:latin typeface="Arial" pitchFamily="34" charset="0"/>
              <a:cs typeface="Arial" pitchFamily="34" charset="0"/>
            </a:endParaRPr>
          </a:p>
          <a:p>
            <a:pPr defTabSz="761970" eaLnBrk="0" fontAlgn="base" hangingPunct="0">
              <a:spcBef>
                <a:spcPct val="0"/>
              </a:spcBef>
              <a:spcAft>
                <a:spcPct val="0"/>
              </a:spcAft>
            </a:pPr>
            <a:endParaRPr lang="pt-BR" sz="1500">
              <a:latin typeface="Arial" pitchFamily="34" charset="0"/>
              <a:cs typeface="Arial" pitchFamily="34" charset="0"/>
            </a:endParaRPr>
          </a:p>
        </p:txBody>
      </p:sp>
      <p:sp>
        <p:nvSpPr>
          <p:cNvPr id="1048681" name="Rectangle 16"/>
          <p:cNvSpPr>
            <a:spLocks noChangeArrowheads="1"/>
          </p:cNvSpPr>
          <p:nvPr/>
        </p:nvSpPr>
        <p:spPr bwMode="auto">
          <a:xfrm>
            <a:off x="412750" y="827572"/>
            <a:ext cx="153953" cy="884858"/>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a:p>
            <a:pPr defTabSz="761970" eaLnBrk="0" fontAlgn="base" hangingPunct="0">
              <a:spcBef>
                <a:spcPct val="0"/>
              </a:spcBef>
              <a:spcAft>
                <a:spcPct val="0"/>
              </a:spcAft>
            </a:pPr>
            <a:br>
              <a:rPr lang="pt-BR" sz="750">
                <a:latin typeface="Arial" pitchFamily="34" charset="0"/>
                <a:cs typeface="Arial" pitchFamily="34" charset="0"/>
              </a:rPr>
            </a:br>
            <a:endParaRPr lang="pt-BR" sz="1500">
              <a:latin typeface="Arial" pitchFamily="34" charset="0"/>
              <a:cs typeface="Arial" pitchFamily="34" charset="0"/>
            </a:endParaRPr>
          </a:p>
          <a:p>
            <a:pPr defTabSz="761970" eaLnBrk="0" fontAlgn="base" hangingPunct="0">
              <a:spcBef>
                <a:spcPct val="0"/>
              </a:spcBef>
              <a:spcAft>
                <a:spcPct val="0"/>
              </a:spcAft>
            </a:pPr>
            <a:endParaRPr lang="pt-BR" sz="1500">
              <a:latin typeface="Arial" pitchFamily="34" charset="0"/>
              <a:cs typeface="Arial" pitchFamily="34" charset="0"/>
            </a:endParaRPr>
          </a:p>
        </p:txBody>
      </p:sp>
      <p:sp>
        <p:nvSpPr>
          <p:cNvPr id="1048682" name="Rectangle 17"/>
          <p:cNvSpPr>
            <a:spLocks noChangeArrowheads="1"/>
          </p:cNvSpPr>
          <p:nvPr/>
        </p:nvSpPr>
        <p:spPr bwMode="auto">
          <a:xfrm>
            <a:off x="412750" y="827572"/>
            <a:ext cx="153953" cy="884858"/>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a:p>
            <a:pPr defTabSz="761970" eaLnBrk="0" fontAlgn="base" hangingPunct="0">
              <a:spcBef>
                <a:spcPct val="0"/>
              </a:spcBef>
              <a:spcAft>
                <a:spcPct val="0"/>
              </a:spcAft>
            </a:pPr>
            <a:br>
              <a:rPr lang="pt-BR" sz="750">
                <a:latin typeface="Arial" pitchFamily="34" charset="0"/>
                <a:cs typeface="Arial" pitchFamily="34" charset="0"/>
              </a:rPr>
            </a:br>
            <a:endParaRPr lang="pt-BR" sz="1500">
              <a:latin typeface="Arial" pitchFamily="34" charset="0"/>
              <a:cs typeface="Arial" pitchFamily="34" charset="0"/>
            </a:endParaRPr>
          </a:p>
          <a:p>
            <a:pPr defTabSz="761970" eaLnBrk="0" fontAlgn="base" hangingPunct="0">
              <a:spcBef>
                <a:spcPct val="0"/>
              </a:spcBef>
              <a:spcAft>
                <a:spcPct val="0"/>
              </a:spcAft>
            </a:pPr>
            <a:endParaRPr lang="pt-BR" sz="1500">
              <a:latin typeface="Arial" pitchFamily="34" charset="0"/>
              <a:cs typeface="Arial" pitchFamily="34" charset="0"/>
            </a:endParaRPr>
          </a:p>
        </p:txBody>
      </p:sp>
      <p:sp>
        <p:nvSpPr>
          <p:cNvPr id="1048683" name="Rectangle 18"/>
          <p:cNvSpPr>
            <a:spLocks noChangeArrowheads="1"/>
          </p:cNvSpPr>
          <p:nvPr/>
        </p:nvSpPr>
        <p:spPr bwMode="auto">
          <a:xfrm>
            <a:off x="412750" y="827572"/>
            <a:ext cx="153953" cy="884858"/>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a:p>
            <a:pPr defTabSz="761970" eaLnBrk="0" fontAlgn="base" hangingPunct="0">
              <a:spcBef>
                <a:spcPct val="0"/>
              </a:spcBef>
              <a:spcAft>
                <a:spcPct val="0"/>
              </a:spcAft>
            </a:pPr>
            <a:br>
              <a:rPr lang="pt-BR" sz="750">
                <a:latin typeface="Arial" pitchFamily="34" charset="0"/>
                <a:cs typeface="Arial" pitchFamily="34" charset="0"/>
              </a:rPr>
            </a:br>
            <a:endParaRPr lang="pt-BR" sz="1500">
              <a:latin typeface="Arial" pitchFamily="34" charset="0"/>
              <a:cs typeface="Arial" pitchFamily="34" charset="0"/>
            </a:endParaRPr>
          </a:p>
          <a:p>
            <a:pPr defTabSz="761970" eaLnBrk="0" fontAlgn="base" hangingPunct="0">
              <a:spcBef>
                <a:spcPct val="0"/>
              </a:spcBef>
              <a:spcAft>
                <a:spcPct val="0"/>
              </a:spcAft>
            </a:pPr>
            <a:endParaRPr lang="pt-BR" sz="1500">
              <a:latin typeface="Arial" pitchFamily="34" charset="0"/>
              <a:cs typeface="Arial" pitchFamily="34" charset="0"/>
            </a:endParaRPr>
          </a:p>
        </p:txBody>
      </p:sp>
      <p:sp>
        <p:nvSpPr>
          <p:cNvPr id="1048684" name="Rectangle 19"/>
          <p:cNvSpPr>
            <a:spLocks noChangeArrowheads="1"/>
          </p:cNvSpPr>
          <p:nvPr/>
        </p:nvSpPr>
        <p:spPr bwMode="auto">
          <a:xfrm>
            <a:off x="412750" y="898136"/>
            <a:ext cx="153953" cy="743730"/>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defTabSz="761970" fontAlgn="base">
              <a:spcBef>
                <a:spcPct val="0"/>
              </a:spcBef>
              <a:spcAft>
                <a:spcPct val="0"/>
              </a:spcAft>
            </a:pPr>
            <a:endParaRPr lang="pt-BR" sz="1500">
              <a:latin typeface="Arial" pitchFamily="34" charset="0"/>
              <a:cs typeface="Arial" pitchFamily="34" charset="0"/>
            </a:endParaRPr>
          </a:p>
          <a:p>
            <a:pPr defTabSz="761970" eaLnBrk="0" fontAlgn="base" hangingPunct="0">
              <a:spcBef>
                <a:spcPct val="0"/>
              </a:spcBef>
              <a:spcAft>
                <a:spcPct val="0"/>
              </a:spcAft>
            </a:pPr>
            <a:br>
              <a:rPr lang="pt-BR" sz="1333">
                <a:latin typeface="Arial" pitchFamily="34" charset="0"/>
                <a:cs typeface="Arial" pitchFamily="34" charset="0"/>
              </a:rPr>
            </a:br>
            <a:endParaRPr lang="pt-BR" sz="1500">
              <a:latin typeface="Arial" pitchFamily="34" charset="0"/>
              <a:cs typeface="Arial" pitchFamily="34" charset="0"/>
            </a:endParaRPr>
          </a:p>
        </p:txBody>
      </p:sp>
      <p:cxnSp>
        <p:nvCxnSpPr>
          <p:cNvPr id="3145737" name="Conector de seta reta 42"/>
          <p:cNvCxnSpPr>
            <a:cxnSpLocks/>
          </p:cNvCxnSpPr>
          <p:nvPr/>
        </p:nvCxnSpPr>
        <p:spPr>
          <a:xfrm>
            <a:off x="2383676" y="2716168"/>
            <a:ext cx="632354" cy="0"/>
          </a:xfrm>
          <a:prstGeom prst="straightConnector1">
            <a:avLst/>
          </a:prstGeom>
          <a:ln w="9525" cap="flat" cmpd="sng">
            <a:solidFill>
              <a:srgbClr val="FF0000"/>
            </a:solidFill>
            <a:prstDash val="solid"/>
            <a:round/>
            <a:headEnd/>
            <a:tailEnd type="arrow" w="med" len="med"/>
          </a:ln>
        </p:spPr>
      </p:cxn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7620000" y="290348"/>
            <a:ext cx="1010708" cy="391583"/>
          </a:xfrm>
          <a:prstGeom prst="rect">
            <a:avLst/>
          </a:prstGeom>
          <a:noFill/>
          <a:ln>
            <a:noFill/>
          </a:ln>
          <a:effectLst/>
        </p:spPr>
      </p:pic>
      <p:sp>
        <p:nvSpPr>
          <p:cNvPr id="1048704" name="CaixaDeTexto 2"/>
          <p:cNvSpPr txBox="1"/>
          <p:nvPr/>
        </p:nvSpPr>
        <p:spPr>
          <a:xfrm>
            <a:off x="460823" y="1270001"/>
            <a:ext cx="8217958" cy="3012299"/>
          </a:xfrm>
          <a:prstGeom prst="rect">
            <a:avLst/>
          </a:prstGeom>
          <a:noFill/>
        </p:spPr>
        <p:txBody>
          <a:bodyPr wrap="square" rtlCol="0">
            <a:spAutoFit/>
          </a:bodyPr>
          <a:lstStyle/>
          <a:p>
            <a:pPr marL="238115" indent="-238115" algn="just">
              <a:buFont typeface="Wingdings" pitchFamily="2" charset="2"/>
              <a:buChar char="Ø"/>
            </a:pPr>
            <a:r>
              <a:rPr lang="pt-BR" sz="2167" dirty="0">
                <a:latin typeface="Times New Roman" pitchFamily="18" charset="0"/>
                <a:cs typeface="Times New Roman" pitchFamily="18" charset="0"/>
              </a:rPr>
              <a:t>A </a:t>
            </a:r>
            <a:r>
              <a:rPr lang="pt-BR" sz="2167" b="1" dirty="0">
                <a:latin typeface="Times New Roman" pitchFamily="18" charset="0"/>
                <a:cs typeface="Times New Roman" pitchFamily="18" charset="0"/>
              </a:rPr>
              <a:t>exigência de atestados será restrita às parcelas de maior relevância ou valor significativo </a:t>
            </a:r>
            <a:r>
              <a:rPr lang="pt-BR" sz="2167" dirty="0">
                <a:latin typeface="Times New Roman" pitchFamily="18" charset="0"/>
                <a:cs typeface="Times New Roman" pitchFamily="18" charset="0"/>
              </a:rPr>
              <a:t>do objeto da licitação: as de valor individual </a:t>
            </a:r>
            <a:r>
              <a:rPr lang="pt-BR" sz="2167" b="1" dirty="0">
                <a:latin typeface="Times New Roman" pitchFamily="18" charset="0"/>
                <a:cs typeface="Times New Roman" pitchFamily="18" charset="0"/>
              </a:rPr>
              <a:t>igual ou superior a 4% </a:t>
            </a:r>
            <a:r>
              <a:rPr lang="pt-BR" sz="2167" dirty="0">
                <a:latin typeface="Times New Roman" pitchFamily="18" charset="0"/>
                <a:cs typeface="Times New Roman" pitchFamily="18" charset="0"/>
              </a:rPr>
              <a:t>do total estimado da contratação;</a:t>
            </a:r>
          </a:p>
          <a:p>
            <a:pPr lvl="0" algn="just"/>
            <a:endParaRPr lang="pt-BR" sz="2167" dirty="0">
              <a:latin typeface="Times New Roman" pitchFamily="18" charset="0"/>
              <a:cs typeface="Times New Roman" pitchFamily="18" charset="0"/>
            </a:endParaRPr>
          </a:p>
          <a:p>
            <a:pPr marL="285739" indent="-285739" algn="just">
              <a:buFont typeface="Wingdings" pitchFamily="2" charset="2"/>
              <a:buChar char="Ø"/>
            </a:pPr>
            <a:r>
              <a:rPr lang="pt-BR" sz="2167" dirty="0">
                <a:latin typeface="Times New Roman" pitchFamily="18" charset="0"/>
                <a:cs typeface="Times New Roman" pitchFamily="18" charset="0"/>
              </a:rPr>
              <a:t>Será admitida a exigência de atestados com </a:t>
            </a:r>
            <a:r>
              <a:rPr lang="pt-BR" sz="2167" b="1" dirty="0">
                <a:latin typeface="Times New Roman" pitchFamily="18" charset="0"/>
                <a:cs typeface="Times New Roman" pitchFamily="18" charset="0"/>
              </a:rPr>
              <a:t>quantidades mínimas de até 50% (cinquenta por cento)</a:t>
            </a:r>
            <a:r>
              <a:rPr lang="pt-BR" sz="2167" dirty="0">
                <a:latin typeface="Times New Roman" pitchFamily="18" charset="0"/>
                <a:cs typeface="Times New Roman" pitchFamily="18" charset="0"/>
              </a:rPr>
              <a:t> das parcelas, vedadas limitações de </a:t>
            </a:r>
            <a:r>
              <a:rPr lang="pt-BR" sz="2167" b="1" dirty="0">
                <a:latin typeface="Times New Roman" pitchFamily="18" charset="0"/>
                <a:cs typeface="Times New Roman" pitchFamily="18" charset="0"/>
              </a:rPr>
              <a:t>tempo</a:t>
            </a:r>
            <a:r>
              <a:rPr lang="pt-BR" sz="2167" dirty="0">
                <a:latin typeface="Times New Roman" pitchFamily="18" charset="0"/>
                <a:cs typeface="Times New Roman" pitchFamily="18" charset="0"/>
              </a:rPr>
              <a:t> e de </a:t>
            </a:r>
            <a:r>
              <a:rPr lang="pt-BR" sz="2167" b="1" dirty="0">
                <a:latin typeface="Times New Roman" pitchFamily="18" charset="0"/>
                <a:cs typeface="Times New Roman" pitchFamily="18" charset="0"/>
              </a:rPr>
              <a:t>locais específicos</a:t>
            </a:r>
            <a:r>
              <a:rPr lang="pt-BR" sz="2167" dirty="0">
                <a:latin typeface="Times New Roman" pitchFamily="18" charset="0"/>
                <a:cs typeface="Times New Roman" pitchFamily="18" charset="0"/>
              </a:rPr>
              <a:t> relativas aos atestados.</a:t>
            </a:r>
          </a:p>
          <a:p>
            <a:pPr lvl="0" algn="just"/>
            <a:endParaRPr lang="pt-BR" sz="1833" dirty="0">
              <a:latin typeface="Times New Roman" pitchFamily="18" charset="0"/>
              <a:cs typeface="Times New Roman" pitchFamily="18" charset="0"/>
            </a:endParaRPr>
          </a:p>
          <a:p>
            <a:pPr lvl="0">
              <a:lnSpc>
                <a:spcPct val="150000"/>
              </a:lnSpc>
            </a:pPr>
            <a:endParaRPr lang="pt-BR" sz="1500" dirty="0"/>
          </a:p>
        </p:txBody>
      </p:sp>
      <p:sp>
        <p:nvSpPr>
          <p:cNvPr id="1048705" name="Rectangle 5"/>
          <p:cNvSpPr>
            <a:spLocks noChangeArrowheads="1"/>
          </p:cNvSpPr>
          <p:nvPr/>
        </p:nvSpPr>
        <p:spPr bwMode="auto">
          <a:xfrm>
            <a:off x="4622024" y="163612"/>
            <a:ext cx="153953" cy="307777"/>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algn="just" defTabSz="761970" fontAlgn="base">
              <a:spcBef>
                <a:spcPct val="0"/>
              </a:spcBef>
              <a:spcAft>
                <a:spcPct val="0"/>
              </a:spcAft>
            </a:pPr>
            <a:endParaRPr lang="pt-BR" sz="1500">
              <a:latin typeface="Arial" pitchFamily="34" charset="0"/>
              <a:cs typeface="Arial" pitchFamily="34" charset="0"/>
            </a:endParaRPr>
          </a:p>
        </p:txBody>
      </p:sp>
      <p:sp>
        <p:nvSpPr>
          <p:cNvPr id="1048706" name="Rectangle 7"/>
          <p:cNvSpPr>
            <a:spLocks noChangeArrowheads="1"/>
          </p:cNvSpPr>
          <p:nvPr/>
        </p:nvSpPr>
        <p:spPr bwMode="auto">
          <a:xfrm>
            <a:off x="4979012" y="486031"/>
            <a:ext cx="201978" cy="282065"/>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algn="just" defTabSz="761970" fontAlgn="base">
              <a:spcBef>
                <a:spcPct val="0"/>
              </a:spcBef>
              <a:spcAft>
                <a:spcPct val="0"/>
              </a:spcAft>
            </a:pPr>
            <a:r>
              <a:rPr lang="pt-BR" sz="1333" dirty="0">
                <a:latin typeface="Arial" pitchFamily="34" charset="0"/>
                <a:ea typeface="Times New Roman" pitchFamily="18" charset="0"/>
                <a:cs typeface="SimSun" pitchFamily="2" charset="-122"/>
              </a:rPr>
              <a:t>;</a:t>
            </a:r>
            <a:endParaRPr lang="pt-BR" sz="1500" dirty="0">
              <a:latin typeface="Arial" pitchFamily="34" charset="0"/>
              <a:cs typeface="Arial" pitchFamily="34" charset="0"/>
            </a:endParaRPr>
          </a:p>
        </p:txBody>
      </p:sp>
      <p:pic>
        <p:nvPicPr>
          <p:cNvPr id="1026" name="Picture 2" descr="15+ Desenhos de Calendário para Imprimir e Colorir (Mold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500" y="3664818"/>
            <a:ext cx="2513853" cy="17806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ícone linear de destinos de voo. locais de viagens em todo o mundo.  ilustração de linh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9011" y="3624739"/>
            <a:ext cx="1915583" cy="1915583"/>
          </a:xfrm>
          <a:prstGeom prst="rect">
            <a:avLst/>
          </a:prstGeom>
          <a:noFill/>
          <a:extLst>
            <a:ext uri="{909E8E84-426E-40DD-AFC4-6F175D3DCCD1}">
              <a14:hiddenFill xmlns:a14="http://schemas.microsoft.com/office/drawing/2010/main">
                <a:solidFill>
                  <a:srgbClr val="FFFFFF"/>
                </a:solidFill>
              </a14:hiddenFill>
            </a:ext>
          </a:extLst>
        </p:spPr>
      </p:pic>
      <p:sp>
        <p:nvSpPr>
          <p:cNvPr id="10" name="object 2"/>
          <p:cNvSpPr txBox="1"/>
          <p:nvPr/>
        </p:nvSpPr>
        <p:spPr>
          <a:xfrm>
            <a:off x="2381250" y="212925"/>
            <a:ext cx="4635500" cy="546212"/>
          </a:xfrm>
          <a:prstGeom prst="rect">
            <a:avLst/>
          </a:prstGeom>
          <a:solidFill>
            <a:srgbClr val="FF0000"/>
          </a:solidFill>
          <a:ln w="25400">
            <a:solidFill>
              <a:srgbClr val="385D89"/>
            </a:solidFill>
          </a:ln>
        </p:spPr>
        <p:txBody>
          <a:bodyPr vert="horz" wrap="square" lIns="0" tIns="134465" rIns="0" bIns="0" rtlCol="0">
            <a:spAutoFit/>
          </a:bodyPr>
          <a:lstStyle/>
          <a:p>
            <a:pPr marL="85257" algn="ctr">
              <a:spcBef>
                <a:spcPts val="1059"/>
              </a:spcBef>
            </a:pPr>
            <a:r>
              <a:rPr sz="2667" spc="-3" dirty="0">
                <a:solidFill>
                  <a:srgbClr val="FFFFFF"/>
                </a:solidFill>
                <a:latin typeface="Times New Roman"/>
                <a:cs typeface="Times New Roman"/>
              </a:rPr>
              <a:t>QUALIFICAÇÃO</a:t>
            </a:r>
            <a:r>
              <a:rPr sz="2667" spc="-17" dirty="0">
                <a:solidFill>
                  <a:srgbClr val="FFFFFF"/>
                </a:solidFill>
                <a:latin typeface="Times New Roman"/>
                <a:cs typeface="Times New Roman"/>
              </a:rPr>
              <a:t> </a:t>
            </a:r>
            <a:r>
              <a:rPr sz="2667" dirty="0">
                <a:solidFill>
                  <a:srgbClr val="FFFFFF"/>
                </a:solidFill>
                <a:latin typeface="Times New Roman"/>
                <a:cs typeface="Times New Roman"/>
              </a:rPr>
              <a:t>TÉCNICA</a:t>
            </a:r>
            <a:endParaRPr sz="2667" dirty="0">
              <a:latin typeface="Times New Roman"/>
              <a:cs typeface="Times New Roman"/>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7620000" y="290348"/>
            <a:ext cx="1010708" cy="391583"/>
          </a:xfrm>
          <a:prstGeom prst="rect">
            <a:avLst/>
          </a:prstGeom>
          <a:noFill/>
          <a:ln>
            <a:noFill/>
          </a:ln>
          <a:effectLst/>
        </p:spPr>
      </p:pic>
      <p:sp>
        <p:nvSpPr>
          <p:cNvPr id="1048704" name="CaixaDeTexto 2"/>
          <p:cNvSpPr txBox="1"/>
          <p:nvPr/>
        </p:nvSpPr>
        <p:spPr>
          <a:xfrm>
            <a:off x="460823" y="1270000"/>
            <a:ext cx="8217958" cy="3908955"/>
          </a:xfrm>
          <a:prstGeom prst="rect">
            <a:avLst/>
          </a:prstGeom>
          <a:noFill/>
        </p:spPr>
        <p:txBody>
          <a:bodyPr wrap="square" rtlCol="0">
            <a:spAutoFit/>
          </a:bodyPr>
          <a:lstStyle/>
          <a:p>
            <a:pPr marL="285739" indent="-285739" algn="just">
              <a:buFont typeface="Wingdings" pitchFamily="2" charset="2"/>
              <a:buChar char="Ø"/>
            </a:pPr>
            <a:r>
              <a:rPr lang="pt-BR" sz="2333" b="1" dirty="0">
                <a:latin typeface="Times New Roman" pitchFamily="18" charset="0"/>
                <a:cs typeface="Times New Roman" pitchFamily="18" charset="0"/>
              </a:rPr>
              <a:t>Serviços contínuos</a:t>
            </a:r>
            <a:r>
              <a:rPr lang="pt-BR" sz="2333" dirty="0">
                <a:latin typeface="Times New Roman" pitchFamily="18" charset="0"/>
                <a:cs typeface="Times New Roman" pitchFamily="18" charset="0"/>
              </a:rPr>
              <a:t>: poderá exigir certidão ou </a:t>
            </a:r>
            <a:r>
              <a:rPr lang="pt-BR" sz="2333" b="1" dirty="0">
                <a:latin typeface="Times New Roman" pitchFamily="18" charset="0"/>
                <a:cs typeface="Times New Roman" pitchFamily="18" charset="0"/>
              </a:rPr>
              <a:t>atestado que demonstre que o licitante tenha executado serviços similares</a:t>
            </a:r>
            <a:r>
              <a:rPr lang="pt-BR" sz="2333" dirty="0">
                <a:latin typeface="Times New Roman" pitchFamily="18" charset="0"/>
                <a:cs typeface="Times New Roman" pitchFamily="18" charset="0"/>
              </a:rPr>
              <a:t> ao objeto da licitação, em períodos sucessivos ou não</a:t>
            </a:r>
            <a:r>
              <a:rPr lang="pt-BR" sz="2333" b="1" dirty="0">
                <a:latin typeface="Times New Roman" pitchFamily="18" charset="0"/>
                <a:cs typeface="Times New Roman" pitchFamily="18" charset="0"/>
              </a:rPr>
              <a:t>, por um prazo mínimo</a:t>
            </a:r>
            <a:r>
              <a:rPr lang="pt-BR" sz="2333" dirty="0">
                <a:latin typeface="Times New Roman" pitchFamily="18" charset="0"/>
                <a:cs typeface="Times New Roman" pitchFamily="18" charset="0"/>
              </a:rPr>
              <a:t>, que </a:t>
            </a:r>
            <a:r>
              <a:rPr lang="pt-BR" sz="2333" b="1" dirty="0">
                <a:latin typeface="Times New Roman" pitchFamily="18" charset="0"/>
                <a:cs typeface="Times New Roman" pitchFamily="18" charset="0"/>
              </a:rPr>
              <a:t>não poderá ser superior a 3 (três) anos</a:t>
            </a:r>
            <a:r>
              <a:rPr lang="pt-BR" sz="2333" dirty="0">
                <a:latin typeface="Times New Roman" pitchFamily="18" charset="0"/>
                <a:cs typeface="Times New Roman" pitchFamily="18" charset="0"/>
              </a:rPr>
              <a:t>.</a:t>
            </a:r>
          </a:p>
          <a:p>
            <a:pPr marL="285739" indent="-285739" algn="just">
              <a:buFont typeface="Wingdings" pitchFamily="2" charset="2"/>
              <a:buChar char="Ø"/>
            </a:pPr>
            <a:endParaRPr lang="pt-BR" sz="2333" dirty="0">
              <a:latin typeface="Times New Roman" pitchFamily="18" charset="0"/>
              <a:cs typeface="Times New Roman" pitchFamily="18" charset="0"/>
            </a:endParaRPr>
          </a:p>
          <a:p>
            <a:pPr marL="285739" indent="-285739" algn="just">
              <a:buFont typeface="Wingdings" pitchFamily="2" charset="2"/>
              <a:buChar char="Ø"/>
            </a:pPr>
            <a:r>
              <a:rPr lang="pt-BR" sz="2333" dirty="0">
                <a:latin typeface="Times New Roman" pitchFamily="18" charset="0"/>
                <a:cs typeface="Times New Roman" pitchFamily="18" charset="0"/>
              </a:rPr>
              <a:t>Os </a:t>
            </a:r>
            <a:r>
              <a:rPr lang="pt-BR" sz="2333" b="1" dirty="0">
                <a:latin typeface="Times New Roman" pitchFamily="18" charset="0"/>
                <a:cs typeface="Times New Roman" pitchFamily="18" charset="0"/>
              </a:rPr>
              <a:t>profissionais indicados </a:t>
            </a:r>
            <a:r>
              <a:rPr lang="pt-BR" sz="2333" dirty="0">
                <a:latin typeface="Times New Roman" pitchFamily="18" charset="0"/>
                <a:cs typeface="Times New Roman" pitchFamily="18" charset="0"/>
              </a:rPr>
              <a:t>pelo licitante </a:t>
            </a:r>
            <a:r>
              <a:rPr lang="pt-BR" sz="2333" b="1" dirty="0">
                <a:latin typeface="Times New Roman" pitchFamily="18" charset="0"/>
                <a:cs typeface="Times New Roman" pitchFamily="18" charset="0"/>
              </a:rPr>
              <a:t>deverão participar da obra ou serviço objeto da licitação</a:t>
            </a:r>
            <a:r>
              <a:rPr lang="pt-BR" sz="2333" dirty="0">
                <a:latin typeface="Times New Roman" pitchFamily="18" charset="0"/>
                <a:cs typeface="Times New Roman" pitchFamily="18" charset="0"/>
              </a:rPr>
              <a:t>, e será a</a:t>
            </a:r>
            <a:r>
              <a:rPr lang="pt-BR" sz="2333" b="1" dirty="0">
                <a:latin typeface="Times New Roman" pitchFamily="18" charset="0"/>
                <a:cs typeface="Times New Roman" pitchFamily="18" charset="0"/>
              </a:rPr>
              <a:t>dmitida a sua substituição por profissionais de experiência equivalente ou superior</a:t>
            </a:r>
            <a:r>
              <a:rPr lang="pt-BR" sz="2333" dirty="0">
                <a:latin typeface="Times New Roman" pitchFamily="18" charset="0"/>
                <a:cs typeface="Times New Roman" pitchFamily="18" charset="0"/>
              </a:rPr>
              <a:t>, aprovada pela Administração.</a:t>
            </a:r>
          </a:p>
          <a:p>
            <a:pPr lvl="0" algn="just"/>
            <a:endParaRPr lang="pt-BR" sz="1833" dirty="0">
              <a:latin typeface="Times New Roman" pitchFamily="18" charset="0"/>
              <a:cs typeface="Times New Roman" pitchFamily="18" charset="0"/>
            </a:endParaRPr>
          </a:p>
          <a:p>
            <a:pPr lvl="0">
              <a:lnSpc>
                <a:spcPct val="150000"/>
              </a:lnSpc>
            </a:pPr>
            <a:endParaRPr lang="pt-BR" sz="1500" dirty="0"/>
          </a:p>
        </p:txBody>
      </p:sp>
      <p:sp>
        <p:nvSpPr>
          <p:cNvPr id="1048705" name="Rectangle 5"/>
          <p:cNvSpPr>
            <a:spLocks noChangeArrowheads="1"/>
          </p:cNvSpPr>
          <p:nvPr/>
        </p:nvSpPr>
        <p:spPr bwMode="auto">
          <a:xfrm>
            <a:off x="4622024" y="163612"/>
            <a:ext cx="153953" cy="307777"/>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algn="just" defTabSz="761970" fontAlgn="base">
              <a:spcBef>
                <a:spcPct val="0"/>
              </a:spcBef>
              <a:spcAft>
                <a:spcPct val="0"/>
              </a:spcAft>
            </a:pPr>
            <a:endParaRPr lang="pt-BR" sz="1500">
              <a:latin typeface="Arial" pitchFamily="34" charset="0"/>
              <a:cs typeface="Arial" pitchFamily="34" charset="0"/>
            </a:endParaRPr>
          </a:p>
        </p:txBody>
      </p:sp>
      <p:sp>
        <p:nvSpPr>
          <p:cNvPr id="1048706" name="Rectangle 7"/>
          <p:cNvSpPr>
            <a:spLocks noChangeArrowheads="1"/>
          </p:cNvSpPr>
          <p:nvPr/>
        </p:nvSpPr>
        <p:spPr bwMode="auto">
          <a:xfrm>
            <a:off x="4979012" y="486031"/>
            <a:ext cx="201978" cy="282065"/>
          </a:xfrm>
          <a:prstGeom prst="rect">
            <a:avLst/>
          </a:prstGeom>
          <a:noFill/>
          <a:ln>
            <a:noFill/>
          </a:ln>
          <a:effectLst/>
        </p:spPr>
        <p:txBody>
          <a:bodyPr vert="horz" wrap="none" lIns="76200" tIns="38100" rIns="76200" bIns="38100" numCol="1" anchor="ctr" anchorCtr="0" compatLnSpc="1">
            <a:prstTxWarp prst="textNoShape">
              <a:avLst/>
            </a:prstTxWarp>
            <a:spAutoFit/>
          </a:bodyPr>
          <a:lstStyle/>
          <a:p>
            <a:pPr algn="just" defTabSz="761970" fontAlgn="base">
              <a:spcBef>
                <a:spcPct val="0"/>
              </a:spcBef>
              <a:spcAft>
                <a:spcPct val="0"/>
              </a:spcAft>
            </a:pPr>
            <a:r>
              <a:rPr lang="pt-BR" sz="1333" dirty="0">
                <a:latin typeface="Arial" pitchFamily="34" charset="0"/>
                <a:ea typeface="Times New Roman" pitchFamily="18" charset="0"/>
                <a:cs typeface="SimSun" pitchFamily="2" charset="-122"/>
              </a:rPr>
              <a:t>;</a:t>
            </a:r>
            <a:endParaRPr lang="pt-BR" sz="1500" dirty="0">
              <a:latin typeface="Arial" pitchFamily="34" charset="0"/>
              <a:cs typeface="Arial" pitchFamily="34" charset="0"/>
            </a:endParaRPr>
          </a:p>
        </p:txBody>
      </p:sp>
      <p:sp>
        <p:nvSpPr>
          <p:cNvPr id="7" name="object 2"/>
          <p:cNvSpPr txBox="1"/>
          <p:nvPr/>
        </p:nvSpPr>
        <p:spPr>
          <a:xfrm>
            <a:off x="2381250" y="408858"/>
            <a:ext cx="4635500" cy="546212"/>
          </a:xfrm>
          <a:prstGeom prst="rect">
            <a:avLst/>
          </a:prstGeom>
          <a:solidFill>
            <a:srgbClr val="FF0000"/>
          </a:solidFill>
          <a:ln w="25400">
            <a:solidFill>
              <a:srgbClr val="385D89"/>
            </a:solidFill>
          </a:ln>
        </p:spPr>
        <p:txBody>
          <a:bodyPr vert="horz" wrap="square" lIns="0" tIns="134465" rIns="0" bIns="0" rtlCol="0">
            <a:spAutoFit/>
          </a:bodyPr>
          <a:lstStyle/>
          <a:p>
            <a:pPr marL="85257" algn="ctr">
              <a:spcBef>
                <a:spcPts val="1059"/>
              </a:spcBef>
            </a:pPr>
            <a:r>
              <a:rPr sz="2667" spc="-3" dirty="0">
                <a:solidFill>
                  <a:srgbClr val="FFFFFF"/>
                </a:solidFill>
                <a:latin typeface="Times New Roman"/>
                <a:cs typeface="Times New Roman"/>
              </a:rPr>
              <a:t>QUALIFICAÇÃO</a:t>
            </a:r>
            <a:r>
              <a:rPr sz="2667" spc="-17" dirty="0">
                <a:solidFill>
                  <a:srgbClr val="FFFFFF"/>
                </a:solidFill>
                <a:latin typeface="Times New Roman"/>
                <a:cs typeface="Times New Roman"/>
              </a:rPr>
              <a:t> </a:t>
            </a:r>
            <a:r>
              <a:rPr sz="2667" dirty="0">
                <a:solidFill>
                  <a:srgbClr val="FFFFFF"/>
                </a:solidFill>
                <a:latin typeface="Times New Roman"/>
                <a:cs typeface="Times New Roman"/>
              </a:rPr>
              <a:t>TÉCNICA</a:t>
            </a:r>
            <a:endParaRPr sz="2667" dirty="0">
              <a:latin typeface="Times New Roman"/>
              <a:cs typeface="Times New Roman"/>
            </a:endParaRPr>
          </a:p>
        </p:txBody>
      </p:sp>
    </p:spTree>
    <p:extLst>
      <p:ext uri="{BB962C8B-B14F-4D97-AF65-F5344CB8AC3E}">
        <p14:creationId xmlns:p14="http://schemas.microsoft.com/office/powerpoint/2010/main" val="3028406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8" name="Picture 2"/>
          <p:cNvPicPr>
            <a:picLocks noChangeAspect="1" noChangeArrowheads="1"/>
          </p:cNvPicPr>
          <p:nvPr/>
        </p:nvPicPr>
        <p:blipFill>
          <a:blip r:embed="rId2"/>
          <a:srcRect/>
          <a:stretch>
            <a:fillRect/>
          </a:stretch>
        </p:blipFill>
        <p:spPr bwMode="auto">
          <a:xfrm>
            <a:off x="7620000" y="290348"/>
            <a:ext cx="1010708" cy="391583"/>
          </a:xfrm>
          <a:prstGeom prst="rect">
            <a:avLst/>
          </a:prstGeom>
          <a:noFill/>
          <a:ln>
            <a:noFill/>
          </a:ln>
          <a:effectLst/>
        </p:spPr>
      </p:pic>
      <p:sp>
        <p:nvSpPr>
          <p:cNvPr id="1048707" name="CaixaDeTexto 2"/>
          <p:cNvSpPr txBox="1"/>
          <p:nvPr/>
        </p:nvSpPr>
        <p:spPr>
          <a:xfrm>
            <a:off x="698500" y="958465"/>
            <a:ext cx="7556500" cy="4453207"/>
          </a:xfrm>
          <a:prstGeom prst="rect">
            <a:avLst/>
          </a:prstGeom>
          <a:noFill/>
        </p:spPr>
        <p:txBody>
          <a:bodyPr wrap="square" rtlCol="0">
            <a:spAutoFit/>
          </a:bodyPr>
          <a:lstStyle/>
          <a:p>
            <a:pPr marL="380985" indent="-380985" algn="just">
              <a:buFont typeface="Wingdings" pitchFamily="2" charset="2"/>
              <a:buChar char="Ø"/>
            </a:pPr>
            <a:r>
              <a:rPr lang="pt-BR" sz="2167" dirty="0">
                <a:latin typeface="Times New Roman" pitchFamily="18" charset="0"/>
                <a:cs typeface="Times New Roman" pitchFamily="18" charset="0"/>
              </a:rPr>
              <a:t>Declaração de que cumpre as exigências de </a:t>
            </a:r>
            <a:r>
              <a:rPr lang="pt-BR" sz="2167" b="1" dirty="0">
                <a:latin typeface="Times New Roman" pitchFamily="18" charset="0"/>
                <a:cs typeface="Times New Roman" pitchFamily="18" charset="0"/>
              </a:rPr>
              <a:t>reserva de cargos para pessoa com deficiência e para reabilitado da Previdência Social; [art. 63, IV]</a:t>
            </a:r>
            <a:r>
              <a:rPr lang="en-US" sz="2167" b="1" dirty="0">
                <a:latin typeface="Times New Roman" pitchFamily="18" charset="0"/>
                <a:cs typeface="Times New Roman" pitchFamily="18" charset="0"/>
              </a:rPr>
              <a:t>  - </a:t>
            </a:r>
            <a:r>
              <a:rPr lang="en-US" sz="2167" b="1" dirty="0">
                <a:solidFill>
                  <a:srgbClr val="FF0000"/>
                </a:solidFill>
                <a:latin typeface="Times New Roman" pitchFamily="18" charset="0"/>
                <a:cs typeface="Times New Roman" pitchFamily="18" charset="0"/>
              </a:rPr>
              <a:t>dever</a:t>
            </a:r>
            <a:r>
              <a:rPr lang="pt-BR" altLang="en-US" sz="2167" b="1" dirty="0">
                <a:solidFill>
                  <a:srgbClr val="FF0000"/>
                </a:solidFill>
                <a:latin typeface="Times New Roman" pitchFamily="18" charset="0"/>
                <a:cs typeface="Times New Roman" pitchFamily="18" charset="0"/>
              </a:rPr>
              <a:t>á</a:t>
            </a:r>
            <a:r>
              <a:rPr lang="en-US" altLang="en-US" sz="2167" b="1" dirty="0">
                <a:solidFill>
                  <a:srgbClr val="FF0000"/>
                </a:solidFill>
                <a:latin typeface="Times New Roman" pitchFamily="18" charset="0"/>
                <a:cs typeface="Times New Roman" pitchFamily="18" charset="0"/>
              </a:rPr>
              <a:t> </a:t>
            </a:r>
            <a:endParaRPr lang="pt-BR" sz="2167" b="1" dirty="0">
              <a:solidFill>
                <a:srgbClr val="FF0000"/>
              </a:solidFill>
              <a:latin typeface="Times New Roman" pitchFamily="18" charset="0"/>
              <a:cs typeface="Times New Roman" pitchFamily="18" charset="0"/>
            </a:endParaRPr>
          </a:p>
          <a:p>
            <a:pPr algn="just"/>
            <a:r>
              <a:rPr lang="pt-BR" sz="2167" b="1" dirty="0">
                <a:latin typeface="Times New Roman" pitchFamily="18" charset="0"/>
                <a:cs typeface="Times New Roman" pitchFamily="18" charset="0"/>
              </a:rPr>
              <a:t> </a:t>
            </a:r>
          </a:p>
          <a:p>
            <a:pPr marL="380985" indent="-380985" algn="just">
              <a:buFont typeface="Wingdings" pitchFamily="2" charset="2"/>
              <a:buChar char="Ø"/>
            </a:pPr>
            <a:r>
              <a:rPr lang="pt-BR" sz="2167" dirty="0">
                <a:latin typeface="Times New Roman" pitchFamily="18" charset="0"/>
                <a:cs typeface="Times New Roman" pitchFamily="18" charset="0"/>
              </a:rPr>
              <a:t>Declaração de </a:t>
            </a:r>
            <a:r>
              <a:rPr lang="pt-BR" sz="2167" b="1" dirty="0">
                <a:latin typeface="Times New Roman" pitchFamily="18" charset="0"/>
                <a:cs typeface="Times New Roman" pitchFamily="18" charset="0"/>
              </a:rPr>
              <a:t>veracidade [art. 63, I]; - </a:t>
            </a:r>
            <a:r>
              <a:rPr lang="pt-BR" sz="2167" b="1" dirty="0">
                <a:solidFill>
                  <a:srgbClr val="FF0000"/>
                </a:solidFill>
                <a:latin typeface="Times New Roman" pitchFamily="18" charset="0"/>
                <a:cs typeface="Times New Roman" pitchFamily="18" charset="0"/>
              </a:rPr>
              <a:t>poderá</a:t>
            </a:r>
          </a:p>
          <a:p>
            <a:pPr algn="just"/>
            <a:r>
              <a:rPr lang="pt-BR" sz="2167" b="1" dirty="0">
                <a:latin typeface="Times New Roman" pitchFamily="18" charset="0"/>
                <a:cs typeface="Times New Roman" pitchFamily="18" charset="0"/>
              </a:rPr>
              <a:t> </a:t>
            </a:r>
          </a:p>
          <a:p>
            <a:pPr algn="just"/>
            <a:r>
              <a:rPr lang="pt-BR" sz="2167" b="1" dirty="0">
                <a:latin typeface="Times New Roman" pitchFamily="18" charset="0"/>
                <a:cs typeface="Times New Roman" pitchFamily="18" charset="0"/>
              </a:rPr>
              <a:t> </a:t>
            </a:r>
          </a:p>
          <a:p>
            <a:pPr marL="380985" indent="-380985" algn="just">
              <a:buFont typeface="Wingdings" pitchFamily="2" charset="2"/>
              <a:buChar char="Ø"/>
            </a:pPr>
            <a:r>
              <a:rPr lang="pt-BR" sz="2167" dirty="0">
                <a:latin typeface="Times New Roman" pitchFamily="18" charset="0"/>
                <a:cs typeface="Times New Roman" pitchFamily="18" charset="0"/>
              </a:rPr>
              <a:t>Declaração de que as </a:t>
            </a:r>
            <a:r>
              <a:rPr lang="pt-BR" sz="2167" b="1" dirty="0">
                <a:latin typeface="Times New Roman" pitchFamily="18" charset="0"/>
                <a:cs typeface="Times New Roman" pitchFamily="18" charset="0"/>
              </a:rPr>
              <a:t>propostas econômicas compreendem a integralidade dos custos para atendimento dos direitos trabalhistas [art. 63, §1º] – </a:t>
            </a:r>
            <a:r>
              <a:rPr lang="pt-BR" sz="2167" b="1" dirty="0">
                <a:solidFill>
                  <a:srgbClr val="FF0000"/>
                </a:solidFill>
                <a:latin typeface="Times New Roman" pitchFamily="18" charset="0"/>
                <a:cs typeface="Times New Roman" pitchFamily="18" charset="0"/>
              </a:rPr>
              <a:t>constará no edital</a:t>
            </a:r>
          </a:p>
          <a:p>
            <a:pPr algn="just"/>
            <a:r>
              <a:rPr lang="pt-BR" sz="2167" b="1" i="1" dirty="0">
                <a:latin typeface="Times New Roman" pitchFamily="18" charset="0"/>
                <a:cs typeface="Times New Roman" pitchFamily="18" charset="0"/>
              </a:rPr>
              <a:t> </a:t>
            </a:r>
            <a:endParaRPr lang="pt-BR" sz="2167" b="1" dirty="0">
              <a:latin typeface="Times New Roman" pitchFamily="18" charset="0"/>
              <a:cs typeface="Times New Roman" pitchFamily="18" charset="0"/>
            </a:endParaRPr>
          </a:p>
          <a:p>
            <a:br>
              <a:rPr lang="pt-BR" sz="1500" b="1" i="1" dirty="0"/>
            </a:br>
            <a:r>
              <a:rPr lang="pt-BR" sz="1500" b="1" i="1" dirty="0"/>
              <a:t> </a:t>
            </a:r>
            <a:endParaRPr lang="pt-BR" sz="1500" b="1" dirty="0"/>
          </a:p>
          <a:p>
            <a:endParaRPr lang="pt-BR" sz="1500" b="1"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9" name="Picture 2"/>
          <p:cNvPicPr>
            <a:picLocks noChangeAspect="1" noChangeArrowheads="1"/>
          </p:cNvPicPr>
          <p:nvPr/>
        </p:nvPicPr>
        <p:blipFill>
          <a:blip r:embed="rId2"/>
          <a:srcRect/>
          <a:stretch>
            <a:fillRect/>
          </a:stretch>
        </p:blipFill>
        <p:spPr bwMode="auto">
          <a:xfrm>
            <a:off x="7620000" y="290348"/>
            <a:ext cx="1010708" cy="391583"/>
          </a:xfrm>
          <a:prstGeom prst="rect">
            <a:avLst/>
          </a:prstGeom>
          <a:noFill/>
          <a:ln>
            <a:noFill/>
          </a:ln>
          <a:effectLst/>
        </p:spPr>
      </p:pic>
      <p:sp>
        <p:nvSpPr>
          <p:cNvPr id="1048708" name="CaixaDeTexto 1"/>
          <p:cNvSpPr txBox="1"/>
          <p:nvPr/>
        </p:nvSpPr>
        <p:spPr>
          <a:xfrm>
            <a:off x="1016000" y="1016000"/>
            <a:ext cx="7239000" cy="3093732"/>
          </a:xfrm>
          <a:prstGeom prst="rect">
            <a:avLst/>
          </a:prstGeom>
          <a:noFill/>
        </p:spPr>
        <p:txBody>
          <a:bodyPr wrap="square" rtlCol="0">
            <a:spAutoFit/>
          </a:bodyPr>
          <a:lstStyle/>
          <a:p>
            <a:pPr marL="285739" indent="-285739" algn="just">
              <a:buFont typeface="Wingdings" pitchFamily="2" charset="2"/>
              <a:buChar char="Ø"/>
            </a:pPr>
            <a:r>
              <a:rPr lang="pt-BR" sz="2167" b="1" dirty="0">
                <a:latin typeface="Times New Roman" pitchFamily="18" charset="0"/>
                <a:cs typeface="Times New Roman" pitchFamily="18" charset="0"/>
              </a:rPr>
              <a:t>Será admitida a exigência da relação dos compromissos assumidos </a:t>
            </a:r>
            <a:r>
              <a:rPr lang="pt-BR" sz="2167" dirty="0">
                <a:latin typeface="Times New Roman" pitchFamily="18" charset="0"/>
                <a:cs typeface="Times New Roman" pitchFamily="18" charset="0"/>
              </a:rPr>
              <a:t>pelo licitante que importem em diminuição da </a:t>
            </a:r>
            <a:r>
              <a:rPr lang="pt-BR" sz="2167" b="1" dirty="0">
                <a:latin typeface="Times New Roman" pitchFamily="18" charset="0"/>
                <a:cs typeface="Times New Roman" pitchFamily="18" charset="0"/>
              </a:rPr>
              <a:t>disponibilidade do pessoal técnico</a:t>
            </a:r>
            <a:r>
              <a:rPr lang="pt-BR" sz="2167" dirty="0">
                <a:latin typeface="Times New Roman" pitchFamily="18" charset="0"/>
                <a:cs typeface="Times New Roman" pitchFamily="18" charset="0"/>
              </a:rPr>
              <a:t>.</a:t>
            </a:r>
          </a:p>
          <a:p>
            <a:pPr lvl="0" algn="just"/>
            <a:endParaRPr lang="pt-BR" sz="2167" dirty="0">
              <a:latin typeface="Times New Roman" pitchFamily="18" charset="0"/>
              <a:cs typeface="Times New Roman" pitchFamily="18" charset="0"/>
            </a:endParaRPr>
          </a:p>
          <a:p>
            <a:pPr marL="285739" indent="-285739" algn="just">
              <a:buFont typeface="Wingdings" pitchFamily="2" charset="2"/>
              <a:buChar char="Ø"/>
            </a:pPr>
            <a:r>
              <a:rPr lang="pt-BR" sz="2167" dirty="0">
                <a:latin typeface="Times New Roman" pitchFamily="18" charset="0"/>
                <a:cs typeface="Times New Roman" pitchFamily="18" charset="0"/>
              </a:rPr>
              <a:t>Possíveis: </a:t>
            </a:r>
            <a:r>
              <a:rPr lang="pt-BR" sz="2167" b="1" dirty="0">
                <a:latin typeface="Times New Roman" pitchFamily="18" charset="0"/>
                <a:cs typeface="Times New Roman" pitchFamily="18" charset="0"/>
              </a:rPr>
              <a:t>atestados</a:t>
            </a:r>
            <a:r>
              <a:rPr lang="pt-BR" sz="2167" dirty="0">
                <a:latin typeface="Times New Roman" pitchFamily="18" charset="0"/>
                <a:cs typeface="Times New Roman" pitchFamily="18" charset="0"/>
              </a:rPr>
              <a:t> relativos a potencial s</a:t>
            </a:r>
            <a:r>
              <a:rPr lang="pt-BR" sz="2167" b="1" dirty="0">
                <a:latin typeface="Times New Roman" pitchFamily="18" charset="0"/>
                <a:cs typeface="Times New Roman" pitchFamily="18" charset="0"/>
              </a:rPr>
              <a:t>ubcontratado</a:t>
            </a:r>
            <a:r>
              <a:rPr lang="pt-BR" sz="2167" dirty="0">
                <a:latin typeface="Times New Roman" pitchFamily="18" charset="0"/>
                <a:cs typeface="Times New Roman" pitchFamily="18" charset="0"/>
              </a:rPr>
              <a:t>, limitado a </a:t>
            </a:r>
            <a:r>
              <a:rPr lang="pt-BR" sz="2167" b="1" dirty="0">
                <a:latin typeface="Times New Roman" pitchFamily="18" charset="0"/>
                <a:cs typeface="Times New Roman" pitchFamily="18" charset="0"/>
              </a:rPr>
              <a:t>25% (vinte e cinco por cento) do objeto </a:t>
            </a:r>
            <a:endParaRPr lang="pt-BR" sz="2167" dirty="0">
              <a:latin typeface="Times New Roman" pitchFamily="18" charset="0"/>
              <a:cs typeface="Times New Roman" pitchFamily="18" charset="0"/>
            </a:endParaRPr>
          </a:p>
          <a:p>
            <a:pPr marL="285739" indent="-285739" algn="just">
              <a:buFont typeface="Wingdings" pitchFamily="2" charset="2"/>
              <a:buChar char="Ø"/>
            </a:pPr>
            <a:endParaRPr lang="pt-BR" sz="2167" b="1" dirty="0">
              <a:latin typeface="Times New Roman" pitchFamily="18" charset="0"/>
              <a:cs typeface="Times New Roman" pitchFamily="18" charset="0"/>
            </a:endParaRPr>
          </a:p>
          <a:p>
            <a:pPr marL="285739" indent="-285739" algn="just">
              <a:buFont typeface="Wingdings" pitchFamily="2" charset="2"/>
              <a:buChar char="Ø"/>
            </a:pPr>
            <a:r>
              <a:rPr lang="pt-BR" sz="2167" b="1" dirty="0">
                <a:latin typeface="Times New Roman" pitchFamily="18" charset="0"/>
                <a:cs typeface="Times New Roman" pitchFamily="18" charset="0"/>
              </a:rPr>
              <a:t>mais de um licitante poderá apresentar atestado relativo ao mesmo potencial subcontratado.</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4" name="Imagem 3"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2" y="-1714501"/>
            <a:ext cx="5715000" cy="9144001"/>
          </a:xfrm>
          <a:prstGeom prst="rect">
            <a:avLst/>
          </a:prstGeom>
          <a:noFill/>
          <a:ln>
            <a:noFill/>
          </a:ln>
        </p:spPr>
      </p:pic>
      <p:cxnSp>
        <p:nvCxnSpPr>
          <p:cNvPr id="870" name="Google Shape;870;p66"/>
          <p:cNvCxnSpPr/>
          <p:nvPr/>
        </p:nvCxnSpPr>
        <p:spPr>
          <a:xfrm>
            <a:off x="539552" y="1097433"/>
            <a:ext cx="0" cy="904063"/>
          </a:xfrm>
          <a:prstGeom prst="straightConnector1">
            <a:avLst/>
          </a:prstGeom>
          <a:noFill/>
          <a:ln w="76200" cap="flat" cmpd="sng">
            <a:solidFill>
              <a:schemeClr val="accent1"/>
            </a:solidFill>
            <a:prstDash val="solid"/>
            <a:round/>
            <a:headEnd type="none" w="med" len="med"/>
            <a:tailEnd type="none" w="med" len="med"/>
          </a:ln>
        </p:spPr>
      </p:cxnSp>
      <p:cxnSp>
        <p:nvCxnSpPr>
          <p:cNvPr id="6" name="Conector reto 5"/>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object 2">
            <a:extLst>
              <a:ext uri="{FF2B5EF4-FFF2-40B4-BE49-F238E27FC236}">
                <a16:creationId xmlns:a16="http://schemas.microsoft.com/office/drawing/2014/main" id="{45617481-E027-8741-C009-21B81691C8D8}"/>
              </a:ext>
            </a:extLst>
          </p:cNvPr>
          <p:cNvSpPr txBox="1">
            <a:spLocks/>
          </p:cNvSpPr>
          <p:nvPr/>
        </p:nvSpPr>
        <p:spPr>
          <a:xfrm>
            <a:off x="755576" y="930709"/>
            <a:ext cx="6840761" cy="636302"/>
          </a:xfrm>
          <a:prstGeom prst="rect">
            <a:avLst/>
          </a:prstGeom>
          <a:noFill/>
          <a:ln>
            <a:noFill/>
          </a:ln>
        </p:spPr>
        <p:txBody>
          <a:bodyPr spcFirstLastPara="1" vert="horz" wrap="square" lIns="0" tIns="8483"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Josefin Sans"/>
              <a:buNone/>
              <a:defRPr sz="2667" b="0" i="0" u="none" strike="noStrike" cap="none">
                <a:solidFill>
                  <a:schemeClr val="tx1"/>
                </a:solidFill>
                <a:latin typeface="Times New Roman"/>
                <a:ea typeface="Josefin Sans"/>
                <a:cs typeface="Times New Roman"/>
                <a:sym typeface="Josefin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8483" marR="3393" algn="just">
              <a:lnSpc>
                <a:spcPct val="110500"/>
              </a:lnSpc>
              <a:spcBef>
                <a:spcPts val="67"/>
              </a:spcBef>
            </a:pPr>
            <a:r>
              <a:rPr lang="pt-BR" sz="3600" b="1" spc="-3" dirty="0"/>
              <a:t>INSTRUMENTOS AUXILIARES</a:t>
            </a:r>
            <a:endParaRPr lang="pt-BR" sz="3500" b="1" kern="0" spc="-3" dirty="0">
              <a:latin typeface="Josefin Sans" pitchFamily="2" charset="0"/>
            </a:endParaRPr>
          </a:p>
        </p:txBody>
      </p:sp>
    </p:spTree>
    <p:extLst>
      <p:ext uri="{BB962C8B-B14F-4D97-AF65-F5344CB8AC3E}">
        <p14:creationId xmlns:p14="http://schemas.microsoft.com/office/powerpoint/2010/main" val="12952589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E176041C-9DA3-D063-229D-F4A19D16BC06}"/>
              </a:ext>
            </a:extLst>
          </p:cNvPr>
          <p:cNvSpPr txBox="1"/>
          <p:nvPr/>
        </p:nvSpPr>
        <p:spPr>
          <a:xfrm>
            <a:off x="869609" y="964674"/>
            <a:ext cx="7920871" cy="3785652"/>
          </a:xfrm>
          <a:prstGeom prst="rect">
            <a:avLst/>
          </a:prstGeom>
          <a:noFill/>
        </p:spPr>
        <p:txBody>
          <a:bodyPr wrap="square" rtlCol="0">
            <a:spAutoFit/>
          </a:bodyPr>
          <a:lstStyle/>
          <a:p>
            <a:pPr algn="just"/>
            <a:r>
              <a:rPr lang="pt-BR" sz="3000" dirty="0">
                <a:effectLst/>
                <a:latin typeface="Times New Roman" panose="02020603050405020304" pitchFamily="18" charset="0"/>
                <a:cs typeface="Times New Roman" panose="02020603050405020304" pitchFamily="18" charset="0"/>
              </a:rPr>
              <a:t>Art. 78. </a:t>
            </a:r>
            <a:r>
              <a:rPr lang="pt-BR" sz="3000" b="1" dirty="0">
                <a:effectLst/>
                <a:latin typeface="Times New Roman" panose="02020603050405020304" pitchFamily="18" charset="0"/>
                <a:cs typeface="Times New Roman" panose="02020603050405020304" pitchFamily="18" charset="0"/>
              </a:rPr>
              <a:t>São procedimentos auxiliares das licitações e das contratações</a:t>
            </a:r>
            <a:r>
              <a:rPr lang="pt-BR" sz="3000" dirty="0">
                <a:effectLst/>
                <a:latin typeface="Times New Roman" panose="02020603050405020304" pitchFamily="18" charset="0"/>
                <a:cs typeface="Times New Roman" panose="02020603050405020304" pitchFamily="18" charset="0"/>
              </a:rPr>
              <a:t> regidas por esta Lei:</a:t>
            </a:r>
          </a:p>
          <a:p>
            <a:pPr algn="just"/>
            <a:r>
              <a:rPr lang="pt-BR" sz="3000" dirty="0">
                <a:solidFill>
                  <a:srgbClr val="FF0000"/>
                </a:solidFill>
                <a:effectLst/>
                <a:latin typeface="Times New Roman" panose="02020603050405020304" pitchFamily="18" charset="0"/>
                <a:cs typeface="Times New Roman" panose="02020603050405020304" pitchFamily="18" charset="0"/>
              </a:rPr>
              <a:t>I - credenciamento;</a:t>
            </a:r>
          </a:p>
          <a:p>
            <a:pPr algn="just"/>
            <a:r>
              <a:rPr lang="pt-BR" sz="3000" dirty="0">
                <a:solidFill>
                  <a:srgbClr val="FF0000"/>
                </a:solidFill>
                <a:effectLst/>
                <a:latin typeface="Times New Roman" panose="02020603050405020304" pitchFamily="18" charset="0"/>
                <a:cs typeface="Times New Roman" panose="02020603050405020304" pitchFamily="18" charset="0"/>
              </a:rPr>
              <a:t>II - pré-qualificação;</a:t>
            </a:r>
          </a:p>
          <a:p>
            <a:pPr algn="just"/>
            <a:r>
              <a:rPr lang="pt-BR" sz="3000" dirty="0">
                <a:solidFill>
                  <a:srgbClr val="FF0000"/>
                </a:solidFill>
                <a:effectLst/>
                <a:latin typeface="Times New Roman" panose="02020603050405020304" pitchFamily="18" charset="0"/>
                <a:cs typeface="Times New Roman" panose="02020603050405020304" pitchFamily="18" charset="0"/>
              </a:rPr>
              <a:t>III - procedimento de manifestação de interesse;</a:t>
            </a:r>
          </a:p>
          <a:p>
            <a:pPr algn="just"/>
            <a:r>
              <a:rPr lang="pt-BR" sz="3000" dirty="0">
                <a:solidFill>
                  <a:srgbClr val="FF0000"/>
                </a:solidFill>
                <a:effectLst/>
                <a:latin typeface="Times New Roman" panose="02020603050405020304" pitchFamily="18" charset="0"/>
                <a:cs typeface="Times New Roman" panose="02020603050405020304" pitchFamily="18" charset="0"/>
              </a:rPr>
              <a:t>IV - sistema de registro de preços;</a:t>
            </a:r>
          </a:p>
          <a:p>
            <a:pPr algn="just"/>
            <a:r>
              <a:rPr lang="pt-BR" sz="3000" dirty="0">
                <a:solidFill>
                  <a:srgbClr val="FF0000"/>
                </a:solidFill>
                <a:effectLst/>
                <a:latin typeface="Times New Roman" panose="02020603050405020304" pitchFamily="18" charset="0"/>
                <a:cs typeface="Times New Roman" panose="02020603050405020304" pitchFamily="18" charset="0"/>
              </a:rPr>
              <a:t>V - registro cadastral.</a:t>
            </a:r>
          </a:p>
        </p:txBody>
      </p:sp>
    </p:spTree>
    <p:extLst>
      <p:ext uri="{BB962C8B-B14F-4D97-AF65-F5344CB8AC3E}">
        <p14:creationId xmlns:p14="http://schemas.microsoft.com/office/powerpoint/2010/main" val="30368962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4" name="Imagem 3" descr="Padrão do plano de fundo">
            <a:extLst>
              <a:ext uri="{FF2B5EF4-FFF2-40B4-BE49-F238E27FC236}">
                <a16:creationId xmlns:a16="http://schemas.microsoft.com/office/drawing/2014/main" id="{C38F8436-D1C2-8661-AA89-76F987C117DD}"/>
              </a:ext>
            </a:extLst>
          </p:cNvPr>
          <p:cNvPicPr>
            <a:picLocks noChangeAspect="1"/>
          </p:cNvPicPr>
          <p:nvPr/>
        </p:nvPicPr>
        <p:blipFill>
          <a:blip r:embed="rId3">
            <a:lum bright="70000" contrast="-70000"/>
            <a:alphaModFix amt="35000"/>
            <a:extLst>
              <a:ext uri="{28A0092B-C50C-407E-A947-70E740481C1C}">
                <a14:useLocalDpi xmlns:a14="http://schemas.microsoft.com/office/drawing/2010/main" val="0"/>
              </a:ext>
            </a:extLst>
          </a:blip>
          <a:stretch>
            <a:fillRect/>
          </a:stretch>
        </p:blipFill>
        <p:spPr>
          <a:xfrm>
            <a:off x="-180863" y="-1030932"/>
            <a:ext cx="9505725" cy="7050778"/>
          </a:xfrm>
          <a:prstGeom prst="rect">
            <a:avLst/>
          </a:prstGeom>
        </p:spPr>
      </p:pic>
      <p:sp>
        <p:nvSpPr>
          <p:cNvPr id="2" name="CaixaDeTexto 1">
            <a:extLst>
              <a:ext uri="{FF2B5EF4-FFF2-40B4-BE49-F238E27FC236}">
                <a16:creationId xmlns:a16="http://schemas.microsoft.com/office/drawing/2014/main" id="{78D5D15D-5C9C-448C-9AC3-B5920070918D}"/>
              </a:ext>
            </a:extLst>
          </p:cNvPr>
          <p:cNvSpPr txBox="1"/>
          <p:nvPr/>
        </p:nvSpPr>
        <p:spPr>
          <a:xfrm>
            <a:off x="719571" y="1524961"/>
            <a:ext cx="7704855" cy="2169825"/>
          </a:xfrm>
          <a:prstGeom prst="rect">
            <a:avLst/>
          </a:prstGeom>
          <a:noFill/>
        </p:spPr>
        <p:txBody>
          <a:bodyPr wrap="square" rtlCol="0">
            <a:spAutoFit/>
          </a:bodyPr>
          <a:lstStyle/>
          <a:p>
            <a:pPr algn="ctr"/>
            <a:r>
              <a:rPr lang="pt-BR" sz="4500" b="1" spc="-3" dirty="0">
                <a:solidFill>
                  <a:srgbClr val="C00000"/>
                </a:solidFill>
                <a:latin typeface="Josefin Sans" pitchFamily="2" charset="0"/>
              </a:rPr>
              <a:t>OS INSTRUMENTOS AUXILIARES NÃO SÃO MODALIDADES!</a:t>
            </a:r>
            <a:endParaRPr lang="pt-BR" sz="4500" b="1" dirty="0">
              <a:solidFill>
                <a:srgbClr val="C00000"/>
              </a:solidFill>
              <a:latin typeface="Josefin Sans" pitchFamily="2" charset="0"/>
              <a:cs typeface="Times New Roman" panose="02020603050405020304" pitchFamily="18" charset="0"/>
            </a:endParaRPr>
          </a:p>
        </p:txBody>
      </p:sp>
    </p:spTree>
    <p:extLst>
      <p:ext uri="{BB962C8B-B14F-4D97-AF65-F5344CB8AC3E}">
        <p14:creationId xmlns:p14="http://schemas.microsoft.com/office/powerpoint/2010/main" val="4005441340"/>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acari Company Profile by Slidesgo">
  <a:themeElements>
    <a:clrScheme name="Simple Light">
      <a:dk1>
        <a:srgbClr val="000000"/>
      </a:dk1>
      <a:lt1>
        <a:srgbClr val="FFFFFF"/>
      </a:lt1>
      <a:dk2>
        <a:srgbClr val="595959"/>
      </a:dk2>
      <a:lt2>
        <a:srgbClr val="D9D9D9"/>
      </a:lt2>
      <a:accent1>
        <a:srgbClr val="FD0000"/>
      </a:accent1>
      <a:accent2>
        <a:srgbClr val="F5F5F5"/>
      </a:accent2>
      <a:accent3>
        <a:srgbClr val="BBBBBB"/>
      </a:accent3>
      <a:accent4>
        <a:srgbClr val="000000"/>
      </a:accent4>
      <a:accent5>
        <a:srgbClr val="FD0000"/>
      </a:accent5>
      <a:accent6>
        <a:srgbClr val="FF8D8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acari Company Profile by Slidesgo">
  <a:themeElements>
    <a:clrScheme name="Simple Light">
      <a:dk1>
        <a:srgbClr val="000000"/>
      </a:dk1>
      <a:lt1>
        <a:srgbClr val="FFFFFF"/>
      </a:lt1>
      <a:dk2>
        <a:srgbClr val="595959"/>
      </a:dk2>
      <a:lt2>
        <a:srgbClr val="D9D9D9"/>
      </a:lt2>
      <a:accent1>
        <a:srgbClr val="FD0000"/>
      </a:accent1>
      <a:accent2>
        <a:srgbClr val="F5F5F5"/>
      </a:accent2>
      <a:accent3>
        <a:srgbClr val="BBBBBB"/>
      </a:accent3>
      <a:accent4>
        <a:srgbClr val="000000"/>
      </a:accent4>
      <a:accent5>
        <a:srgbClr val="FD0000"/>
      </a:accent5>
      <a:accent6>
        <a:srgbClr val="FF8D8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23958</TotalTime>
  <Words>4601</Words>
  <Application>Microsoft Office PowerPoint</Application>
  <PresentationFormat>Apresentação na tela (16:10)</PresentationFormat>
  <Paragraphs>545</Paragraphs>
  <Slides>120</Slides>
  <Notes>23</Notes>
  <HiddenSlides>0</HiddenSlides>
  <MMClips>0</MMClips>
  <ScaleCrop>false</ScaleCrop>
  <HeadingPairs>
    <vt:vector size="6" baseType="variant">
      <vt:variant>
        <vt:lpstr>Fontes usadas</vt:lpstr>
      </vt:variant>
      <vt:variant>
        <vt:i4>13</vt:i4>
      </vt:variant>
      <vt:variant>
        <vt:lpstr>Tema</vt:lpstr>
      </vt:variant>
      <vt:variant>
        <vt:i4>4</vt:i4>
      </vt:variant>
      <vt:variant>
        <vt:lpstr>Títulos de slides</vt:lpstr>
      </vt:variant>
      <vt:variant>
        <vt:i4>120</vt:i4>
      </vt:variant>
    </vt:vector>
  </HeadingPairs>
  <TitlesOfParts>
    <vt:vector size="137" baseType="lpstr">
      <vt:lpstr>Amasis MT Pro Medium</vt:lpstr>
      <vt:lpstr>Arial</vt:lpstr>
      <vt:lpstr>Arial  </vt:lpstr>
      <vt:lpstr>Calibri</vt:lpstr>
      <vt:lpstr>Fira Sans Extra Condensed Medium</vt:lpstr>
      <vt:lpstr>Josefin Sans</vt:lpstr>
      <vt:lpstr>Josefin Sans Light</vt:lpstr>
      <vt:lpstr>Josefin Sans Medium</vt:lpstr>
      <vt:lpstr>Josefin Sans SemiBold</vt:lpstr>
      <vt:lpstr>Open Sans</vt:lpstr>
      <vt:lpstr>Roboto Condensed Light</vt:lpstr>
      <vt:lpstr>Times New Roman</vt:lpstr>
      <vt:lpstr>Wingdings</vt:lpstr>
      <vt:lpstr>Tema do Office</vt:lpstr>
      <vt:lpstr>9_Tema do Office</vt:lpstr>
      <vt:lpstr>2_Macari Company Profile by Slidesgo</vt:lpstr>
      <vt:lpstr>Macari Company Profile by Slidesgo</vt:lpstr>
      <vt:lpstr>NOÇÕES SOBRE LICITAÇÕES</vt:lpstr>
      <vt:lpstr>LEONARDO VIEIRA</vt:lpstr>
      <vt:lpstr>Apresentação do PowerPoint</vt:lpstr>
      <vt:lpstr>-igualdade de condições a todos os concorrentes  -mantidas as condições efetivas da proposta  - permitidas somente as exigências de qualificação técnica e econômica indispensáveis à garantia do cumprimento das obrigações</vt:lpstr>
      <vt:lpstr>Apresentação do PowerPoint</vt:lpstr>
      <vt:lpstr>Apresentação do PowerPoint</vt:lpstr>
      <vt:lpstr> ASPECTOS PREPONDERANTES  - Fortificação técnica dos atores da licitação  - Reflexão obrigatória das necessidades;  - Uso da tecnologia;  - Rito similar ao antigo pregão eletrônico;  - Pregoeiro e AC x pregão e concorrência;</vt:lpstr>
      <vt:lpstr>Apresentação do PowerPoint</vt:lpstr>
      <vt:lpstr>- Pouco previa sobre o planejamento;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 Indicação de marca [art. 41]: </vt:lpstr>
      <vt:lpstr>Apresentação do PowerPoint</vt:lpstr>
      <vt:lpstr>Apresentação do PowerPoint</vt:lpstr>
      <vt:lpstr>Documento de Formalização de Demandas - DFD</vt:lpstr>
      <vt:lpstr>Apresentação do PowerPoint</vt:lpstr>
      <vt:lpstr>Impactos práticos </vt:lpstr>
      <vt:lpstr>Apresentação do PowerPoint</vt:lpstr>
      <vt:lpstr>Apresentação do PowerPoint</vt:lpstr>
      <vt:lpstr>Apresentação do PowerPoint</vt:lpstr>
      <vt:lpstr>ESTUDO TÉCNICO PRELIMINAR ETP </vt:lpstr>
      <vt:lpstr>ETP  [art. 18, I, §§ 1ºe 2º]  deverá evidenciar o problema a ser resolvido e a sua melhor solução, de modo a permitir a avaliação da viabilidade técnica e econômica da contratação</vt:lpstr>
      <vt:lpstr>ETP na Lei    art. 18, I   §1º   § 2º</vt:lpstr>
      <vt:lpstr>I - descrição da necessidade;  II - demonstração da previsão da contratação no PCA</vt:lpstr>
      <vt:lpstr>1- NECESSIDADE DA CONTRATAÇÃO   É necessário adquirir 02 novas impressoras para servirem à Secretaria de Saúde da Prefeitura, sendo que as mesmas também servem para escaneamentos e digitalizações. Com processos eletrônicos, tona-se imprescindível o uso do equipamento para as rotinas locais, sob o risco de as atividades paralisarem, como por exemplo, as da Secretaria de Saúde que frequentemente se utiliza do equipamento para impressão de guias e avisos, assim como para digitalizar pedidos administrativos de pacientes, sendo que esses processos não podem sofrer paralisação. São impressas, mensalmente, pela Secretaria, uma média de 2.000,00 folhas, sendo digitalizados uma média de 30 processos por mês.</vt:lpstr>
      <vt:lpstr>III - requisitos da contratação;</vt:lpstr>
      <vt:lpstr>3- REQUISITOS DA CONTRATAÇÃO   Os equipamentos devem possuir funcionalidade de impressão frente e verso, além de laser scanner próprio, com conexão direta à rede ou aos computadores da Prefeitura. Além disso, devem ter capacidade de impressão que supra a necessidade mensal destacada.  É necessário que que as máquinas possuam garantia legal e assistência técnica disponível.  Será necessária capacitação dos servidores da Pasta sobre o uso do equipamento.  Os Toners da máquina devem possuir capacidade de impressão XXX, uma vez que com esse rendimento a Administração irá dispender XXX reais por ano com toners, e sua necessidade será satisfeita. Deve imprimir colorido e preto e branco</vt:lpstr>
      <vt:lpstr>IV - quantidades;   </vt:lpstr>
      <vt:lpstr>V - alternativas possíveis, e justificativa da escolha</vt:lpstr>
      <vt:lpstr>5- ALTERNATIVAS POSSÍVEIS E A ESCOLHA   Em pesquisa de mercado, foram visualizadas a hipótese de locação e também, a hipótese de contratação de scaners a parte. Percebeu-se que a locação das máquinas pretendidas teria custo estimado de XX [conforme cotações anexas], no período de 1 ano. Sendo que, as máquinas adquiridas custariam XX, e possuem expectativa de duração e xx anos, período superior à locação, o que gerará economia.  A compra de scaners avulsos também se mostra mais custosa, com base na pesquisa anexa, sendo que a compra é a melhor alternativa encontrada.   </vt:lpstr>
      <vt:lpstr>VI - estimativa do valor; </vt:lpstr>
      <vt:lpstr>6- ESTIMATIVA DO VALOR   O valor estimado de cada equipamento é XX O valor do treinamento inicial é de XX Somando-se o valor global de XX. </vt:lpstr>
      <vt:lpstr>VII - descrição da solução como um todo;    VIII - justificativas para o parcelamento ou não;</vt:lpstr>
      <vt:lpstr>7- DESCRIÇÃO DA SOLUÇÃO COMO UM TODO Como demonstrado no tópico anterior, a contratação de manutenção para o zelo das máquinas adquiridas, se mostra medida mais ágil e mais econômica do que a locação. A estimativa de vida útil dos aparelhos é de 3 anos, e o consumo médio de toners é de 20 dias, o que somam em média 12 toners por ano a serem adquiridos.   </vt:lpstr>
      <vt:lpstr>IX - demonstrativo dos resultados pretendidos  X - providências a serem adotadas previamente à celebração do contrato </vt:lpstr>
      <vt:lpstr>XI - contratações correlatas;</vt:lpstr>
      <vt:lpstr>11- CONTRATAÇÕES CORRELATAS Serão necessárias as contratações de assistência técnica e de fornecedor de toners compatíveis.  </vt:lpstr>
      <vt:lpstr>XIII - posicionamento conclusivo sobre a adequação da contratação para o atendimento da necessidade a que se destina.</vt:lpstr>
      <vt:lpstr>Responsáveis</vt:lpstr>
      <vt:lpstr>(não) Obrigatoriedade – compreendendo</vt:lpstr>
      <vt:lpstr>Impactos práticos</vt:lpstr>
      <vt:lpstr>TERMO DE REFERÊNCIA TR</vt:lpstr>
      <vt:lpstr>O TR e a Lei</vt:lpstr>
      <vt:lpstr>O TR e a Lei</vt:lpstr>
      <vt:lpstr>O TR e a Lei</vt:lpstr>
      <vt:lpstr>(não) Obrigatoriedade – compreendendo</vt:lpstr>
      <vt:lpstr>O anteprojeto e a Lei</vt:lpstr>
      <vt:lpstr>O projeto básico e a Lei</vt:lpstr>
      <vt:lpstr>Apresentação do PowerPoint</vt:lpstr>
      <vt:lpstr>Apresentação do PowerPoint</vt:lpstr>
      <vt:lpstr>Responsáveis</vt:lpstr>
      <vt:lpstr>Impactos práticos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Usuario</dc:creator>
  <cp:lastModifiedBy>Leonardo Vieira</cp:lastModifiedBy>
  <cp:revision>185</cp:revision>
  <dcterms:created xsi:type="dcterms:W3CDTF">2021-04-09T18:38:51Z</dcterms:created>
  <dcterms:modified xsi:type="dcterms:W3CDTF">2026-03-03T00:47:38Z</dcterms:modified>
</cp:coreProperties>
</file>